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Başlık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7" name="16 Alt Başlık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30" name="2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27" name="2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İçerik Yer Tutucusu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Metin Yer Tutucusu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ek Köşesi Kesik ve Yuvarlatılmış Dikdörtgen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11 Dik Üçgen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10" name="9 Serbest Form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10 Serbest Form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Serbest Form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Serbest Form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Başlık Yer Tutucusu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0" name="29 Metin Yer Tutucusu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09.05.2017</a:t>
            </a:fld>
            <a:endParaRPr lang="tr-TR"/>
          </a:p>
        </p:txBody>
      </p:sp>
      <p:sp>
        <p:nvSpPr>
          <p:cNvPr id="22" name="21 Altbilgi Yer Tutucusu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18" name="17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grpSp>
        <p:nvGrpSpPr>
          <p:cNvPr id="2" name="1 Grup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Serbest Form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Serbest Form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tr-TR" b="1" dirty="0" smtClean="0">
                <a:latin typeface="Segoe Script" pitchFamily="66" charset="0"/>
              </a:rPr>
              <a:t>FİİLDE ÇATI</a:t>
            </a:r>
            <a:endParaRPr lang="tr-TR" b="1" dirty="0">
              <a:latin typeface="Segoe Script" pitchFamily="66" charset="0"/>
            </a:endParaRP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tr-TR" b="1" dirty="0" smtClean="0">
                <a:latin typeface="Segoe Script" pitchFamily="66" charset="0"/>
              </a:rPr>
              <a:t>8.SINIF</a:t>
            </a:r>
          </a:p>
          <a:p>
            <a:r>
              <a:rPr lang="tr-TR" b="1" dirty="0" smtClean="0">
                <a:latin typeface="Segoe Script" pitchFamily="66" charset="0"/>
              </a:rPr>
              <a:t>FİİLDE ÇATI</a:t>
            </a:r>
            <a:endParaRPr lang="tr-TR" b="1" dirty="0">
              <a:latin typeface="Segoe Script" pitchFamily="66" charset="0"/>
            </a:endParaRPr>
          </a:p>
        </p:txBody>
      </p:sp>
      <p:sp>
        <p:nvSpPr>
          <p:cNvPr id="4" name="1 Başlık"/>
          <p:cNvSpPr txBox="1">
            <a:spLocks/>
          </p:cNvSpPr>
          <p:nvPr/>
        </p:nvSpPr>
        <p:spPr>
          <a:xfrm>
            <a:off x="428596" y="4500570"/>
            <a:ext cx="8229600" cy="1143000"/>
          </a:xfrm>
          <a:prstGeom prst="rect">
            <a:avLst/>
          </a:prstGeom>
          <a:ln>
            <a:noFill/>
          </a:ln>
        </p:spPr>
        <p:txBody>
          <a:bodyPr vert="horz" lIns="0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5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Egitimhane</a:t>
            </a:r>
            <a:r>
              <a:rPr kumimoji="0" lang="tr-TR" sz="5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uLnTx/>
                <a:uFillTx/>
                <a:latin typeface="+mj-lt"/>
                <a:ea typeface="+mj-ea"/>
                <a:cs typeface="+mj-cs"/>
              </a:rPr>
              <a:t>.Com</a:t>
            </a:r>
            <a:endParaRPr kumimoji="0" lang="tr-TR" sz="5600" b="1" i="0" u="none" strike="noStrike" kern="1200" cap="none" spc="0" normalizeH="0" baseline="0" noProof="0" dirty="0">
              <a:ln>
                <a:noFill/>
              </a:ln>
              <a:solidFill>
                <a:schemeClr val="accent3">
                  <a:tint val="90000"/>
                  <a:satMod val="120000"/>
                </a:schemeClr>
              </a:solidFill>
              <a:effectLst>
                <a:outerShdw blurRad="38100" dist="25400" dir="5400000" algn="tl" rotWithShape="0">
                  <a:srgbClr val="000000">
                    <a:alpha val="43000"/>
                  </a:srgbClr>
                </a:outerShdw>
              </a:effectLst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latin typeface="Comic Sans MS" pitchFamily="66" charset="0"/>
              </a:rPr>
              <a:t>FİİLDE ÇATI</a:t>
            </a:r>
            <a:endParaRPr lang="tr-TR" dirty="0"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tr-TR" dirty="0" smtClean="0"/>
              <a:t>Cümlede, eylemin nesne alabilip alamamasına ya da öznenin, eylemde bildirilen işle ilgili olarak gösterdiği özelliğe eylem çatısı denir. </a:t>
            </a:r>
            <a:r>
              <a:rPr lang="tr-TR" dirty="0" smtClean="0">
                <a:solidFill>
                  <a:srgbClr val="FF0000"/>
                </a:solidFill>
              </a:rPr>
              <a:t>Dolayısıyla, yüklemi eylem olmayan cümlelerde çatı aranmaz.</a:t>
            </a:r>
          </a:p>
          <a:p>
            <a:r>
              <a:rPr lang="tr-TR" b="1" dirty="0" smtClean="0">
                <a:solidFill>
                  <a:srgbClr val="FF0000"/>
                </a:solidFill>
                <a:latin typeface="Segoe Print" pitchFamily="2" charset="0"/>
              </a:rPr>
              <a:t>A</a:t>
            </a:r>
            <a:r>
              <a:rPr lang="tr-TR" b="1" dirty="0" smtClean="0">
                <a:latin typeface="Segoe Print" pitchFamily="2" charset="0"/>
              </a:rPr>
              <a:t>. Nesnesine Göre Fiiller</a:t>
            </a:r>
            <a:endParaRPr lang="tr-TR" dirty="0" smtClean="0">
              <a:latin typeface="Segoe Print" pitchFamily="2" charset="0"/>
            </a:endParaRPr>
          </a:p>
          <a:p>
            <a:r>
              <a:rPr lang="tr-TR" b="1" dirty="0" smtClean="0">
                <a:latin typeface="Segoe Print" pitchFamily="2" charset="0"/>
              </a:rPr>
              <a:t>1. Geçişli Fiil</a:t>
            </a:r>
            <a:endParaRPr lang="tr-TR" dirty="0" smtClean="0">
              <a:latin typeface="Segoe Print" pitchFamily="2" charset="0"/>
            </a:endParaRPr>
          </a:p>
          <a:p>
            <a:r>
              <a:rPr lang="tr-TR" b="1" dirty="0" smtClean="0">
                <a:latin typeface="Segoe Print" pitchFamily="2" charset="0"/>
              </a:rPr>
              <a:t>2. Geçişsiz Fiil</a:t>
            </a:r>
            <a:endParaRPr lang="tr-TR" dirty="0" smtClean="0">
              <a:latin typeface="Segoe Print" pitchFamily="2" charset="0"/>
            </a:endParaRPr>
          </a:p>
          <a:p>
            <a:r>
              <a:rPr lang="tr-TR" b="1" dirty="0" smtClean="0">
                <a:solidFill>
                  <a:srgbClr val="FF0000"/>
                </a:solidFill>
                <a:latin typeface="Segoe Print" pitchFamily="2" charset="0"/>
              </a:rPr>
              <a:t>B</a:t>
            </a:r>
            <a:r>
              <a:rPr lang="tr-TR" b="1" dirty="0" smtClean="0">
                <a:latin typeface="Segoe Print" pitchFamily="2" charset="0"/>
              </a:rPr>
              <a:t>. Öznesine Göre Fiiller</a:t>
            </a:r>
            <a:endParaRPr lang="tr-TR" dirty="0" smtClean="0">
              <a:latin typeface="Segoe Print" pitchFamily="2" charset="0"/>
            </a:endParaRPr>
          </a:p>
          <a:p>
            <a:r>
              <a:rPr lang="tr-TR" b="1" dirty="0" smtClean="0">
                <a:latin typeface="Segoe Print" pitchFamily="2" charset="0"/>
              </a:rPr>
              <a:t>1. Etken Fiil</a:t>
            </a:r>
            <a:endParaRPr lang="tr-TR" dirty="0" smtClean="0">
              <a:latin typeface="Segoe Print" pitchFamily="2" charset="0"/>
            </a:endParaRPr>
          </a:p>
          <a:p>
            <a:r>
              <a:rPr lang="tr-TR" b="1" dirty="0" smtClean="0">
                <a:latin typeface="Segoe Print" pitchFamily="2" charset="0"/>
              </a:rPr>
              <a:t>2. Edilgen Fiil</a:t>
            </a:r>
            <a:endParaRPr lang="tr-TR" dirty="0" smtClean="0">
              <a:latin typeface="Segoe Print" pitchFamily="2" charset="0"/>
            </a:endParaRPr>
          </a:p>
          <a:p>
            <a:r>
              <a:rPr lang="tr-TR" b="1" dirty="0" smtClean="0">
                <a:latin typeface="Segoe Print" pitchFamily="2" charset="0"/>
              </a:rPr>
              <a:t>3. Dönüşlü Fiil</a:t>
            </a:r>
            <a:endParaRPr lang="tr-TR" dirty="0" smtClean="0">
              <a:latin typeface="Segoe Print" pitchFamily="2" charset="0"/>
            </a:endParaRPr>
          </a:p>
          <a:p>
            <a:r>
              <a:rPr lang="tr-TR" b="1" dirty="0" smtClean="0">
                <a:latin typeface="Segoe Print" pitchFamily="2" charset="0"/>
              </a:rPr>
              <a:t>4. İşteş Fiil</a:t>
            </a:r>
            <a:endParaRPr lang="tr-TR" dirty="0" smtClean="0">
              <a:latin typeface="Segoe Print" pitchFamily="2" charset="0"/>
            </a:endParaRPr>
          </a:p>
          <a:p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dirty="0" smtClean="0">
                <a:solidFill>
                  <a:srgbClr val="FF0000"/>
                </a:solidFill>
                <a:latin typeface="Comic Sans MS" pitchFamily="66" charset="0"/>
              </a:rPr>
              <a:t>A-ÖZNESİNE GÖRE FİİLER</a:t>
            </a:r>
            <a:endParaRPr lang="tr-TR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Türkçede eylemler, öznenin eylemle ilgili olarak gösterdiği özelliğe göre dörde ayrılır.</a:t>
            </a:r>
          </a:p>
          <a:p>
            <a:r>
              <a:rPr lang="tr-TR" sz="4000" dirty="0" smtClean="0">
                <a:solidFill>
                  <a:srgbClr val="002060"/>
                </a:solidFill>
              </a:rPr>
              <a:t>1-Etken Fiil:</a:t>
            </a:r>
          </a:p>
          <a:p>
            <a:r>
              <a:rPr lang="tr-TR" sz="3600" dirty="0" smtClean="0"/>
              <a:t>Yüklemde belirtilen eylemi, öznenin kendisi yapıyorsa bu tür eylemlere “</a:t>
            </a:r>
            <a:r>
              <a:rPr lang="tr-TR" sz="3600" dirty="0" smtClean="0">
                <a:solidFill>
                  <a:srgbClr val="FF0000"/>
                </a:solidFill>
              </a:rPr>
              <a:t>etken eylem</a:t>
            </a:r>
            <a:r>
              <a:rPr lang="tr-TR" sz="3600" dirty="0" smtClean="0"/>
              <a:t>”, özneye de “</a:t>
            </a:r>
            <a:r>
              <a:rPr lang="tr-TR" sz="3600" dirty="0" smtClean="0">
                <a:solidFill>
                  <a:srgbClr val="FF0000"/>
                </a:solidFill>
              </a:rPr>
              <a:t>gerçek özne</a:t>
            </a:r>
            <a:r>
              <a:rPr lang="tr-TR" sz="3600" dirty="0" smtClean="0"/>
              <a:t>” denir.</a:t>
            </a:r>
            <a:endParaRPr lang="tr-TR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u="sng" dirty="0" smtClean="0"/>
              <a:t>Çocuk</a:t>
            </a:r>
            <a:r>
              <a:rPr lang="tr-TR" i="1" dirty="0" smtClean="0"/>
              <a:t>, yaramazlık yapan küçük kardeşini </a:t>
            </a:r>
            <a:r>
              <a:rPr lang="tr-TR" i="1" u="sng" dirty="0" smtClean="0"/>
              <a:t>dövdü</a:t>
            </a:r>
            <a:r>
              <a:rPr lang="tr-TR" i="1" dirty="0" smtClean="0"/>
              <a:t>.</a:t>
            </a:r>
          </a:p>
          <a:p>
            <a:r>
              <a:rPr lang="tr-TR" i="1" dirty="0" smtClean="0">
                <a:solidFill>
                  <a:schemeClr val="accent1"/>
                </a:solidFill>
              </a:rPr>
              <a:t>Dövme eylemini yapan kişi Çocuk’tur</a:t>
            </a:r>
            <a:r>
              <a:rPr lang="tr-TR" i="1" dirty="0" smtClean="0"/>
              <a:t>.</a:t>
            </a:r>
          </a:p>
          <a:p>
            <a:r>
              <a:rPr lang="tr-TR" i="1" u="sng" dirty="0" smtClean="0">
                <a:solidFill>
                  <a:srgbClr val="FF0000"/>
                </a:solidFill>
              </a:rPr>
              <a:t>İhtiyar</a:t>
            </a:r>
            <a:r>
              <a:rPr lang="tr-TR" i="1" dirty="0" smtClean="0"/>
              <a:t>, deniz kenarında gemileri </a:t>
            </a:r>
            <a:r>
              <a:rPr lang="tr-TR" i="1" u="sng" dirty="0" smtClean="0"/>
              <a:t>seyrediyordu</a:t>
            </a:r>
            <a:r>
              <a:rPr lang="tr-TR" i="1" dirty="0" smtClean="0"/>
              <a:t>.</a:t>
            </a:r>
          </a:p>
          <a:p>
            <a:r>
              <a:rPr lang="tr-TR" i="1" u="sng" dirty="0" smtClean="0">
                <a:solidFill>
                  <a:srgbClr val="FF0000"/>
                </a:solidFill>
              </a:rPr>
              <a:t>Kuşlar</a:t>
            </a:r>
            <a:r>
              <a:rPr lang="tr-TR" i="1" dirty="0" smtClean="0"/>
              <a:t>, gün batmadan yuvalarına </a:t>
            </a:r>
            <a:r>
              <a:rPr lang="tr-TR" i="1" u="sng" dirty="0" smtClean="0"/>
              <a:t>dönüyordu</a:t>
            </a:r>
            <a:r>
              <a:rPr lang="tr-TR" i="1" dirty="0" smtClean="0"/>
              <a:t>.</a:t>
            </a:r>
          </a:p>
          <a:p>
            <a:r>
              <a:rPr lang="tr-TR" i="1" u="sng" dirty="0" smtClean="0">
                <a:solidFill>
                  <a:srgbClr val="FF0000"/>
                </a:solidFill>
              </a:rPr>
              <a:t>Ünlü şair</a:t>
            </a:r>
            <a:r>
              <a:rPr lang="tr-TR" i="1" dirty="0" smtClean="0"/>
              <a:t>, daha çok, aşk şiirleri </a:t>
            </a:r>
            <a:r>
              <a:rPr lang="tr-TR" i="1" u="sng" dirty="0" smtClean="0"/>
              <a:t>yazıyormuş</a:t>
            </a:r>
            <a:r>
              <a:rPr lang="tr-TR" i="1" dirty="0" smtClean="0"/>
              <a:t>.</a:t>
            </a:r>
          </a:p>
          <a:p>
            <a:r>
              <a:rPr lang="tr-TR" i="1" u="sng" dirty="0" smtClean="0">
                <a:solidFill>
                  <a:srgbClr val="FF0000"/>
                </a:solidFill>
              </a:rPr>
              <a:t>Öğretmenimiz</a:t>
            </a:r>
            <a:r>
              <a:rPr lang="tr-TR" i="1" dirty="0" smtClean="0"/>
              <a:t>, derste güzel şiirler </a:t>
            </a:r>
            <a:r>
              <a:rPr lang="tr-TR" i="1" u="sng" dirty="0" smtClean="0"/>
              <a:t>okurdu</a:t>
            </a:r>
            <a:r>
              <a:rPr lang="tr-TR" i="1" dirty="0" smtClean="0"/>
              <a:t>.</a:t>
            </a: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3600" dirty="0" smtClean="0">
                <a:solidFill>
                  <a:srgbClr val="002060"/>
                </a:solidFill>
              </a:rPr>
              <a:t>1-Edilgen Fiil:</a:t>
            </a:r>
          </a:p>
          <a:p>
            <a:r>
              <a:rPr lang="tr-TR" sz="3600" dirty="0" smtClean="0"/>
              <a:t>Edilgen eylemin yüklem olduğu cümlelerde özne, yüklemde bildirilen işi yapmaz; başkasının yaptığı işten etkilenir. Edilgen eylem, </a:t>
            </a:r>
            <a:r>
              <a:rPr lang="tr-TR" sz="3600" dirty="0" smtClean="0">
                <a:solidFill>
                  <a:srgbClr val="FF0000"/>
                </a:solidFill>
              </a:rPr>
              <a:t>“-n” </a:t>
            </a:r>
            <a:r>
              <a:rPr lang="tr-TR" sz="3600" dirty="0" smtClean="0"/>
              <a:t>ve </a:t>
            </a:r>
            <a:r>
              <a:rPr lang="tr-TR" sz="3600" dirty="0" smtClean="0">
                <a:solidFill>
                  <a:srgbClr val="FF0000"/>
                </a:solidFill>
              </a:rPr>
              <a:t>“-l” </a:t>
            </a:r>
            <a:r>
              <a:rPr lang="tr-TR" sz="3600" dirty="0" smtClean="0"/>
              <a:t>ekiyle türetilir ve cümleye “başkası tarafından yapılma” anlamı katar. Edilgen eylemin yüklem olduğu cümlede özne </a:t>
            </a:r>
            <a:r>
              <a:rPr lang="tr-TR" sz="3600" u="sng" dirty="0" smtClean="0">
                <a:solidFill>
                  <a:srgbClr val="FF0000"/>
                </a:solidFill>
              </a:rPr>
              <a:t>“sözde özne</a:t>
            </a:r>
            <a:r>
              <a:rPr lang="tr-TR" sz="3600" dirty="0" smtClean="0"/>
              <a:t>” olarak adlandırılır.</a:t>
            </a:r>
            <a:endParaRPr lang="tr-TR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ÖRNEKLER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i="1" dirty="0" smtClean="0"/>
              <a:t>Küçük kardeş, yaramazlık yaptığı için </a:t>
            </a:r>
            <a:r>
              <a:rPr lang="tr-TR" i="1" u="sng" dirty="0" smtClean="0"/>
              <a:t>dövüldü</a:t>
            </a:r>
            <a:r>
              <a:rPr lang="tr-TR" i="1" dirty="0" smtClean="0"/>
              <a:t>.</a:t>
            </a:r>
            <a:endParaRPr lang="tr-TR" dirty="0" smtClean="0"/>
          </a:p>
          <a:p>
            <a:r>
              <a:rPr lang="tr-TR" dirty="0" smtClean="0">
                <a:solidFill>
                  <a:srgbClr val="FF0000"/>
                </a:solidFill>
              </a:rPr>
              <a:t>Dövülen kim</a:t>
            </a:r>
            <a:r>
              <a:rPr lang="tr-TR" dirty="0" smtClean="0"/>
              <a:t>? Denildiğinde </a:t>
            </a:r>
            <a:r>
              <a:rPr lang="tr-TR" dirty="0" smtClean="0">
                <a:solidFill>
                  <a:srgbClr val="FF0000"/>
                </a:solidFill>
              </a:rPr>
              <a:t>Küçük Kardeş </a:t>
            </a:r>
            <a:r>
              <a:rPr lang="tr-TR" dirty="0" smtClean="0"/>
              <a:t>denir.</a:t>
            </a:r>
          </a:p>
          <a:p>
            <a:r>
              <a:rPr lang="tr-TR" dirty="0" smtClean="0">
                <a:solidFill>
                  <a:srgbClr val="FF0000"/>
                </a:solidFill>
              </a:rPr>
              <a:t>Küçük Kardeş </a:t>
            </a:r>
            <a:r>
              <a:rPr lang="tr-TR" dirty="0" smtClean="0"/>
              <a:t>sözde öznedir.</a:t>
            </a:r>
          </a:p>
          <a:p>
            <a:r>
              <a:rPr lang="tr-TR" i="1" dirty="0" smtClean="0"/>
              <a:t>Tüm raporlar genel müdüre </a:t>
            </a:r>
            <a:r>
              <a:rPr lang="tr-TR" b="1" i="1" dirty="0" smtClean="0"/>
              <a:t>sunuldu</a:t>
            </a:r>
            <a:r>
              <a:rPr lang="tr-TR" i="1" dirty="0" smtClean="0"/>
              <a:t>.</a:t>
            </a:r>
            <a:br>
              <a:rPr lang="tr-TR" i="1" dirty="0" smtClean="0"/>
            </a:br>
            <a:r>
              <a:rPr lang="tr-TR" i="1" dirty="0" smtClean="0"/>
              <a:t>– Ara sokaklardaki olaylara müdahale </a:t>
            </a:r>
            <a:r>
              <a:rPr lang="tr-TR" b="1" i="1" dirty="0" smtClean="0"/>
              <a:t>edildi</a:t>
            </a:r>
            <a:r>
              <a:rPr lang="tr-TR" i="1" dirty="0" smtClean="0"/>
              <a:t>.</a:t>
            </a:r>
            <a:br>
              <a:rPr lang="tr-TR" i="1" dirty="0" smtClean="0"/>
            </a:br>
            <a:r>
              <a:rPr lang="tr-TR" i="1" dirty="0" smtClean="0"/>
              <a:t>– Yangın kısa sürede </a:t>
            </a:r>
            <a:r>
              <a:rPr lang="tr-TR" b="1" i="1" dirty="0" smtClean="0"/>
              <a:t>söndürüldü</a:t>
            </a:r>
            <a:r>
              <a:rPr lang="tr-TR" i="1" dirty="0" smtClean="0"/>
              <a:t>.</a:t>
            </a:r>
            <a:br>
              <a:rPr lang="tr-TR" i="1" dirty="0" smtClean="0"/>
            </a:br>
            <a:r>
              <a:rPr lang="tr-TR" i="1" dirty="0" smtClean="0"/>
              <a:t>– Kitaptaki yanlışlar </a:t>
            </a:r>
            <a:r>
              <a:rPr lang="tr-TR" b="1" i="1" dirty="0" smtClean="0"/>
              <a:t>düzeltildi</a:t>
            </a:r>
            <a:r>
              <a:rPr lang="tr-TR" i="1" dirty="0" smtClean="0"/>
              <a:t>.</a:t>
            </a:r>
            <a:br>
              <a:rPr lang="tr-TR" i="1" dirty="0" smtClean="0"/>
            </a:br>
            <a:r>
              <a:rPr lang="tr-TR" i="1" dirty="0" smtClean="0"/>
              <a:t>– Duvarlar itinayla tamir </a:t>
            </a:r>
            <a:r>
              <a:rPr lang="tr-TR" b="1" i="1" dirty="0" smtClean="0"/>
              <a:t>edildi</a:t>
            </a:r>
            <a:r>
              <a:rPr lang="tr-TR" i="1" dirty="0" smtClean="0"/>
              <a:t>.</a:t>
            </a:r>
            <a:br>
              <a:rPr lang="tr-TR" i="1" dirty="0" smtClean="0"/>
            </a:br>
            <a:r>
              <a:rPr lang="tr-TR" i="1" dirty="0" smtClean="0"/>
              <a:t>– Bahçemizdeki ağaçlar makasla </a:t>
            </a:r>
            <a:r>
              <a:rPr lang="tr-TR" b="1" i="1" dirty="0" smtClean="0"/>
              <a:t>budandı</a:t>
            </a:r>
            <a:r>
              <a:rPr lang="tr-TR" i="1" dirty="0" smtClean="0"/>
              <a:t>.</a:t>
            </a:r>
            <a:r>
              <a:rPr lang="tr-TR" dirty="0" smtClean="0"/>
              <a:t/>
            </a:r>
            <a:br>
              <a:rPr lang="tr-TR" dirty="0" smtClean="0"/>
            </a:br>
            <a:endParaRPr lang="tr-TR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kış">
  <a:themeElements>
    <a:clrScheme name="Akış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Akış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kış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</TotalTime>
  <Words>182</Words>
  <PresentationFormat>Ekran Gösterisi (4:3)</PresentationFormat>
  <Paragraphs>32</Paragraphs>
  <Slides>6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6</vt:i4>
      </vt:variant>
    </vt:vector>
  </HeadingPairs>
  <TitlesOfParts>
    <vt:vector size="7" baseType="lpstr">
      <vt:lpstr>Akış</vt:lpstr>
      <vt:lpstr>FİİLDE ÇATI</vt:lpstr>
      <vt:lpstr>FİİLDE ÇATI</vt:lpstr>
      <vt:lpstr>A-ÖZNESİNE GÖRE FİİLER</vt:lpstr>
      <vt:lpstr>ÖRNEKLER</vt:lpstr>
      <vt:lpstr>Slayt 5</vt:lpstr>
      <vt:lpstr>ÖRNEKLER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2017-05-03T17:01:04Z</dcterms:created>
  <dcterms:modified xsi:type="dcterms:W3CDTF">2017-05-09T15:15:58Z</dcterms:modified>
  <cp:category>www.sorubak.com</cp:category>
</cp:coreProperties>
</file>