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5" r:id="rId10"/>
    <p:sldId id="266" r:id="rId11"/>
    <p:sldId id="277" r:id="rId12"/>
    <p:sldId id="278" r:id="rId13"/>
    <p:sldId id="267" r:id="rId14"/>
    <p:sldId id="270" r:id="rId15"/>
    <p:sldId id="271" r:id="rId16"/>
    <p:sldId id="272" r:id="rId17"/>
    <p:sldId id="273" r:id="rId18"/>
    <p:sldId id="274" r:id="rId19"/>
    <p:sldId id="275" r:id="rId20"/>
    <p:sldId id="276" r:id="rId21"/>
    <p:sldId id="279"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AE1FB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6" d="100"/>
          <a:sy n="46" d="100"/>
        </p:scale>
        <p:origin x="-2250" y="-96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3720AF-A2AA-413A-B735-B0D804F728B2}" type="datetimeFigureOut">
              <a:rPr lang="tr-TR" smtClean="0"/>
              <a:pPr/>
              <a:t>02.03.2017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FB42B9-301F-49D7-BF90-E119EF941AC0}" type="slidenum">
              <a:rPr lang="tr-TR" smtClean="0"/>
              <a:pPr/>
              <a:t>‹#›</a:t>
            </a:fld>
            <a:endParaRPr lang="tr-TR"/>
          </a:p>
        </p:txBody>
      </p:sp>
    </p:spTree>
    <p:extLst>
      <p:ext uri="{BB962C8B-B14F-4D97-AF65-F5344CB8AC3E}">
        <p14:creationId xmlns:p14="http://schemas.microsoft.com/office/powerpoint/2010/main" xmlns="" val="3949341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7FB42B9-301F-49D7-BF90-E119EF941AC0}" type="slidenum">
              <a:rPr lang="tr-TR" smtClean="0"/>
              <a:pPr/>
              <a:t>21</a:t>
            </a:fld>
            <a:endParaRPr lang="tr-TR"/>
          </a:p>
        </p:txBody>
      </p:sp>
    </p:spTree>
    <p:extLst>
      <p:ext uri="{BB962C8B-B14F-4D97-AF65-F5344CB8AC3E}">
        <p14:creationId xmlns:p14="http://schemas.microsoft.com/office/powerpoint/2010/main" xmlns="" val="3725022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02.03.2017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02.03.2017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02.03.2017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02.03.2017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02.03.2017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02.03.2017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02.03.2017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02.03.2017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02.03.2017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02.03.2017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02.03.2017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6000" b="-6000"/>
          </a:stretch>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02.03.2017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714348" y="2143116"/>
            <a:ext cx="7772400" cy="1470025"/>
          </a:xfrm>
        </p:spPr>
        <p:txBody>
          <a:bodyPr/>
          <a:lstStyle/>
          <a:p>
            <a:r>
              <a:rPr lang="tr-TR" dirty="0" smtClean="0">
                <a:solidFill>
                  <a:srgbClr val="FF0000"/>
                </a:solidFill>
              </a:rPr>
              <a:t>DİN KÜLTÜRÜ VE AHLAK BİLGİSİ</a:t>
            </a:r>
            <a:br>
              <a:rPr lang="tr-TR" dirty="0" smtClean="0">
                <a:solidFill>
                  <a:srgbClr val="FF0000"/>
                </a:solidFill>
              </a:rPr>
            </a:br>
            <a:r>
              <a:rPr lang="tr-TR" dirty="0" smtClean="0">
                <a:solidFill>
                  <a:srgbClr val="FF0000"/>
                </a:solidFill>
              </a:rPr>
              <a:t>8.SINIF</a:t>
            </a:r>
            <a:endParaRPr lang="tr-TR" dirty="0">
              <a:solidFill>
                <a:srgbClr val="FF0000"/>
              </a:solidFill>
            </a:endParaRPr>
          </a:p>
        </p:txBody>
      </p:sp>
      <p:sp>
        <p:nvSpPr>
          <p:cNvPr id="3" name="2 Alt Başlık"/>
          <p:cNvSpPr>
            <a:spLocks noGrp="1"/>
          </p:cNvSpPr>
          <p:nvPr>
            <p:ph type="subTitle" idx="1"/>
          </p:nvPr>
        </p:nvSpPr>
        <p:spPr>
          <a:xfrm>
            <a:off x="1643042" y="4286256"/>
            <a:ext cx="6400800" cy="1752600"/>
          </a:xfrm>
        </p:spPr>
        <p:txBody>
          <a:bodyPr/>
          <a:lstStyle/>
          <a:p>
            <a:endParaRPr lang="tr-TR" dirty="0" smtClean="0"/>
          </a:p>
          <a:p>
            <a:r>
              <a:rPr lang="tr-TR" dirty="0" smtClean="0">
                <a:solidFill>
                  <a:srgbClr val="FFFF00"/>
                </a:solidFill>
              </a:rPr>
              <a:t>HAC,ZEKAT,KURBAN</a:t>
            </a:r>
            <a:endParaRPr lang="tr-TR" dirty="0">
              <a:solidFill>
                <a:srgbClr val="FFFF00"/>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bg1"/>
                </a:solidFill>
              </a:rPr>
              <a:t>HAC VE UMRE</a:t>
            </a:r>
            <a:endParaRPr lang="tr-TR" dirty="0">
              <a:solidFill>
                <a:schemeClr val="bg1"/>
              </a:solidFill>
            </a:endParaRPr>
          </a:p>
        </p:txBody>
      </p:sp>
      <p:sp>
        <p:nvSpPr>
          <p:cNvPr id="3" name="2 İçerik Yer Tutucusu"/>
          <p:cNvSpPr>
            <a:spLocks noGrp="1"/>
          </p:cNvSpPr>
          <p:nvPr>
            <p:ph idx="1"/>
          </p:nvPr>
        </p:nvSpPr>
        <p:spPr/>
        <p:txBody>
          <a:bodyPr>
            <a:normAutofit/>
          </a:bodyPr>
          <a:lstStyle/>
          <a:p>
            <a:r>
              <a:rPr lang="tr-TR" dirty="0" smtClean="0">
                <a:solidFill>
                  <a:srgbClr val="7030A0"/>
                </a:solidFill>
              </a:rPr>
              <a:t>UMRE VE HAC ARASINDAKİ FARKLAR:</a:t>
            </a:r>
          </a:p>
          <a:p>
            <a:r>
              <a:rPr lang="tr-TR" sz="2800" dirty="0" smtClean="0">
                <a:solidFill>
                  <a:schemeClr val="bg1"/>
                </a:solidFill>
              </a:rPr>
              <a:t>1) Umre‘</a:t>
            </a:r>
            <a:r>
              <a:rPr lang="tr-TR" sz="2800" dirty="0" err="1" smtClean="0">
                <a:solidFill>
                  <a:schemeClr val="bg1"/>
                </a:solidFill>
              </a:rPr>
              <a:t>nin</a:t>
            </a:r>
            <a:r>
              <a:rPr lang="tr-TR" sz="2800" dirty="0" smtClean="0">
                <a:solidFill>
                  <a:schemeClr val="bg1"/>
                </a:solidFill>
              </a:rPr>
              <a:t> belirli bir vakti yoktur</a:t>
            </a:r>
          </a:p>
          <a:p>
            <a:r>
              <a:rPr lang="tr-TR" sz="2800" dirty="0" smtClean="0">
                <a:solidFill>
                  <a:schemeClr val="bg1"/>
                </a:solidFill>
              </a:rPr>
              <a:t>2) Umre'nin Arafat ve </a:t>
            </a:r>
            <a:r>
              <a:rPr lang="tr-TR" sz="2800" dirty="0" err="1" smtClean="0">
                <a:solidFill>
                  <a:schemeClr val="bg1"/>
                </a:solidFill>
              </a:rPr>
              <a:t>Müzdelife</a:t>
            </a:r>
            <a:r>
              <a:rPr lang="tr-TR" sz="2800" dirty="0" smtClean="0">
                <a:solidFill>
                  <a:schemeClr val="bg1"/>
                </a:solidFill>
              </a:rPr>
              <a:t> vakfeleri yoktur</a:t>
            </a:r>
          </a:p>
          <a:p>
            <a:r>
              <a:rPr lang="tr-TR" sz="2800" dirty="0" smtClean="0">
                <a:solidFill>
                  <a:schemeClr val="bg1"/>
                </a:solidFill>
              </a:rPr>
              <a:t>3) Umre'de Cem-i Takdim ve Cem-i Tehir yoktur</a:t>
            </a:r>
          </a:p>
          <a:p>
            <a:r>
              <a:rPr lang="tr-TR" sz="2800" dirty="0" smtClean="0">
                <a:solidFill>
                  <a:schemeClr val="bg1"/>
                </a:solidFill>
              </a:rPr>
              <a:t>4) Umre'de şeytan taşlama yoktur</a:t>
            </a:r>
          </a:p>
          <a:p>
            <a:r>
              <a:rPr lang="tr-TR" sz="2800" dirty="0" smtClean="0">
                <a:solidFill>
                  <a:schemeClr val="bg1"/>
                </a:solidFill>
              </a:rPr>
              <a:t>5) Umre'de Kudüm Tavafı ve Veda Tavafı yoktur</a:t>
            </a:r>
          </a:p>
          <a:p>
            <a:r>
              <a:rPr lang="tr-TR" sz="2800" dirty="0" smtClean="0">
                <a:solidFill>
                  <a:schemeClr val="bg1"/>
                </a:solidFill>
              </a:rPr>
              <a:t>6) Umre' de kurban kesmek yoktur</a:t>
            </a:r>
          </a:p>
        </p:txBody>
      </p:sp>
    </p:spTree>
  </p:cSld>
  <p:clrMapOvr>
    <a:masterClrMapping/>
  </p:clrMapOvr>
  <p:transition>
    <p:strips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dirty="0" smtClean="0">
                <a:solidFill>
                  <a:srgbClr val="7030A0"/>
                </a:solidFill>
              </a:rPr>
              <a:t>KABENİN ETRAFINDA DÖNERKEN</a:t>
            </a:r>
          </a:p>
          <a:p>
            <a:r>
              <a:rPr lang="tr-TR" dirty="0" smtClean="0">
                <a:solidFill>
                  <a:schemeClr val="bg1"/>
                </a:solidFill>
              </a:rPr>
              <a:t>Lebbeyk. </a:t>
            </a:r>
            <a:r>
              <a:rPr lang="tr-TR" dirty="0" err="1" smtClean="0">
                <a:solidFill>
                  <a:schemeClr val="bg1"/>
                </a:solidFill>
              </a:rPr>
              <a:t>Allahümme</a:t>
            </a:r>
            <a:r>
              <a:rPr lang="tr-TR" dirty="0" smtClean="0">
                <a:solidFill>
                  <a:schemeClr val="bg1"/>
                </a:solidFill>
              </a:rPr>
              <a:t> Lebbeyk. Lebbeyk la şerike leke lebbeyk. </a:t>
            </a:r>
            <a:r>
              <a:rPr lang="tr-TR" dirty="0" err="1" smtClean="0">
                <a:solidFill>
                  <a:schemeClr val="bg1"/>
                </a:solidFill>
              </a:rPr>
              <a:t>İnnel</a:t>
            </a:r>
            <a:r>
              <a:rPr lang="tr-TR" dirty="0" smtClean="0">
                <a:solidFill>
                  <a:schemeClr val="bg1"/>
                </a:solidFill>
              </a:rPr>
              <a:t> </a:t>
            </a:r>
            <a:r>
              <a:rPr lang="tr-TR" dirty="0" err="1" smtClean="0">
                <a:solidFill>
                  <a:schemeClr val="bg1"/>
                </a:solidFill>
              </a:rPr>
              <a:t>hamde</a:t>
            </a:r>
            <a:r>
              <a:rPr lang="tr-TR" dirty="0" smtClean="0">
                <a:solidFill>
                  <a:schemeClr val="bg1"/>
                </a:solidFill>
              </a:rPr>
              <a:t> </a:t>
            </a:r>
            <a:r>
              <a:rPr lang="tr-TR" dirty="0" err="1" smtClean="0">
                <a:solidFill>
                  <a:schemeClr val="bg1"/>
                </a:solidFill>
              </a:rPr>
              <a:t>ve’n</a:t>
            </a:r>
            <a:r>
              <a:rPr lang="tr-TR" dirty="0" smtClean="0">
                <a:solidFill>
                  <a:schemeClr val="bg1"/>
                </a:solidFill>
              </a:rPr>
              <a:t>-</a:t>
            </a:r>
            <a:r>
              <a:rPr lang="tr-TR" dirty="0" err="1" smtClean="0">
                <a:solidFill>
                  <a:schemeClr val="bg1"/>
                </a:solidFill>
              </a:rPr>
              <a:t>ni’mete</a:t>
            </a:r>
            <a:r>
              <a:rPr lang="tr-TR" dirty="0" smtClean="0">
                <a:solidFill>
                  <a:schemeClr val="bg1"/>
                </a:solidFill>
              </a:rPr>
              <a:t> </a:t>
            </a:r>
            <a:r>
              <a:rPr lang="tr-TR" dirty="0" err="1" smtClean="0">
                <a:solidFill>
                  <a:schemeClr val="bg1"/>
                </a:solidFill>
              </a:rPr>
              <a:t>vel</a:t>
            </a:r>
            <a:r>
              <a:rPr lang="tr-TR" dirty="0" smtClean="0">
                <a:solidFill>
                  <a:schemeClr val="bg1"/>
                </a:solidFill>
              </a:rPr>
              <a:t> mülke leke la şerike </a:t>
            </a:r>
            <a:r>
              <a:rPr lang="tr-TR" dirty="0" err="1" smtClean="0">
                <a:solidFill>
                  <a:schemeClr val="bg1"/>
                </a:solidFill>
              </a:rPr>
              <a:t>lek</a:t>
            </a:r>
            <a:endParaRPr lang="tr-TR" dirty="0" smtClean="0">
              <a:solidFill>
                <a:schemeClr val="bg1"/>
              </a:solidFill>
            </a:endParaRPr>
          </a:p>
          <a:p>
            <a:r>
              <a:rPr lang="tr-TR" dirty="0" smtClean="0">
                <a:solidFill>
                  <a:srgbClr val="FF0000"/>
                </a:solidFill>
              </a:rPr>
              <a:t>SÖYLENİR.</a:t>
            </a:r>
          </a:p>
          <a:p>
            <a:r>
              <a:rPr lang="tr-TR" dirty="0" smtClean="0">
                <a:solidFill>
                  <a:srgbClr val="7030A0"/>
                </a:solidFill>
              </a:rPr>
              <a:t>ANLAM:</a:t>
            </a:r>
          </a:p>
          <a:p>
            <a:r>
              <a:rPr lang="tr-TR" dirty="0" smtClean="0">
                <a:solidFill>
                  <a:schemeClr val="bg1"/>
                </a:solidFill>
              </a:rPr>
              <a:t>Buyur emret, ey varlığı mutlak lazım olan Allah’ım, emrine hazırım ve ilahi iradene itaat ederim. Senin benzerin ve ortağın yoktur.</a:t>
            </a:r>
            <a:endParaRPr lang="tr-TR" dirty="0">
              <a:solidFill>
                <a:schemeClr val="bg1"/>
              </a:solidFill>
            </a:endParaRPr>
          </a:p>
        </p:txBody>
      </p:sp>
    </p:spTree>
  </p:cSld>
  <p:clrMapOvr>
    <a:masterClrMapping/>
  </p:clrMapOvr>
  <p:transition>
    <p:cut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6000" r="-26000"/>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spTree>
  </p:cSld>
  <p:clrMapOvr>
    <a:masterClrMapping/>
  </p:clrMapOvr>
  <p:transition>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5" name="4 İçerik Yer Tutucusu"/>
          <p:cNvSpPr>
            <a:spLocks noGrp="1"/>
          </p:cNvSpPr>
          <p:nvPr>
            <p:ph idx="1"/>
          </p:nvPr>
        </p:nvSpPr>
        <p:spPr/>
        <p:txBody>
          <a:bodyPr/>
          <a:lstStyle/>
          <a:p>
            <a:endParaRPr lang="tr-TR" dirty="0"/>
          </a:p>
        </p:txBody>
      </p:sp>
    </p:spTree>
  </p:cSld>
  <p:clrMapOvr>
    <a:masterClrMapping/>
  </p:clrMapOvr>
  <p:transition>
    <p:plus/>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solidFill>
                  <a:schemeClr val="bg1"/>
                </a:solidFill>
              </a:rPr>
              <a:t>KURBAN İLE İLGİLİ AYETLER</a:t>
            </a:r>
            <a:endParaRPr lang="tr-TR" dirty="0">
              <a:solidFill>
                <a:schemeClr val="bg1"/>
              </a:solidFill>
            </a:endParaRPr>
          </a:p>
        </p:txBody>
      </p:sp>
      <p:sp>
        <p:nvSpPr>
          <p:cNvPr id="3" name="2 İçerik Yer Tutucusu"/>
          <p:cNvSpPr>
            <a:spLocks noGrp="1"/>
          </p:cNvSpPr>
          <p:nvPr>
            <p:ph idx="1"/>
          </p:nvPr>
        </p:nvSpPr>
        <p:spPr/>
        <p:txBody>
          <a:bodyPr>
            <a:normAutofit/>
          </a:bodyPr>
          <a:lstStyle/>
          <a:p>
            <a:pPr>
              <a:buNone/>
            </a:pPr>
            <a:r>
              <a:rPr lang="tr-TR" sz="1200" b="1" dirty="0" smtClean="0">
                <a:solidFill>
                  <a:srgbClr val="FF0000"/>
                </a:solidFill>
              </a:rPr>
              <a:t>           Sizin için onlarda belli bir zamana kadar bir takım yararlar vardır. Sonra da kurbanlık olarak varacakları yer </a:t>
            </a:r>
            <a:r>
              <a:rPr lang="tr-TR" sz="1200" b="1" dirty="0" err="1" smtClean="0">
                <a:solidFill>
                  <a:srgbClr val="FF0000"/>
                </a:solidFill>
              </a:rPr>
              <a:t>Beyt</a:t>
            </a:r>
            <a:r>
              <a:rPr lang="tr-TR" sz="1200" b="1" dirty="0" smtClean="0">
                <a:solidFill>
                  <a:srgbClr val="FF0000"/>
                </a:solidFill>
              </a:rPr>
              <a:t>-i Atik (Kâbe)'</a:t>
            </a:r>
            <a:r>
              <a:rPr lang="tr-TR" sz="1200" b="1" dirty="0" err="1" smtClean="0">
                <a:solidFill>
                  <a:srgbClr val="FF0000"/>
                </a:solidFill>
              </a:rPr>
              <a:t>dir</a:t>
            </a:r>
            <a:r>
              <a:rPr lang="tr-TR" sz="1200" b="1" dirty="0" smtClean="0">
                <a:solidFill>
                  <a:srgbClr val="FF0000"/>
                </a:solidFill>
              </a:rPr>
              <a:t>. </a:t>
            </a:r>
          </a:p>
          <a:p>
            <a:pPr>
              <a:buNone/>
            </a:pPr>
            <a:r>
              <a:rPr lang="tr-TR" sz="1200" b="1" dirty="0" smtClean="0">
                <a:solidFill>
                  <a:srgbClr val="FFFF00"/>
                </a:solidFill>
              </a:rPr>
              <a:t>    </a:t>
            </a:r>
          </a:p>
          <a:p>
            <a:endParaRPr lang="tr-TR" sz="1200" b="1" dirty="0" smtClean="0">
              <a:solidFill>
                <a:srgbClr val="FFFF00"/>
              </a:solidFill>
            </a:endParaRPr>
          </a:p>
          <a:p>
            <a:pPr>
              <a:buNone/>
            </a:pPr>
            <a:r>
              <a:rPr lang="tr-TR" sz="1200" b="1" dirty="0" smtClean="0">
                <a:solidFill>
                  <a:srgbClr val="FFFF00"/>
                </a:solidFill>
              </a:rPr>
              <a:t>                            Biz, (İbrahim'e) büyük bir kurbanlık vererek onu (İsmail'i) kurtardık. </a:t>
            </a:r>
          </a:p>
          <a:p>
            <a:pPr>
              <a:buNone/>
            </a:pPr>
            <a:endParaRPr lang="tr-TR" sz="1200" b="1" dirty="0" smtClean="0">
              <a:solidFill>
                <a:srgbClr val="FF0000"/>
              </a:solidFill>
            </a:endParaRPr>
          </a:p>
          <a:p>
            <a:pPr>
              <a:buNone/>
            </a:pPr>
            <a:endParaRPr lang="tr-TR" sz="1200" b="1" dirty="0" smtClean="0">
              <a:solidFill>
                <a:srgbClr val="FF0000"/>
              </a:solidFill>
            </a:endParaRPr>
          </a:p>
          <a:p>
            <a:pPr>
              <a:buNone/>
            </a:pPr>
            <a:r>
              <a:rPr lang="tr-TR" sz="1200" b="1" dirty="0" smtClean="0">
                <a:solidFill>
                  <a:srgbClr val="FF0000"/>
                </a:solidFill>
              </a:rPr>
              <a:t>(Ey Muhammed!) Onlara, Adem'in iki oğlunun haberini gerçek olarak oku. Hani ikisi de birer kurban sunmuşlardı da, birinden kabul edilmiş, ötekinden kabul edilmemişti. kurbanı kabul edilmeyen, "</a:t>
            </a:r>
            <a:r>
              <a:rPr lang="tr-TR" sz="1200" b="1" dirty="0" err="1" smtClean="0">
                <a:solidFill>
                  <a:srgbClr val="FF0000"/>
                </a:solidFill>
              </a:rPr>
              <a:t>Andolsun</a:t>
            </a:r>
            <a:r>
              <a:rPr lang="tr-TR" sz="1200" b="1" dirty="0" smtClean="0">
                <a:solidFill>
                  <a:srgbClr val="FF0000"/>
                </a:solidFill>
              </a:rPr>
              <a:t> seni mutlaka öldüreceğim" demişti. Öteki, "Allah ancak kendisine karşı gelmekten sakınanlardan kabul eder" demişti. </a:t>
            </a:r>
          </a:p>
          <a:p>
            <a:pPr>
              <a:buNone/>
            </a:pPr>
            <a:endParaRPr lang="tr-TR" sz="1200" b="1" dirty="0" smtClean="0">
              <a:solidFill>
                <a:srgbClr val="FF0000"/>
              </a:solidFill>
            </a:endParaRPr>
          </a:p>
          <a:p>
            <a:endParaRPr lang="tr-TR" sz="1200" b="1" dirty="0" smtClean="0">
              <a:solidFill>
                <a:srgbClr val="FF0000"/>
              </a:solidFill>
            </a:endParaRPr>
          </a:p>
          <a:p>
            <a:pPr>
              <a:buNone/>
            </a:pPr>
            <a:r>
              <a:rPr lang="tr-TR" sz="1200" b="1" dirty="0" smtClean="0">
                <a:solidFill>
                  <a:srgbClr val="FFFF00"/>
                </a:solidFill>
              </a:rPr>
              <a:t>Allah; </a:t>
            </a:r>
            <a:r>
              <a:rPr lang="tr-TR" sz="1200" b="1" dirty="0" err="1" smtClean="0">
                <a:solidFill>
                  <a:srgbClr val="FFFF00"/>
                </a:solidFill>
              </a:rPr>
              <a:t>Ka'be'yi</a:t>
            </a:r>
            <a:r>
              <a:rPr lang="tr-TR" sz="1200" b="1" dirty="0" smtClean="0">
                <a:solidFill>
                  <a:srgbClr val="FFFF00"/>
                </a:solidFill>
              </a:rPr>
              <a:t>, o saygıdeğer evi, haram ayı hac kurbanını ve (bu kurbanlara takılı) gerdanlıkları insanlar(</a:t>
            </a:r>
            <a:r>
              <a:rPr lang="tr-TR" sz="1200" b="1" dirty="0" err="1" smtClean="0">
                <a:solidFill>
                  <a:srgbClr val="FFFF00"/>
                </a:solidFill>
              </a:rPr>
              <a:t>ın</a:t>
            </a:r>
            <a:r>
              <a:rPr lang="tr-TR" sz="1200" b="1" dirty="0" smtClean="0">
                <a:solidFill>
                  <a:srgbClr val="FFFF00"/>
                </a:solidFill>
              </a:rPr>
              <a:t> din ve dünyaları) için ayakta kalma (ve canlanma) sebebi kıldı. Bunlar, göklerde ve yerde ne varsa hepsini Allah'ın bildiğini ve Allah'ın (zaten) her şeyi hakkıyla bilmekte olduğunu bilmeniz içindir. </a:t>
            </a:r>
            <a:r>
              <a:rPr lang="tr-TR" sz="1200" dirty="0" smtClean="0"/>
              <a:t/>
            </a:r>
            <a:br>
              <a:rPr lang="tr-TR" sz="1200" dirty="0" smtClean="0"/>
            </a:br>
            <a:endParaRPr lang="tr-TR" sz="1200" b="1" dirty="0" smtClean="0">
              <a:solidFill>
                <a:srgbClr val="FF0000"/>
              </a:solidFill>
            </a:endParaRPr>
          </a:p>
          <a:p>
            <a:endParaRPr lang="tr-TR" sz="1200" dirty="0" smtClean="0">
              <a:solidFill>
                <a:srgbClr val="FF0000"/>
              </a:solidFill>
            </a:endParaRPr>
          </a:p>
          <a:p>
            <a:endParaRPr lang="tr-TR" sz="1200" b="1" dirty="0" smtClean="0">
              <a:solidFill>
                <a:srgbClr val="FFFF00"/>
              </a:solidFill>
            </a:endParaRPr>
          </a:p>
          <a:p>
            <a:endParaRPr lang="tr-TR" sz="1200" b="1" dirty="0" smtClean="0">
              <a:solidFill>
                <a:srgbClr val="FFFF00"/>
              </a:solidFill>
            </a:endParaRPr>
          </a:p>
          <a:p>
            <a:pPr>
              <a:buNone/>
            </a:pPr>
            <a:r>
              <a:rPr lang="tr-TR" sz="1200" dirty="0" smtClean="0">
                <a:solidFill>
                  <a:srgbClr val="FFFF00"/>
                </a:solidFill>
              </a:rPr>
              <a:t/>
            </a:r>
            <a:br>
              <a:rPr lang="tr-TR" sz="1200" dirty="0" smtClean="0">
                <a:solidFill>
                  <a:srgbClr val="FFFF00"/>
                </a:solidFill>
              </a:rPr>
            </a:br>
            <a:endParaRPr lang="tr-TR" sz="1200" dirty="0">
              <a:solidFill>
                <a:srgbClr val="FFFF00"/>
              </a:solidFill>
            </a:endParaRPr>
          </a:p>
        </p:txBody>
      </p:sp>
    </p:spTree>
  </p:cSld>
  <p:clrMapOvr>
    <a:masterClrMapping/>
  </p:clrMapOvr>
  <p:transition>
    <p:pull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bg1"/>
                </a:solidFill>
              </a:rPr>
              <a:t>KURBAN NEDİR?</a:t>
            </a:r>
            <a:endParaRPr lang="tr-TR" dirty="0">
              <a:solidFill>
                <a:schemeClr val="bg1"/>
              </a:solidFill>
            </a:endParaRPr>
          </a:p>
        </p:txBody>
      </p:sp>
      <p:sp>
        <p:nvSpPr>
          <p:cNvPr id="3" name="2 İçerik Yer Tutucusu"/>
          <p:cNvSpPr>
            <a:spLocks noGrp="1"/>
          </p:cNvSpPr>
          <p:nvPr>
            <p:ph idx="1"/>
          </p:nvPr>
        </p:nvSpPr>
        <p:spPr/>
        <p:txBody>
          <a:bodyPr/>
          <a:lstStyle/>
          <a:p>
            <a:r>
              <a:rPr lang="tr-TR" dirty="0" smtClean="0">
                <a:solidFill>
                  <a:srgbClr val="7030A0"/>
                </a:solidFill>
              </a:rPr>
              <a:t>KURBAN NEDİR?</a:t>
            </a:r>
          </a:p>
          <a:p>
            <a:r>
              <a:rPr lang="tr-TR" dirty="0" smtClean="0">
                <a:solidFill>
                  <a:schemeClr val="bg1"/>
                </a:solidFill>
              </a:rPr>
              <a:t>Genel anlamıyla Allah'a ibadet maksadı ile belli üç günde kesilen hayvan. Allah’a yakın olmak O’nun </a:t>
            </a:r>
            <a:r>
              <a:rPr lang="tr-TR" dirty="0" err="1" smtClean="0">
                <a:solidFill>
                  <a:schemeClr val="bg1"/>
                </a:solidFill>
              </a:rPr>
              <a:t>rızâsını</a:t>
            </a:r>
            <a:r>
              <a:rPr lang="tr-TR" dirty="0" smtClean="0">
                <a:solidFill>
                  <a:schemeClr val="bg1"/>
                </a:solidFill>
              </a:rPr>
              <a:t> elde etmek için kan akıtmak. İslamiyet </a:t>
            </a:r>
            <a:r>
              <a:rPr lang="tr-TR" dirty="0" err="1" smtClean="0">
                <a:solidFill>
                  <a:schemeClr val="bg1"/>
                </a:solidFill>
              </a:rPr>
              <a:t>te</a:t>
            </a:r>
            <a:r>
              <a:rPr lang="tr-TR" dirty="0" smtClean="0">
                <a:solidFill>
                  <a:schemeClr val="bg1"/>
                </a:solidFill>
              </a:rPr>
              <a:t> kurban; koyun, keçi, sığır ve deveden birini “Kurban Bayramı”nın ilk üç gününde kurban niyetiyle kesmek demektir. </a:t>
            </a:r>
            <a:endParaRPr lang="tr-TR" dirty="0">
              <a:solidFill>
                <a:schemeClr val="bg1"/>
              </a:solidFill>
            </a:endParaRPr>
          </a:p>
        </p:txBody>
      </p:sp>
    </p:spTree>
  </p:cSld>
  <p:clrMapOvr>
    <a:masterClrMapping/>
  </p:clrMapOvr>
  <p:transition>
    <p:circl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bg1"/>
                </a:solidFill>
              </a:rPr>
              <a:t>KURBAN NE ZAMAN KESİLİR?</a:t>
            </a:r>
            <a:endParaRPr lang="tr-TR" dirty="0">
              <a:solidFill>
                <a:schemeClr val="bg1"/>
              </a:solidFill>
            </a:endParaRPr>
          </a:p>
        </p:txBody>
      </p:sp>
      <p:sp>
        <p:nvSpPr>
          <p:cNvPr id="3" name="2 İçerik Yer Tutucusu"/>
          <p:cNvSpPr>
            <a:spLocks noGrp="1"/>
          </p:cNvSpPr>
          <p:nvPr>
            <p:ph idx="1"/>
          </p:nvPr>
        </p:nvSpPr>
        <p:spPr/>
        <p:txBody>
          <a:bodyPr>
            <a:normAutofit fontScale="77500" lnSpcReduction="20000"/>
          </a:bodyPr>
          <a:lstStyle/>
          <a:p>
            <a:r>
              <a:rPr lang="tr-TR" dirty="0" smtClean="0">
                <a:solidFill>
                  <a:srgbClr val="7030A0"/>
                </a:solidFill>
              </a:rPr>
              <a:t>KURBAN NE ZAMAN KESİLİR?</a:t>
            </a:r>
          </a:p>
          <a:p>
            <a:r>
              <a:rPr lang="tr-TR" dirty="0" smtClean="0">
                <a:solidFill>
                  <a:schemeClr val="bg1"/>
                </a:solidFill>
              </a:rPr>
              <a:t>Kurban kesim günleri Hanefi mezhebine göre Kurban Bayramı’nın birinci, ikinci ve üçüncü gününün güneş batımına kadar, Şafii mezhebine göre ise bayramın dördüncü gününün akşamına kadar süren zaman dilimidir. Bu günlerde kurban kesilebilir ama birinci günü kesmek daha faziletlidir.</a:t>
            </a:r>
          </a:p>
          <a:p>
            <a:r>
              <a:rPr lang="tr-TR" dirty="0" smtClean="0">
                <a:solidFill>
                  <a:schemeClr val="bg1"/>
                </a:solidFill>
              </a:rPr>
              <a:t>Kesime bayram namazı kılınan yerlerde namazdan sonra, bayram namazı kılınmayan yerlerde ise sabah namazının vakti girdikten sonra başlanır. Kurbanı geceleyin kesmek mekruhtur. Kurban günlerinde her nedense kesilemeyen bir hayvan, canlı olarak sadaka verilir. Artık bu hayvanın etinden sahibi yiyemez</a:t>
            </a:r>
          </a:p>
          <a:p>
            <a:pPr>
              <a:buNone/>
            </a:pPr>
            <a:endParaRPr lang="tr-TR" dirty="0"/>
          </a:p>
        </p:txBody>
      </p:sp>
    </p:spTree>
  </p:cSld>
  <p:clrMapOvr>
    <a:masterClrMapping/>
  </p:clrMapOvr>
  <p:transition>
    <p:pull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5000" r="-25000"/>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5" name="4 İçerik Yer Tutucusu"/>
          <p:cNvSpPr>
            <a:spLocks noGrp="1"/>
          </p:cNvSpPr>
          <p:nvPr>
            <p:ph idx="1"/>
          </p:nvPr>
        </p:nvSpPr>
        <p:spPr/>
        <p:txBody>
          <a:bodyPr/>
          <a:lstStyle/>
          <a:p>
            <a:endParaRPr lang="tr-TR"/>
          </a:p>
        </p:txBody>
      </p:sp>
    </p:spTree>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bg1"/>
                </a:solidFill>
              </a:rPr>
              <a:t>ZEKAT</a:t>
            </a:r>
            <a:endParaRPr lang="tr-TR" dirty="0">
              <a:solidFill>
                <a:schemeClr val="bg1"/>
              </a:solidFill>
            </a:endParaRPr>
          </a:p>
        </p:txBody>
      </p:sp>
      <p:sp>
        <p:nvSpPr>
          <p:cNvPr id="3" name="2 İçerik Yer Tutucusu"/>
          <p:cNvSpPr>
            <a:spLocks noGrp="1"/>
          </p:cNvSpPr>
          <p:nvPr>
            <p:ph idx="1"/>
          </p:nvPr>
        </p:nvSpPr>
        <p:spPr/>
        <p:txBody>
          <a:bodyPr/>
          <a:lstStyle/>
          <a:p>
            <a:r>
              <a:rPr lang="tr-TR" dirty="0" smtClean="0">
                <a:solidFill>
                  <a:srgbClr val="7030A0"/>
                </a:solidFill>
              </a:rPr>
              <a:t>ZEKAT BEDİR?</a:t>
            </a:r>
          </a:p>
          <a:p>
            <a:r>
              <a:rPr lang="tr-TR" dirty="0" smtClean="0">
                <a:solidFill>
                  <a:schemeClr val="bg1"/>
                </a:solidFill>
              </a:rPr>
              <a:t>Ölçülere göre zengin olan </a:t>
            </a:r>
            <a:r>
              <a:rPr lang="tr-TR" dirty="0" smtClean="0">
                <a:solidFill>
                  <a:srgbClr val="FF0000"/>
                </a:solidFill>
              </a:rPr>
              <a:t>(</a:t>
            </a:r>
            <a:r>
              <a:rPr lang="tr-TR" dirty="0" err="1" smtClean="0">
                <a:solidFill>
                  <a:srgbClr val="FF0000"/>
                </a:solidFill>
              </a:rPr>
              <a:t>Nisab</a:t>
            </a:r>
            <a:r>
              <a:rPr lang="tr-TR" dirty="0" smtClean="0">
                <a:solidFill>
                  <a:srgbClr val="FF0000"/>
                </a:solidFill>
              </a:rPr>
              <a:t> miktarına ulaşmış) </a:t>
            </a:r>
            <a:r>
              <a:rPr lang="tr-TR" dirty="0" err="1" smtClean="0">
                <a:solidFill>
                  <a:schemeClr val="bg1"/>
                </a:solidFill>
              </a:rPr>
              <a:t>müslümanların</a:t>
            </a:r>
            <a:r>
              <a:rPr lang="tr-TR" dirty="0" smtClean="0">
                <a:solidFill>
                  <a:schemeClr val="bg1"/>
                </a:solidFill>
              </a:rPr>
              <a:t> seneden seneye malının ve parasının kırkta birini fakir olan </a:t>
            </a:r>
            <a:r>
              <a:rPr lang="tr-TR" dirty="0" err="1" smtClean="0">
                <a:solidFill>
                  <a:schemeClr val="bg1"/>
                </a:solidFill>
              </a:rPr>
              <a:t>müslümanlara</a:t>
            </a:r>
            <a:r>
              <a:rPr lang="tr-TR" dirty="0" smtClean="0">
                <a:solidFill>
                  <a:schemeClr val="bg1"/>
                </a:solidFill>
              </a:rPr>
              <a:t> vermesidir.</a:t>
            </a:r>
            <a:endParaRPr lang="tr-TR" dirty="0">
              <a:solidFill>
                <a:schemeClr val="bg1"/>
              </a:solidFill>
            </a:endParaRPr>
          </a:p>
        </p:txBody>
      </p:sp>
    </p:spTree>
  </p:cSld>
  <p:clrMapOvr>
    <a:masterClrMapping/>
  </p:clrMapOvr>
  <p:transition>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bg1"/>
                </a:solidFill>
              </a:rPr>
              <a:t>ZEKAT</a:t>
            </a:r>
            <a:endParaRPr lang="tr-TR" dirty="0">
              <a:solidFill>
                <a:schemeClr val="bg1"/>
              </a:solidFill>
            </a:endParaRPr>
          </a:p>
        </p:txBody>
      </p:sp>
      <p:sp>
        <p:nvSpPr>
          <p:cNvPr id="3" name="2 İçerik Yer Tutucusu"/>
          <p:cNvSpPr>
            <a:spLocks noGrp="1"/>
          </p:cNvSpPr>
          <p:nvPr>
            <p:ph idx="1"/>
          </p:nvPr>
        </p:nvSpPr>
        <p:spPr>
          <a:xfrm>
            <a:off x="500034" y="1571612"/>
            <a:ext cx="8229600" cy="4525963"/>
          </a:xfrm>
        </p:spPr>
        <p:txBody>
          <a:bodyPr>
            <a:normAutofit/>
          </a:bodyPr>
          <a:lstStyle/>
          <a:p>
            <a:r>
              <a:rPr lang="tr-TR" dirty="0" smtClean="0">
                <a:solidFill>
                  <a:srgbClr val="7030A0"/>
                </a:solidFill>
              </a:rPr>
              <a:t>ZEKAT KİMLERE FARZ?</a:t>
            </a:r>
          </a:p>
          <a:p>
            <a:pPr fontAlgn="base"/>
            <a:r>
              <a:rPr lang="tr-TR" sz="2800" b="1" dirty="0" smtClean="0">
                <a:solidFill>
                  <a:srgbClr val="FF0000"/>
                </a:solidFill>
              </a:rPr>
              <a:t>1) Mükellef Olmak:</a:t>
            </a:r>
            <a:r>
              <a:rPr lang="tr-TR" sz="2800" b="1" dirty="0" smtClean="0">
                <a:solidFill>
                  <a:schemeClr val="bg1"/>
                </a:solidFill>
              </a:rPr>
              <a:t> </a:t>
            </a:r>
            <a:r>
              <a:rPr lang="tr-TR" sz="2800" dirty="0" smtClean="0">
                <a:solidFill>
                  <a:schemeClr val="bg1"/>
                </a:solidFill>
              </a:rPr>
              <a:t>Zekât verecek kimsenin </a:t>
            </a:r>
            <a:r>
              <a:rPr lang="tr-TR" sz="2800" dirty="0" err="1" smtClean="0">
                <a:solidFill>
                  <a:schemeClr val="bg1"/>
                </a:solidFill>
              </a:rPr>
              <a:t>müslüman</a:t>
            </a:r>
            <a:r>
              <a:rPr lang="tr-TR" sz="2800" dirty="0" smtClean="0">
                <a:solidFill>
                  <a:schemeClr val="bg1"/>
                </a:solidFill>
              </a:rPr>
              <a:t>, hür, akıllı ve ergen olması gerekir. Gayr-i </a:t>
            </a:r>
            <a:r>
              <a:rPr lang="tr-TR" sz="2800" dirty="0" err="1" smtClean="0">
                <a:solidFill>
                  <a:schemeClr val="bg1"/>
                </a:solidFill>
              </a:rPr>
              <a:t>müslimlere</a:t>
            </a:r>
            <a:r>
              <a:rPr lang="tr-TR" sz="2800" dirty="0" smtClean="0">
                <a:solidFill>
                  <a:schemeClr val="bg1"/>
                </a:solidFill>
              </a:rPr>
              <a:t>, köle ve cariyelere, akıl hastalarına ve çocuklara zekât farz değildir.</a:t>
            </a:r>
          </a:p>
          <a:p>
            <a:pPr fontAlgn="base"/>
            <a:r>
              <a:rPr lang="tr-TR" sz="2800" b="1" dirty="0" smtClean="0">
                <a:solidFill>
                  <a:srgbClr val="FF0000"/>
                </a:solidFill>
              </a:rPr>
              <a:t>2) Nisap Miktarı Mala Sahip Olmak:</a:t>
            </a:r>
            <a:r>
              <a:rPr lang="tr-TR" sz="2800" b="1" dirty="0" smtClean="0">
                <a:solidFill>
                  <a:schemeClr val="bg1"/>
                </a:solidFill>
              </a:rPr>
              <a:t> </a:t>
            </a:r>
            <a:r>
              <a:rPr lang="tr-TR" sz="2800" dirty="0" smtClean="0">
                <a:solidFill>
                  <a:schemeClr val="bg1"/>
                </a:solidFill>
              </a:rPr>
              <a:t>Temel ihtiyaçlardan ve borçtan başka nisap miktarı veya daha fazla bir mala </a:t>
            </a:r>
            <a:r>
              <a:rPr lang="tr-TR" sz="2800" dirty="0" err="1" smtClean="0">
                <a:solidFill>
                  <a:schemeClr val="bg1"/>
                </a:solidFill>
              </a:rPr>
              <a:t>mâlik</a:t>
            </a:r>
            <a:r>
              <a:rPr lang="tr-TR" sz="2800" dirty="0" smtClean="0">
                <a:solidFill>
                  <a:schemeClr val="bg1"/>
                </a:solidFill>
              </a:rPr>
              <a:t> bulunmak gerekir. Bu kadar malı olmayan kimseye zekât farz olmaz.</a:t>
            </a:r>
          </a:p>
          <a:p>
            <a:endParaRPr lang="tr-TR" dirty="0"/>
          </a:p>
        </p:txBody>
      </p:sp>
    </p:spTree>
  </p:cSld>
  <p:clrMapOvr>
    <a:masterClrMapping/>
  </p:clrMapOvr>
  <p:transition>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AÇIKLAMA</a:t>
            </a:r>
            <a:endParaRPr lang="tr-TR" dirty="0">
              <a:solidFill>
                <a:srgbClr val="FF0000"/>
              </a:solidFill>
            </a:endParaRPr>
          </a:p>
        </p:txBody>
      </p:sp>
      <p:sp>
        <p:nvSpPr>
          <p:cNvPr id="3" name="2 İçerik Yer Tutucusu"/>
          <p:cNvSpPr>
            <a:spLocks noGrp="1"/>
          </p:cNvSpPr>
          <p:nvPr>
            <p:ph idx="1"/>
          </p:nvPr>
        </p:nvSpPr>
        <p:spPr>
          <a:xfrm>
            <a:off x="285720" y="1643050"/>
            <a:ext cx="8229600" cy="4525963"/>
          </a:xfrm>
        </p:spPr>
        <p:txBody>
          <a:bodyPr/>
          <a:lstStyle/>
          <a:p>
            <a:r>
              <a:rPr lang="tr-TR" dirty="0" smtClean="0">
                <a:solidFill>
                  <a:schemeClr val="bg1">
                    <a:lumMod val="95000"/>
                  </a:schemeClr>
                </a:solidFill>
              </a:rPr>
              <a:t>Bu ünitede bazı kavramları öğreneceğiz</a:t>
            </a:r>
            <a:r>
              <a:rPr lang="tr-TR" dirty="0" smtClean="0"/>
              <a:t>.</a:t>
            </a:r>
          </a:p>
          <a:p>
            <a:pPr>
              <a:buNone/>
            </a:pPr>
            <a:endParaRPr lang="tr-TR" dirty="0" smtClean="0"/>
          </a:p>
          <a:p>
            <a:pPr>
              <a:buNone/>
            </a:pPr>
            <a:r>
              <a:rPr lang="tr-TR" dirty="0" smtClean="0"/>
              <a:t>  </a:t>
            </a:r>
            <a:r>
              <a:rPr lang="tr-TR" dirty="0" smtClean="0">
                <a:solidFill>
                  <a:schemeClr val="bg1">
                    <a:lumMod val="95000"/>
                  </a:schemeClr>
                </a:solidFill>
              </a:rPr>
              <a:t>ZEKAT</a:t>
            </a:r>
          </a:p>
          <a:p>
            <a:pPr>
              <a:buNone/>
            </a:pPr>
            <a:r>
              <a:rPr lang="tr-TR" dirty="0" smtClean="0"/>
              <a:t>                               </a:t>
            </a:r>
            <a:r>
              <a:rPr lang="tr-TR" dirty="0" smtClean="0">
                <a:solidFill>
                  <a:schemeClr val="bg1">
                    <a:lumMod val="95000"/>
                  </a:schemeClr>
                </a:solidFill>
              </a:rPr>
              <a:t> HAC</a:t>
            </a:r>
          </a:p>
          <a:p>
            <a:pPr>
              <a:buNone/>
            </a:pPr>
            <a:r>
              <a:rPr lang="tr-TR" dirty="0" smtClean="0"/>
              <a:t>                                                             </a:t>
            </a:r>
            <a:r>
              <a:rPr lang="tr-TR" dirty="0" smtClean="0">
                <a:solidFill>
                  <a:schemeClr val="bg1">
                    <a:lumMod val="95000"/>
                  </a:schemeClr>
                </a:solidFill>
              </a:rPr>
              <a:t> KURBAN</a:t>
            </a:r>
          </a:p>
        </p:txBody>
      </p:sp>
      <p:pic>
        <p:nvPicPr>
          <p:cNvPr id="1026" name="Picture 2" descr="C:\Users\pelin\Desktop\sartzekat.jpg"/>
          <p:cNvPicPr>
            <a:picLocks noChangeAspect="1" noChangeArrowheads="1"/>
          </p:cNvPicPr>
          <p:nvPr/>
        </p:nvPicPr>
        <p:blipFill>
          <a:blip r:embed="rId2" cstate="print"/>
          <a:srcRect/>
          <a:stretch>
            <a:fillRect/>
          </a:stretch>
        </p:blipFill>
        <p:spPr bwMode="auto">
          <a:xfrm rot="20893863">
            <a:off x="675686" y="4205520"/>
            <a:ext cx="2138342" cy="1242275"/>
          </a:xfrm>
          <a:prstGeom prst="rect">
            <a:avLst/>
          </a:prstGeom>
          <a:noFill/>
        </p:spPr>
      </p:pic>
      <p:pic>
        <p:nvPicPr>
          <p:cNvPr id="1027" name="Picture 3" descr="C:\Users\pelin\Desktop\i.jpg"/>
          <p:cNvPicPr>
            <a:picLocks noChangeAspect="1" noChangeArrowheads="1"/>
          </p:cNvPicPr>
          <p:nvPr/>
        </p:nvPicPr>
        <p:blipFill>
          <a:blip r:embed="rId3" cstate="print"/>
          <a:srcRect/>
          <a:stretch>
            <a:fillRect/>
          </a:stretch>
        </p:blipFill>
        <p:spPr bwMode="auto">
          <a:xfrm rot="947993">
            <a:off x="4139314" y="4788014"/>
            <a:ext cx="2297120" cy="1338430"/>
          </a:xfrm>
          <a:prstGeom prst="rect">
            <a:avLst/>
          </a:prstGeom>
          <a:noFill/>
        </p:spPr>
      </p:pic>
      <p:pic>
        <p:nvPicPr>
          <p:cNvPr id="1028" name="Picture 4" descr="C:\Users\pelin\Desktop\vekaletle-kurban-kesim-ucreti-belirlendi_f77d528.jpg"/>
          <p:cNvPicPr>
            <a:picLocks noChangeAspect="1" noChangeArrowheads="1"/>
          </p:cNvPicPr>
          <p:nvPr/>
        </p:nvPicPr>
        <p:blipFill>
          <a:blip r:embed="rId4" cstate="print"/>
          <a:srcRect/>
          <a:stretch>
            <a:fillRect/>
          </a:stretch>
        </p:blipFill>
        <p:spPr bwMode="auto">
          <a:xfrm rot="20776454">
            <a:off x="5756820" y="2524792"/>
            <a:ext cx="2159015" cy="1214446"/>
          </a:xfrm>
          <a:prstGeom prst="rect">
            <a:avLst/>
          </a:prstGeom>
          <a:noFill/>
        </p:spPr>
      </p:pic>
    </p:spTree>
  </p:cSld>
  <p:clrMapOvr>
    <a:masterClrMapping/>
  </p:clrMapOvr>
  <p:transition>
    <p:check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normAutofit fontScale="77500" lnSpcReduction="20000"/>
          </a:bodyPr>
          <a:lstStyle/>
          <a:p>
            <a:pPr fontAlgn="base"/>
            <a:r>
              <a:rPr lang="tr-TR" dirty="0" smtClean="0"/>
              <a:t>.</a:t>
            </a:r>
          </a:p>
          <a:p>
            <a:pPr fontAlgn="base"/>
            <a:r>
              <a:rPr lang="tr-TR" sz="4000" dirty="0" smtClean="0">
                <a:solidFill>
                  <a:srgbClr val="7030A0"/>
                </a:solidFill>
              </a:rPr>
              <a:t>a)</a:t>
            </a:r>
            <a:r>
              <a:rPr lang="tr-TR" sz="4000" dirty="0" smtClean="0"/>
              <a:t> </a:t>
            </a:r>
            <a:r>
              <a:rPr lang="tr-TR" sz="4000" b="1" dirty="0" smtClean="0">
                <a:solidFill>
                  <a:srgbClr val="FF0000"/>
                </a:solidFill>
              </a:rPr>
              <a:t>Altın, gümüş, para</a:t>
            </a:r>
            <a:r>
              <a:rPr lang="tr-TR" sz="4000" dirty="0" smtClean="0"/>
              <a:t> </a:t>
            </a:r>
            <a:r>
              <a:rPr lang="tr-TR" sz="4000" dirty="0" smtClean="0">
                <a:solidFill>
                  <a:schemeClr val="bg1"/>
                </a:solidFill>
              </a:rPr>
              <a:t>ve</a:t>
            </a:r>
            <a:r>
              <a:rPr lang="tr-TR" sz="4000" dirty="0" smtClean="0"/>
              <a:t> </a:t>
            </a:r>
            <a:r>
              <a:rPr lang="tr-TR" sz="4000" b="1" dirty="0" smtClean="0">
                <a:solidFill>
                  <a:srgbClr val="FF0000"/>
                </a:solidFill>
              </a:rPr>
              <a:t>ticaret</a:t>
            </a:r>
            <a:r>
              <a:rPr lang="tr-TR" sz="4000" dirty="0" smtClean="0"/>
              <a:t> </a:t>
            </a:r>
            <a:r>
              <a:rPr lang="tr-TR" sz="4000" dirty="0" smtClean="0">
                <a:solidFill>
                  <a:schemeClr val="bg1"/>
                </a:solidFill>
              </a:rPr>
              <a:t>mallarının zekâtı ile hayvanların zekâtı her  yıl bir kere </a:t>
            </a:r>
            <a:r>
              <a:rPr lang="tr-TR" sz="4000" dirty="0" err="1" smtClean="0">
                <a:solidFill>
                  <a:schemeClr val="bg1"/>
                </a:solidFill>
              </a:rPr>
              <a:t>kamerî</a:t>
            </a:r>
            <a:r>
              <a:rPr lang="tr-TR" sz="4000" dirty="0" smtClean="0">
                <a:solidFill>
                  <a:schemeClr val="bg1"/>
                </a:solidFill>
              </a:rPr>
              <a:t> yıl tamamlandıktan sonra ödenir.</a:t>
            </a:r>
          </a:p>
          <a:p>
            <a:pPr fontAlgn="base"/>
            <a:r>
              <a:rPr lang="tr-TR" sz="4000" dirty="0" smtClean="0">
                <a:solidFill>
                  <a:srgbClr val="7030A0"/>
                </a:solidFill>
              </a:rPr>
              <a:t>b)</a:t>
            </a:r>
            <a:r>
              <a:rPr lang="tr-TR" sz="4000" dirty="0" smtClean="0"/>
              <a:t> </a:t>
            </a:r>
            <a:r>
              <a:rPr lang="tr-TR" sz="4000" b="1" dirty="0" smtClean="0">
                <a:solidFill>
                  <a:srgbClr val="FF0000"/>
                </a:solidFill>
              </a:rPr>
              <a:t>Tarım ürünleri</a:t>
            </a:r>
            <a:r>
              <a:rPr lang="tr-TR" sz="4000" dirty="0" smtClean="0">
                <a:solidFill>
                  <a:schemeClr val="bg1"/>
                </a:solidFill>
              </a:rPr>
              <a:t> ve</a:t>
            </a:r>
            <a:r>
              <a:rPr lang="tr-TR" sz="4000" dirty="0" smtClean="0"/>
              <a:t> </a:t>
            </a:r>
            <a:r>
              <a:rPr lang="tr-TR" sz="4000" b="1" dirty="0" smtClean="0">
                <a:solidFill>
                  <a:srgbClr val="FF0000"/>
                </a:solidFill>
              </a:rPr>
              <a:t>meyveler</a:t>
            </a:r>
            <a:r>
              <a:rPr lang="tr-TR" sz="4000" dirty="0" smtClean="0">
                <a:solidFill>
                  <a:srgbClr val="FF0000"/>
                </a:solidFill>
              </a:rPr>
              <a:t>, </a:t>
            </a:r>
            <a:r>
              <a:rPr lang="tr-TR" sz="4000" dirty="0" smtClean="0">
                <a:solidFill>
                  <a:schemeClr val="bg1"/>
                </a:solidFill>
              </a:rPr>
              <a:t>yılda birden çok ürün verme durumuna göre öşre tâbi olur. Bunlarda bir yılın geçmesi şartı yoktur.</a:t>
            </a:r>
          </a:p>
          <a:p>
            <a:pPr fontAlgn="base"/>
            <a:r>
              <a:rPr lang="tr-TR" sz="4000" dirty="0" smtClean="0">
                <a:solidFill>
                  <a:srgbClr val="7030A0"/>
                </a:solidFill>
              </a:rPr>
              <a:t>c)</a:t>
            </a:r>
            <a:r>
              <a:rPr lang="tr-TR" sz="4000" dirty="0" smtClean="0">
                <a:solidFill>
                  <a:schemeClr val="bg1"/>
                </a:solidFill>
              </a:rPr>
              <a:t> </a:t>
            </a:r>
            <a:r>
              <a:rPr lang="tr-TR" sz="4000" b="1" dirty="0" smtClean="0">
                <a:solidFill>
                  <a:srgbClr val="FF0000"/>
                </a:solidFill>
              </a:rPr>
              <a:t>Balın</a:t>
            </a:r>
            <a:r>
              <a:rPr lang="tr-TR" sz="4000" b="1" dirty="0" smtClean="0">
                <a:solidFill>
                  <a:schemeClr val="bg1"/>
                </a:solidFill>
              </a:rPr>
              <a:t> </a:t>
            </a:r>
            <a:r>
              <a:rPr lang="tr-TR" sz="4000" dirty="0" smtClean="0">
                <a:solidFill>
                  <a:schemeClr val="bg1"/>
                </a:solidFill>
              </a:rPr>
              <a:t>zekâtı, zekât verecek kadar balın meydana gelmesi, madenlerin zekâtı ise, zekât verecek kadar maden çıkarmakla farz olur.</a:t>
            </a:r>
          </a:p>
          <a:p>
            <a:endParaRPr lang="tr-TR" dirty="0"/>
          </a:p>
        </p:txBody>
      </p:sp>
    </p:spTree>
  </p:cSld>
  <p:clrMapOvr>
    <a:masterClrMapping/>
  </p:clrMapOvr>
  <p:transition>
    <p:pull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3000" r="-23000"/>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spTree>
  </p:cSld>
  <p:clrMapOvr>
    <a:masterClrMapping/>
  </p:clrMapOvr>
  <p:transition>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bg1"/>
                </a:solidFill>
              </a:rPr>
              <a:t>HAC İLE İLGİLİ AYETLER</a:t>
            </a:r>
            <a:endParaRPr lang="tr-TR" dirty="0">
              <a:solidFill>
                <a:schemeClr val="bg1"/>
              </a:solidFill>
            </a:endParaRPr>
          </a:p>
        </p:txBody>
      </p:sp>
      <p:sp>
        <p:nvSpPr>
          <p:cNvPr id="3" name="2 İçerik Yer Tutucusu"/>
          <p:cNvSpPr>
            <a:spLocks noGrp="1"/>
          </p:cNvSpPr>
          <p:nvPr>
            <p:ph idx="1"/>
          </p:nvPr>
        </p:nvSpPr>
        <p:spPr/>
        <p:txBody>
          <a:bodyPr>
            <a:normAutofit/>
          </a:bodyPr>
          <a:lstStyle/>
          <a:p>
            <a:pPr>
              <a:buNone/>
            </a:pPr>
            <a:r>
              <a:rPr lang="tr-TR" sz="1200" b="1" dirty="0" smtClean="0">
                <a:solidFill>
                  <a:srgbClr val="FF0000"/>
                </a:solidFill>
              </a:rPr>
              <a:t>        "</a:t>
            </a:r>
            <a:r>
              <a:rPr lang="tr-TR" sz="1200" dirty="0" smtClean="0">
                <a:solidFill>
                  <a:srgbClr val="FF0000"/>
                </a:solidFill>
              </a:rPr>
              <a:t>Şüphesiz, 'Safa' ile 'Merve' Allah'ın işaretlerindendir. Böylece kim Evi (</a:t>
            </a:r>
            <a:r>
              <a:rPr lang="tr-TR" sz="1200" dirty="0" err="1" smtClean="0">
                <a:solidFill>
                  <a:srgbClr val="FF0000"/>
                </a:solidFill>
              </a:rPr>
              <a:t>Ka'be'yi</a:t>
            </a:r>
            <a:r>
              <a:rPr lang="tr-TR" sz="1200" dirty="0" smtClean="0">
                <a:solidFill>
                  <a:srgbClr val="FF0000"/>
                </a:solidFill>
              </a:rPr>
              <a:t>) </a:t>
            </a:r>
          </a:p>
          <a:p>
            <a:pPr>
              <a:buNone/>
            </a:pPr>
            <a:r>
              <a:rPr lang="tr-TR" sz="1200" dirty="0" smtClean="0">
                <a:solidFill>
                  <a:srgbClr val="FF0000"/>
                </a:solidFill>
              </a:rPr>
              <a:t>          hacceder veya umre yaparsa, artık bu ikisini tavaf etmesinde kendisi için bir sakınca yoktur. Kim de gönülden bir hayır    yaparsa (karşılığını alır). Şüphesiz Allah, şükrün karşılığını verendir, bilendir.</a:t>
            </a:r>
            <a:r>
              <a:rPr lang="tr-TR" sz="1200" b="1" dirty="0" smtClean="0">
                <a:solidFill>
                  <a:srgbClr val="FF0000"/>
                </a:solidFill>
              </a:rPr>
              <a:t>"</a:t>
            </a:r>
            <a:r>
              <a:rPr lang="tr-TR" sz="1200" dirty="0" smtClean="0">
                <a:solidFill>
                  <a:srgbClr val="FF0000"/>
                </a:solidFill>
              </a:rPr>
              <a:t>  </a:t>
            </a:r>
          </a:p>
          <a:p>
            <a:pPr>
              <a:buNone/>
            </a:pPr>
            <a:endParaRPr lang="tr-TR" sz="1200" b="1" dirty="0" smtClean="0">
              <a:solidFill>
                <a:srgbClr val="FF0000"/>
              </a:solidFill>
            </a:endParaRPr>
          </a:p>
          <a:p>
            <a:pPr>
              <a:buNone/>
            </a:pPr>
            <a:endParaRPr lang="tr-TR" sz="1200" b="1" dirty="0" smtClean="0"/>
          </a:p>
          <a:p>
            <a:pPr>
              <a:buNone/>
            </a:pPr>
            <a:endParaRPr lang="tr-TR" sz="1200" b="1" dirty="0" smtClean="0"/>
          </a:p>
          <a:p>
            <a:pPr>
              <a:buNone/>
            </a:pPr>
            <a:r>
              <a:rPr lang="tr-TR" sz="1200" b="1" dirty="0" smtClean="0"/>
              <a:t>  </a:t>
            </a:r>
            <a:r>
              <a:rPr lang="tr-TR" sz="1200" b="1" dirty="0" smtClean="0">
                <a:solidFill>
                  <a:srgbClr val="FFFF00"/>
                </a:solidFill>
              </a:rPr>
              <a:t>"</a:t>
            </a:r>
            <a:r>
              <a:rPr lang="tr-TR" sz="1200" dirty="0" smtClean="0">
                <a:solidFill>
                  <a:srgbClr val="FFFF00"/>
                </a:solidFill>
              </a:rPr>
              <a:t>Sana, hilalleri sorarlar. De ki: "O, insanlar ve </a:t>
            </a:r>
            <a:r>
              <a:rPr lang="tr-TR" sz="1200" dirty="0" err="1" smtClean="0">
                <a:solidFill>
                  <a:srgbClr val="FFFF00"/>
                </a:solidFill>
              </a:rPr>
              <a:t>hacc</a:t>
            </a:r>
            <a:r>
              <a:rPr lang="tr-TR" sz="1200" dirty="0" smtClean="0">
                <a:solidFill>
                  <a:srgbClr val="FFFF00"/>
                </a:solidFill>
              </a:rPr>
              <a:t> için belirlenmiş vakitlerdir...".   </a:t>
            </a:r>
            <a:r>
              <a:rPr lang="tr-TR" sz="1200" dirty="0" smtClean="0">
                <a:solidFill>
                  <a:srgbClr val="FF0000"/>
                </a:solidFill>
              </a:rPr>
              <a:t/>
            </a:r>
            <a:br>
              <a:rPr lang="tr-TR" sz="1200" dirty="0" smtClean="0">
                <a:solidFill>
                  <a:srgbClr val="FF0000"/>
                </a:solidFill>
              </a:rPr>
            </a:br>
            <a:endParaRPr lang="tr-TR" sz="1200" dirty="0" smtClean="0">
              <a:solidFill>
                <a:srgbClr val="FF0000"/>
              </a:solidFill>
            </a:endParaRPr>
          </a:p>
          <a:p>
            <a:pPr>
              <a:buNone/>
            </a:pPr>
            <a:r>
              <a:rPr lang="tr-TR" sz="1200" dirty="0" smtClean="0">
                <a:solidFill>
                  <a:srgbClr val="FF0000"/>
                </a:solidFill>
              </a:rPr>
              <a:t>     </a:t>
            </a:r>
          </a:p>
          <a:p>
            <a:pPr>
              <a:buNone/>
            </a:pPr>
            <a:r>
              <a:rPr lang="tr-TR" sz="1200" dirty="0" smtClean="0">
                <a:solidFill>
                  <a:srgbClr val="AE1FB1"/>
                </a:solidFill>
              </a:rPr>
              <a:t>        </a:t>
            </a:r>
            <a:r>
              <a:rPr lang="tr-TR" sz="1200" dirty="0" smtClean="0">
                <a:solidFill>
                  <a:srgbClr val="FF0000"/>
                </a:solidFill>
              </a:rPr>
              <a:t>"(</a:t>
            </a:r>
            <a:r>
              <a:rPr lang="tr-TR" sz="1200" dirty="0" err="1" smtClean="0">
                <a:solidFill>
                  <a:srgbClr val="FF0000"/>
                </a:solidFill>
              </a:rPr>
              <a:t>Hacc</a:t>
            </a:r>
            <a:r>
              <a:rPr lang="tr-TR" sz="1200" dirty="0" smtClean="0">
                <a:solidFill>
                  <a:srgbClr val="FF0000"/>
                </a:solidFill>
              </a:rPr>
              <a:t>) ibadetlerinizi bitirdiğinizde, artık (cahiliye döneminde) atalarınızı andığınız gibi, hatta ondan da kuvvetli bir anma ile   Allah'ı anın. İnsanlardan öylesi vardır ki: "Rabbimiz, bize dünyada ver" der; onun </a:t>
            </a:r>
            <a:r>
              <a:rPr lang="tr-TR" sz="1200" dirty="0" err="1" smtClean="0">
                <a:solidFill>
                  <a:srgbClr val="FF0000"/>
                </a:solidFill>
              </a:rPr>
              <a:t>ahirette</a:t>
            </a:r>
            <a:r>
              <a:rPr lang="tr-TR" sz="1200" dirty="0" smtClean="0">
                <a:solidFill>
                  <a:srgbClr val="FF0000"/>
                </a:solidFill>
              </a:rPr>
              <a:t> nasibi yoktur." </a:t>
            </a:r>
          </a:p>
          <a:p>
            <a:pPr>
              <a:buNone/>
            </a:pPr>
            <a:endParaRPr lang="tr-TR" sz="1200" b="1" dirty="0" smtClean="0"/>
          </a:p>
          <a:p>
            <a:pPr>
              <a:buNone/>
            </a:pPr>
            <a:endParaRPr lang="tr-TR" sz="1200" b="1" dirty="0" smtClean="0"/>
          </a:p>
          <a:p>
            <a:pPr>
              <a:buNone/>
            </a:pPr>
            <a:r>
              <a:rPr lang="tr-TR" sz="1200" b="1" dirty="0" smtClean="0"/>
              <a:t>"</a:t>
            </a:r>
            <a:r>
              <a:rPr lang="tr-TR" sz="1200" dirty="0" smtClean="0">
                <a:solidFill>
                  <a:srgbClr val="FFFF00"/>
                </a:solidFill>
              </a:rPr>
              <a:t>Hani Biz İbrahim'e Evin (Kabe'nin) yerini belirtip hazırladığımız zaman (şöyle emretmiştik:) "Bana hiçbir şeyi ortak koşma, tavaf edenler, kıyam edenler, rükua ve sücuda varanlar için Evimi tertemiz tut.“</a:t>
            </a:r>
          </a:p>
          <a:p>
            <a:pPr>
              <a:buNone/>
            </a:pPr>
            <a:r>
              <a:rPr lang="tr-TR" sz="1200" dirty="0" smtClean="0">
                <a:solidFill>
                  <a:srgbClr val="FFFF00"/>
                </a:solidFill>
              </a:rPr>
              <a:t>            </a:t>
            </a:r>
          </a:p>
          <a:p>
            <a:pPr>
              <a:buNone/>
            </a:pPr>
            <a:r>
              <a:rPr lang="tr-TR" sz="1200" dirty="0" smtClean="0">
                <a:solidFill>
                  <a:srgbClr val="FF0000"/>
                </a:solidFill>
              </a:rPr>
              <a:t>   </a:t>
            </a:r>
          </a:p>
          <a:p>
            <a:pPr>
              <a:buNone/>
            </a:pPr>
            <a:endParaRPr lang="tr-TR" sz="1200" dirty="0" smtClean="0">
              <a:solidFill>
                <a:srgbClr val="FF0000"/>
              </a:solidFill>
            </a:endParaRPr>
          </a:p>
          <a:p>
            <a:pPr>
              <a:buNone/>
            </a:pPr>
            <a:r>
              <a:rPr lang="tr-TR" sz="1200" dirty="0" smtClean="0">
                <a:solidFill>
                  <a:srgbClr val="FF0000"/>
                </a:solidFill>
              </a:rPr>
              <a:t>    "İnsanlar içinde haccı duyur; gerek yaya, gerekse uzak yollardan (derin vadilerden) gelen yorgun düşmüş develer üstünde     sana gelsinler.“</a:t>
            </a:r>
          </a:p>
          <a:p>
            <a:pPr>
              <a:buNone/>
            </a:pPr>
            <a:endParaRPr lang="tr-TR" sz="1200" dirty="0">
              <a:solidFill>
                <a:srgbClr val="FF0000"/>
              </a:solidFill>
            </a:endParaRPr>
          </a:p>
        </p:txBody>
      </p:sp>
    </p:spTree>
  </p:cSld>
  <p:clrMapOvr>
    <a:masterClrMapping/>
  </p:clrMapOvr>
  <p:transition>
    <p:diamon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bg1">
                    <a:lumMod val="95000"/>
                  </a:schemeClr>
                </a:solidFill>
              </a:rPr>
              <a:t>HAC NEDİR</a:t>
            </a:r>
            <a:endParaRPr lang="tr-TR" dirty="0">
              <a:solidFill>
                <a:schemeClr val="bg1">
                  <a:lumMod val="95000"/>
                </a:schemeClr>
              </a:solidFill>
            </a:endParaRPr>
          </a:p>
        </p:txBody>
      </p:sp>
      <p:sp>
        <p:nvSpPr>
          <p:cNvPr id="3" name="2 İçerik Yer Tutucusu"/>
          <p:cNvSpPr>
            <a:spLocks noGrp="1"/>
          </p:cNvSpPr>
          <p:nvPr>
            <p:ph idx="1"/>
          </p:nvPr>
        </p:nvSpPr>
        <p:spPr/>
        <p:txBody>
          <a:bodyPr>
            <a:normAutofit fontScale="92500" lnSpcReduction="20000"/>
          </a:bodyPr>
          <a:lstStyle/>
          <a:p>
            <a:r>
              <a:rPr lang="tr-TR" dirty="0" smtClean="0">
                <a:solidFill>
                  <a:srgbClr val="7030A0"/>
                </a:solidFill>
              </a:rPr>
              <a:t>HAC NEDİR?</a:t>
            </a:r>
          </a:p>
          <a:p>
            <a:r>
              <a:rPr lang="tr-TR" dirty="0" smtClean="0">
                <a:solidFill>
                  <a:schemeClr val="bg1"/>
                </a:solidFill>
              </a:rPr>
              <a:t>Kelime olarak yönelmek, kastetmek, bir kimseyi ya da bir yeri çokça ziyaret etmek anlamlarına gelen hac, terim olarak, belirli bir zamanda, usulüne uygun olarak, ihrama girdikten sonra, Arafat'ta vakfe yapmak, Kabe’yi tavaf ederek ziyaret etmek ve diğer bazı görevleri yerine getirmek suretiyle yapılan ibadettir İslâm’ın beş esasından biri olan hac, Hicretin 9. yılında farz kılınmıştır. </a:t>
            </a:r>
            <a:br>
              <a:rPr lang="tr-TR" dirty="0" smtClean="0">
                <a:solidFill>
                  <a:schemeClr val="bg1"/>
                </a:solidFill>
              </a:rPr>
            </a:br>
            <a:endParaRPr lang="tr-TR" dirty="0">
              <a:solidFill>
                <a:srgbClr val="FF0000"/>
              </a:solidFill>
            </a:endParaRPr>
          </a:p>
        </p:txBody>
      </p:sp>
    </p:spTree>
  </p:cSld>
  <p:clrMapOvr>
    <a:masterClrMapping/>
  </p:clrMapOvr>
  <p:transition>
    <p:randomBa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bg1"/>
                </a:solidFill>
              </a:rPr>
              <a:t>HAC KİMLERE FARZDIR</a:t>
            </a:r>
            <a:endParaRPr lang="tr-TR" dirty="0">
              <a:solidFill>
                <a:schemeClr val="bg1"/>
              </a:solidFill>
            </a:endParaRPr>
          </a:p>
        </p:txBody>
      </p:sp>
      <p:sp>
        <p:nvSpPr>
          <p:cNvPr id="3" name="2 İçerik Yer Tutucusu"/>
          <p:cNvSpPr>
            <a:spLocks noGrp="1"/>
          </p:cNvSpPr>
          <p:nvPr>
            <p:ph idx="1"/>
          </p:nvPr>
        </p:nvSpPr>
        <p:spPr/>
        <p:txBody>
          <a:bodyPr/>
          <a:lstStyle/>
          <a:p>
            <a:r>
              <a:rPr lang="tr-TR" dirty="0" smtClean="0">
                <a:solidFill>
                  <a:srgbClr val="7030A0"/>
                </a:solidFill>
              </a:rPr>
              <a:t>HAC KİMLERE FARZDIR?</a:t>
            </a:r>
          </a:p>
          <a:p>
            <a:endParaRPr lang="tr-TR" dirty="0" smtClean="0">
              <a:solidFill>
                <a:srgbClr val="7030A0"/>
              </a:solidFill>
            </a:endParaRPr>
          </a:p>
          <a:p>
            <a:endParaRPr lang="tr-TR" dirty="0">
              <a:solidFill>
                <a:srgbClr val="7030A0"/>
              </a:solidFill>
            </a:endParaRPr>
          </a:p>
        </p:txBody>
      </p:sp>
      <p:sp>
        <p:nvSpPr>
          <p:cNvPr id="4" name="3 Dikdörtgen"/>
          <p:cNvSpPr/>
          <p:nvPr/>
        </p:nvSpPr>
        <p:spPr>
          <a:xfrm>
            <a:off x="714348" y="2285992"/>
            <a:ext cx="7786742" cy="4031873"/>
          </a:xfrm>
          <a:prstGeom prst="rect">
            <a:avLst/>
          </a:prstGeom>
        </p:spPr>
        <p:txBody>
          <a:bodyPr wrap="square">
            <a:spAutoFit/>
          </a:bodyPr>
          <a:lstStyle/>
          <a:p>
            <a:r>
              <a:rPr lang="tr-TR" sz="3200" dirty="0" smtClean="0">
                <a:solidFill>
                  <a:schemeClr val="bg1"/>
                </a:solidFill>
              </a:rPr>
              <a:t>Sağlık ve servet yönünden haccetme imkanına sahip, hür, akıllı ve buluğ çağına erişmiş Müslümanlara farzdır. Bu şartları an kişinin, imkan elde edince, geciktirmeden bu farzı yerine</a:t>
            </a:r>
            <a:r>
              <a:rPr lang="tr-TR" sz="3200" dirty="0" smtClean="0"/>
              <a:t>  </a:t>
            </a:r>
            <a:r>
              <a:rPr lang="tr-TR" sz="3200" dirty="0" smtClean="0">
                <a:solidFill>
                  <a:schemeClr val="bg1"/>
                </a:solidFill>
              </a:rPr>
              <a:t>getirmesi gerekir. Hayatında bir defa hac yapmış olan Müslüman’ın bir daha haccetmesi gerekmez; ancak nafile olarak hac yapabilir. </a:t>
            </a:r>
            <a:endParaRPr lang="tr-TR" sz="3200" dirty="0">
              <a:solidFill>
                <a:schemeClr val="bg1"/>
              </a:solidFill>
            </a:endParaRPr>
          </a:p>
        </p:txBody>
      </p:sp>
    </p:spTree>
  </p:cSld>
  <p:clrMapOvr>
    <a:masterClrMapping/>
  </p:clrMapOvr>
  <p:transition>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bg1"/>
                </a:solidFill>
              </a:rPr>
              <a:t>HAC AYLARI</a:t>
            </a:r>
            <a:endParaRPr lang="tr-TR" dirty="0">
              <a:solidFill>
                <a:schemeClr val="bg1"/>
              </a:solidFill>
            </a:endParaRPr>
          </a:p>
        </p:txBody>
      </p:sp>
      <p:sp>
        <p:nvSpPr>
          <p:cNvPr id="3" name="2 İçerik Yer Tutucusu"/>
          <p:cNvSpPr>
            <a:spLocks noGrp="1"/>
          </p:cNvSpPr>
          <p:nvPr>
            <p:ph idx="1"/>
          </p:nvPr>
        </p:nvSpPr>
        <p:spPr/>
        <p:txBody>
          <a:bodyPr/>
          <a:lstStyle/>
          <a:p>
            <a:r>
              <a:rPr lang="tr-TR" dirty="0" smtClean="0">
                <a:solidFill>
                  <a:srgbClr val="7030A0"/>
                </a:solidFill>
              </a:rPr>
              <a:t>HAC AYLARI HANGİ AYLARDIR?</a:t>
            </a:r>
            <a:endParaRPr lang="tr-TR" dirty="0">
              <a:solidFill>
                <a:srgbClr val="7030A0"/>
              </a:solidFill>
            </a:endParaRPr>
          </a:p>
        </p:txBody>
      </p:sp>
      <p:sp>
        <p:nvSpPr>
          <p:cNvPr id="4" name="3 Dikdörtgen"/>
          <p:cNvSpPr/>
          <p:nvPr/>
        </p:nvSpPr>
        <p:spPr>
          <a:xfrm>
            <a:off x="857224" y="2214554"/>
            <a:ext cx="7715304" cy="4247317"/>
          </a:xfrm>
          <a:prstGeom prst="rect">
            <a:avLst/>
          </a:prstGeom>
        </p:spPr>
        <p:txBody>
          <a:bodyPr wrap="square">
            <a:spAutoFit/>
          </a:bodyPr>
          <a:lstStyle/>
          <a:p>
            <a:r>
              <a:rPr lang="tr-TR" sz="3000" dirty="0" smtClean="0">
                <a:solidFill>
                  <a:schemeClr val="bg1"/>
                </a:solidFill>
              </a:rPr>
              <a:t>Hac ayları, Hicrî takvime göre Şevval, Zilkade ayları ile Zilhicce ayının ilk 10 günüdür. Bu günlere hac ayları denmesi, hac </a:t>
            </a:r>
            <a:r>
              <a:rPr lang="tr-TR" sz="3000" dirty="0" err="1" smtClean="0">
                <a:solidFill>
                  <a:schemeClr val="bg1"/>
                </a:solidFill>
              </a:rPr>
              <a:t>menasikinin</a:t>
            </a:r>
            <a:r>
              <a:rPr lang="tr-TR" sz="3000" dirty="0" smtClean="0">
                <a:solidFill>
                  <a:schemeClr val="bg1"/>
                </a:solidFill>
              </a:rPr>
              <a:t> yerine getirilmesi bakımından değil, haccın şartı olan ihramın bu zaman dilimi içerisinde gerçekleşmesinin zorunlu olması itibariyledir. Bu süre içerisinde ihrama girmeyen kişi, zamanında hacca başlayamadığı için, o yıl haccı kaçırmış olur.</a:t>
            </a:r>
            <a:endParaRPr lang="tr-TR" sz="3000" dirty="0">
              <a:solidFill>
                <a:schemeClr val="bg1"/>
              </a:solidFill>
            </a:endParaRPr>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bg1"/>
                </a:solidFill>
              </a:rPr>
              <a:t>HACCIN VACİPLERİ</a:t>
            </a:r>
            <a:endParaRPr lang="tr-TR" dirty="0">
              <a:solidFill>
                <a:schemeClr val="bg1"/>
              </a:solidFill>
            </a:endParaRPr>
          </a:p>
        </p:txBody>
      </p:sp>
      <p:sp>
        <p:nvSpPr>
          <p:cNvPr id="3" name="2 İçerik Yer Tutucusu"/>
          <p:cNvSpPr>
            <a:spLocks noGrp="1"/>
          </p:cNvSpPr>
          <p:nvPr>
            <p:ph idx="1"/>
          </p:nvPr>
        </p:nvSpPr>
        <p:spPr/>
        <p:txBody>
          <a:bodyPr/>
          <a:lstStyle/>
          <a:p>
            <a:r>
              <a:rPr lang="tr-TR" dirty="0" smtClean="0">
                <a:solidFill>
                  <a:srgbClr val="7030A0"/>
                </a:solidFill>
              </a:rPr>
              <a:t>HACCIN VACİPLER NELERDİR?</a:t>
            </a:r>
          </a:p>
          <a:p>
            <a:r>
              <a:rPr lang="tr-TR" dirty="0" smtClean="0">
                <a:solidFill>
                  <a:schemeClr val="bg1"/>
                </a:solidFill>
              </a:rPr>
              <a:t>1 - </a:t>
            </a:r>
            <a:r>
              <a:rPr lang="tr-TR" dirty="0" err="1" smtClean="0">
                <a:solidFill>
                  <a:schemeClr val="bg1"/>
                </a:solidFill>
              </a:rPr>
              <a:t>Müzdelife'de</a:t>
            </a:r>
            <a:r>
              <a:rPr lang="tr-TR" dirty="0" smtClean="0">
                <a:solidFill>
                  <a:schemeClr val="bg1"/>
                </a:solidFill>
              </a:rPr>
              <a:t> vakfe. </a:t>
            </a:r>
          </a:p>
          <a:p>
            <a:r>
              <a:rPr lang="tr-TR" dirty="0" smtClean="0">
                <a:solidFill>
                  <a:schemeClr val="bg1"/>
                </a:solidFill>
              </a:rPr>
              <a:t>2 - Safa ile Merve tepeleri arasında </a:t>
            </a:r>
            <a:r>
              <a:rPr lang="tr-TR" dirty="0" err="1" smtClean="0">
                <a:solidFill>
                  <a:schemeClr val="bg1"/>
                </a:solidFill>
              </a:rPr>
              <a:t>sa'y</a:t>
            </a:r>
            <a:r>
              <a:rPr lang="tr-TR" dirty="0" smtClean="0">
                <a:solidFill>
                  <a:schemeClr val="bg1"/>
                </a:solidFill>
              </a:rPr>
              <a:t> etmek </a:t>
            </a:r>
          </a:p>
          <a:p>
            <a:r>
              <a:rPr lang="tr-TR" dirty="0" smtClean="0">
                <a:solidFill>
                  <a:schemeClr val="bg1"/>
                </a:solidFill>
              </a:rPr>
              <a:t>3 - Cemreleri taşlamak (Şeytan taşlamak) </a:t>
            </a:r>
          </a:p>
          <a:p>
            <a:r>
              <a:rPr lang="tr-TR" dirty="0" smtClean="0">
                <a:solidFill>
                  <a:schemeClr val="bg1"/>
                </a:solidFill>
              </a:rPr>
              <a:t>4 - Saçları </a:t>
            </a:r>
            <a:r>
              <a:rPr lang="tr-TR" dirty="0" err="1" smtClean="0">
                <a:solidFill>
                  <a:schemeClr val="bg1"/>
                </a:solidFill>
              </a:rPr>
              <a:t>traş</a:t>
            </a:r>
            <a:r>
              <a:rPr lang="tr-TR" dirty="0" smtClean="0">
                <a:solidFill>
                  <a:schemeClr val="bg1"/>
                </a:solidFill>
              </a:rPr>
              <a:t> etmek veya kısaltmak </a:t>
            </a:r>
          </a:p>
          <a:p>
            <a:r>
              <a:rPr lang="tr-TR" dirty="0" smtClean="0">
                <a:solidFill>
                  <a:schemeClr val="bg1"/>
                </a:solidFill>
              </a:rPr>
              <a:t>5 - </a:t>
            </a:r>
            <a:r>
              <a:rPr lang="tr-TR" dirty="0" err="1" smtClean="0">
                <a:solidFill>
                  <a:schemeClr val="bg1"/>
                </a:solidFill>
              </a:rPr>
              <a:t>Sader</a:t>
            </a:r>
            <a:r>
              <a:rPr lang="tr-TR" dirty="0" smtClean="0">
                <a:solidFill>
                  <a:schemeClr val="bg1"/>
                </a:solidFill>
              </a:rPr>
              <a:t> (veda) tavafını </a:t>
            </a:r>
            <a:r>
              <a:rPr lang="tr-TR" dirty="0" err="1" smtClean="0">
                <a:solidFill>
                  <a:schemeClr val="bg1"/>
                </a:solidFill>
              </a:rPr>
              <a:t>edâ</a:t>
            </a:r>
            <a:r>
              <a:rPr lang="tr-TR" dirty="0" smtClean="0">
                <a:solidFill>
                  <a:schemeClr val="bg1"/>
                </a:solidFill>
              </a:rPr>
              <a:t> etmek</a:t>
            </a:r>
          </a:p>
          <a:p>
            <a:endParaRPr lang="tr-TR" dirty="0"/>
          </a:p>
        </p:txBody>
      </p:sp>
    </p:spTree>
  </p:cSld>
  <p:clrMapOvr>
    <a:masterClrMapping/>
  </p:clrMapOvr>
  <p:transition>
    <p:comb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bg1"/>
                </a:solidFill>
              </a:rPr>
              <a:t>HACCIN SÜNNETLERİ</a:t>
            </a:r>
            <a:endParaRPr lang="tr-TR" dirty="0">
              <a:solidFill>
                <a:schemeClr val="bg1"/>
              </a:solidFill>
            </a:endParaRPr>
          </a:p>
        </p:txBody>
      </p:sp>
      <p:sp>
        <p:nvSpPr>
          <p:cNvPr id="3" name="2 İçerik Yer Tutucusu"/>
          <p:cNvSpPr>
            <a:spLocks noGrp="1"/>
          </p:cNvSpPr>
          <p:nvPr>
            <p:ph idx="1"/>
          </p:nvPr>
        </p:nvSpPr>
        <p:spPr/>
        <p:txBody>
          <a:bodyPr>
            <a:normAutofit fontScale="85000" lnSpcReduction="20000"/>
          </a:bodyPr>
          <a:lstStyle/>
          <a:p>
            <a:r>
              <a:rPr lang="tr-TR" dirty="0" smtClean="0">
                <a:solidFill>
                  <a:srgbClr val="7030A0"/>
                </a:solidFill>
              </a:rPr>
              <a:t>HACCIN SÜNNETLERİ NELERDİR?</a:t>
            </a:r>
          </a:p>
          <a:p>
            <a:r>
              <a:rPr lang="tr-TR" dirty="0" err="1" smtClean="0">
                <a:solidFill>
                  <a:schemeClr val="bg1"/>
                </a:solidFill>
              </a:rPr>
              <a:t>Kudûm</a:t>
            </a:r>
            <a:r>
              <a:rPr lang="tr-TR" dirty="0" smtClean="0">
                <a:solidFill>
                  <a:schemeClr val="bg1"/>
                </a:solidFill>
              </a:rPr>
              <a:t> tavafı yapmak, erkeklerin </a:t>
            </a:r>
            <a:r>
              <a:rPr lang="tr-TR" dirty="0" err="1" smtClean="0">
                <a:solidFill>
                  <a:schemeClr val="bg1"/>
                </a:solidFill>
              </a:rPr>
              <a:t>kudûm</a:t>
            </a:r>
            <a:r>
              <a:rPr lang="tr-TR" dirty="0" smtClean="0">
                <a:solidFill>
                  <a:schemeClr val="bg1"/>
                </a:solidFill>
              </a:rPr>
              <a:t> ve </a:t>
            </a:r>
            <a:r>
              <a:rPr lang="tr-TR" dirty="0" err="1" smtClean="0">
                <a:solidFill>
                  <a:schemeClr val="bg1"/>
                </a:solidFill>
              </a:rPr>
              <a:t>ziyâret</a:t>
            </a:r>
            <a:r>
              <a:rPr lang="tr-TR" dirty="0" smtClean="0">
                <a:solidFill>
                  <a:schemeClr val="bg1"/>
                </a:solidFill>
              </a:rPr>
              <a:t> tavafında remel yapmaları </a:t>
            </a:r>
            <a:r>
              <a:rPr lang="tr-TR" dirty="0" smtClean="0">
                <a:solidFill>
                  <a:srgbClr val="FF0000"/>
                </a:solidFill>
              </a:rPr>
              <a:t>(</a:t>
            </a:r>
            <a:r>
              <a:rPr lang="tr-TR" dirty="0" err="1" smtClean="0">
                <a:solidFill>
                  <a:srgbClr val="FF0000"/>
                </a:solidFill>
              </a:rPr>
              <a:t>Reml</a:t>
            </a:r>
            <a:r>
              <a:rPr lang="tr-TR" dirty="0" smtClean="0">
                <a:solidFill>
                  <a:srgbClr val="FF0000"/>
                </a:solidFill>
              </a:rPr>
              <a:t>: Adımları kısaltıp, </a:t>
            </a:r>
            <a:r>
              <a:rPr lang="tr-TR" dirty="0" smtClean="0">
                <a:solidFill>
                  <a:schemeClr val="bg1"/>
                </a:solidFill>
              </a:rPr>
              <a:t>omuzları silkerek çalımlı bir şekilde yürümektir. Tavafın </a:t>
            </a:r>
            <a:r>
              <a:rPr lang="tr-TR" dirty="0" smtClean="0">
                <a:solidFill>
                  <a:srgbClr val="FF0000"/>
                </a:solidFill>
              </a:rPr>
              <a:t>ilk üç </a:t>
            </a:r>
            <a:r>
              <a:rPr lang="tr-TR" dirty="0" err="1" smtClean="0">
                <a:solidFill>
                  <a:srgbClr val="FF0000"/>
                </a:solidFill>
              </a:rPr>
              <a:t>şavt'ında</a:t>
            </a:r>
            <a:r>
              <a:rPr lang="tr-TR" dirty="0" smtClean="0">
                <a:solidFill>
                  <a:srgbClr val="FF0000"/>
                </a:solidFill>
              </a:rPr>
              <a:t> yapılır)</a:t>
            </a:r>
            <a:r>
              <a:rPr lang="tr-TR" dirty="0" smtClean="0">
                <a:solidFill>
                  <a:schemeClr val="bg1"/>
                </a:solidFill>
              </a:rPr>
              <a:t>,</a:t>
            </a:r>
            <a:r>
              <a:rPr lang="tr-TR" dirty="0" smtClean="0">
                <a:solidFill>
                  <a:srgbClr val="FF0000"/>
                </a:solidFill>
              </a:rPr>
              <a:t> </a:t>
            </a:r>
            <a:r>
              <a:rPr lang="tr-TR" dirty="0" smtClean="0">
                <a:solidFill>
                  <a:schemeClr val="bg1"/>
                </a:solidFill>
              </a:rPr>
              <a:t>Safa ile Merve arasında </a:t>
            </a:r>
            <a:r>
              <a:rPr lang="tr-TR" dirty="0" err="1" smtClean="0">
                <a:solidFill>
                  <a:schemeClr val="bg1"/>
                </a:solidFill>
              </a:rPr>
              <a:t>sa'y</a:t>
            </a:r>
            <a:r>
              <a:rPr lang="tr-TR" dirty="0" smtClean="0">
                <a:solidFill>
                  <a:schemeClr val="bg1"/>
                </a:solidFill>
              </a:rPr>
              <a:t> ederken, orada bulunan iki direk arasında erkeklerin süratlice geçmeleri, Bayram gecelerinde </a:t>
            </a:r>
            <a:r>
              <a:rPr lang="tr-TR" dirty="0" err="1" smtClean="0">
                <a:solidFill>
                  <a:schemeClr val="bg1"/>
                </a:solidFill>
              </a:rPr>
              <a:t>Mina'da</a:t>
            </a:r>
            <a:r>
              <a:rPr lang="tr-TR" dirty="0" smtClean="0">
                <a:solidFill>
                  <a:schemeClr val="bg1"/>
                </a:solidFill>
              </a:rPr>
              <a:t> yatmak, </a:t>
            </a:r>
            <a:r>
              <a:rPr lang="tr-TR" dirty="0" err="1" smtClean="0">
                <a:solidFill>
                  <a:schemeClr val="bg1"/>
                </a:solidFill>
              </a:rPr>
              <a:t>arefe</a:t>
            </a:r>
            <a:r>
              <a:rPr lang="tr-TR" dirty="0" smtClean="0">
                <a:solidFill>
                  <a:schemeClr val="bg1"/>
                </a:solidFill>
              </a:rPr>
              <a:t> günü, güneş doğduktan sonra </a:t>
            </a:r>
            <a:r>
              <a:rPr lang="tr-TR" dirty="0" err="1" smtClean="0">
                <a:solidFill>
                  <a:schemeClr val="bg1"/>
                </a:solidFill>
              </a:rPr>
              <a:t>Mina'dan</a:t>
            </a:r>
            <a:r>
              <a:rPr lang="tr-TR" dirty="0" smtClean="0">
                <a:solidFill>
                  <a:schemeClr val="bg1"/>
                </a:solidFill>
              </a:rPr>
              <a:t> Arafat'a gitmek, </a:t>
            </a:r>
            <a:r>
              <a:rPr lang="tr-TR" dirty="0" err="1" smtClean="0">
                <a:solidFill>
                  <a:schemeClr val="bg1"/>
                </a:solidFill>
              </a:rPr>
              <a:t>Müzdelife'den</a:t>
            </a:r>
            <a:r>
              <a:rPr lang="tr-TR" dirty="0" smtClean="0">
                <a:solidFill>
                  <a:schemeClr val="bg1"/>
                </a:solidFill>
              </a:rPr>
              <a:t> </a:t>
            </a:r>
            <a:r>
              <a:rPr lang="tr-TR" dirty="0" err="1" smtClean="0">
                <a:solidFill>
                  <a:schemeClr val="bg1"/>
                </a:solidFill>
              </a:rPr>
              <a:t>Mina'ya</a:t>
            </a:r>
            <a:r>
              <a:rPr lang="tr-TR" dirty="0" smtClean="0">
                <a:solidFill>
                  <a:schemeClr val="bg1"/>
                </a:solidFill>
              </a:rPr>
              <a:t> bayram günü sabahı, henüz güneş doğmadan hareket etmek, </a:t>
            </a:r>
            <a:r>
              <a:rPr lang="tr-TR" dirty="0" err="1" smtClean="0">
                <a:solidFill>
                  <a:schemeClr val="bg1"/>
                </a:solidFill>
              </a:rPr>
              <a:t>Müzdelife'de</a:t>
            </a:r>
            <a:r>
              <a:rPr lang="tr-TR" dirty="0" smtClean="0">
                <a:solidFill>
                  <a:schemeClr val="bg1"/>
                </a:solidFill>
              </a:rPr>
              <a:t> gecelemek ve cemreler arasında (Şeytan taşlama esnasında) tertibe riayet etmektir</a:t>
            </a:r>
            <a:r>
              <a:rPr lang="tr-TR" dirty="0" smtClean="0"/>
              <a:t>.</a:t>
            </a:r>
            <a:endParaRPr lang="tr-TR" dirty="0">
              <a:solidFill>
                <a:srgbClr val="7030A0"/>
              </a:solidFill>
            </a:endParaRPr>
          </a:p>
        </p:txBody>
      </p:sp>
    </p:spTree>
  </p:cSld>
  <p:clrMapOvr>
    <a:masterClrMapping/>
  </p:clrMapOvr>
  <p:transition>
    <p:wheel spokes="2"/>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bg1"/>
                </a:solidFill>
              </a:rPr>
              <a:t>UMRE</a:t>
            </a:r>
            <a:endParaRPr lang="tr-TR" dirty="0">
              <a:solidFill>
                <a:schemeClr val="bg1"/>
              </a:solidFill>
            </a:endParaRPr>
          </a:p>
        </p:txBody>
      </p:sp>
      <p:sp>
        <p:nvSpPr>
          <p:cNvPr id="3" name="2 İçerik Yer Tutucusu"/>
          <p:cNvSpPr>
            <a:spLocks noGrp="1"/>
          </p:cNvSpPr>
          <p:nvPr>
            <p:ph idx="1"/>
          </p:nvPr>
        </p:nvSpPr>
        <p:spPr/>
        <p:txBody>
          <a:bodyPr/>
          <a:lstStyle/>
          <a:p>
            <a:r>
              <a:rPr lang="tr-TR" dirty="0" smtClean="0">
                <a:solidFill>
                  <a:srgbClr val="7030A0"/>
                </a:solidFill>
              </a:rPr>
              <a:t>UMRE NEDİR?</a:t>
            </a:r>
          </a:p>
          <a:p>
            <a:r>
              <a:rPr lang="tr-TR" dirty="0" smtClean="0">
                <a:solidFill>
                  <a:schemeClr val="bg1"/>
                </a:solidFill>
              </a:rPr>
              <a:t>Umre, belirli bir zamana bağlı olmadan usulüne göre ihrama girdikten sonra tavaf etmek, </a:t>
            </a:r>
            <a:r>
              <a:rPr lang="tr-TR" dirty="0" err="1" smtClean="0">
                <a:solidFill>
                  <a:schemeClr val="bg1"/>
                </a:solidFill>
              </a:rPr>
              <a:t>sa'y</a:t>
            </a:r>
            <a:r>
              <a:rPr lang="tr-TR" dirty="0" smtClean="0">
                <a:solidFill>
                  <a:schemeClr val="bg1"/>
                </a:solidFill>
              </a:rPr>
              <a:t> yapmak ve </a:t>
            </a:r>
            <a:r>
              <a:rPr lang="tr-TR" dirty="0" err="1" smtClean="0">
                <a:solidFill>
                  <a:schemeClr val="bg1"/>
                </a:solidFill>
              </a:rPr>
              <a:t>traş</a:t>
            </a:r>
            <a:r>
              <a:rPr lang="tr-TR" dirty="0" smtClean="0">
                <a:solidFill>
                  <a:schemeClr val="bg1"/>
                </a:solidFill>
              </a:rPr>
              <a:t> olmaktan ibarettir.</a:t>
            </a:r>
          </a:p>
          <a:p>
            <a:r>
              <a:rPr lang="tr-TR" dirty="0" smtClean="0">
                <a:solidFill>
                  <a:schemeClr val="bg1"/>
                </a:solidFill>
              </a:rPr>
              <a:t>Umre sünnettir. Umre için belirli bir zaman yoktur. </a:t>
            </a:r>
            <a:r>
              <a:rPr lang="tr-TR" dirty="0" err="1" smtClean="0">
                <a:solidFill>
                  <a:schemeClr val="bg1"/>
                </a:solidFill>
              </a:rPr>
              <a:t>Arefe</a:t>
            </a:r>
            <a:r>
              <a:rPr lang="tr-TR" dirty="0" smtClean="0">
                <a:solidFill>
                  <a:schemeClr val="bg1"/>
                </a:solidFill>
              </a:rPr>
              <a:t> ve onu izleyen kurban bayramı günleri olmak üzere yılda beş günün dışında her zaman umre yapılabilir.</a:t>
            </a:r>
          </a:p>
          <a:p>
            <a:endParaRPr lang="tr-TR" dirty="0">
              <a:solidFill>
                <a:srgbClr val="7030A0"/>
              </a:solidFill>
            </a:endParaRPr>
          </a:p>
        </p:txBody>
      </p:sp>
    </p:spTree>
  </p:cSld>
  <p:clrMapOvr>
    <a:masterClrMapping/>
  </p:clrMapOvr>
  <p:transition>
    <p:push/>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1273</TotalTime>
  <Words>737</Words>
  <PresentationFormat>Ekran Gösterisi (4:3)</PresentationFormat>
  <Paragraphs>95</Paragraphs>
  <Slides>21</Slides>
  <Notes>1</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Ofis Teması</vt:lpstr>
      <vt:lpstr>DİN KÜLTÜRÜ VE AHLAK BİLGİSİ 8.SINIF</vt:lpstr>
      <vt:lpstr>AÇIKLAMA</vt:lpstr>
      <vt:lpstr>HAC İLE İLGİLİ AYETLER</vt:lpstr>
      <vt:lpstr>HAC NEDİR</vt:lpstr>
      <vt:lpstr>HAC KİMLERE FARZDIR</vt:lpstr>
      <vt:lpstr>HAC AYLARI</vt:lpstr>
      <vt:lpstr>HACCIN VACİPLERİ</vt:lpstr>
      <vt:lpstr>HACCIN SÜNNETLERİ</vt:lpstr>
      <vt:lpstr>UMRE</vt:lpstr>
      <vt:lpstr>HAC VE UMRE</vt:lpstr>
      <vt:lpstr>Slayt 11</vt:lpstr>
      <vt:lpstr>Slayt 12</vt:lpstr>
      <vt:lpstr>Slayt 13</vt:lpstr>
      <vt:lpstr>KURBAN İLE İLGİLİ AYETLER</vt:lpstr>
      <vt:lpstr>KURBAN NEDİR?</vt:lpstr>
      <vt:lpstr>KURBAN NE ZAMAN KESİLİR?</vt:lpstr>
      <vt:lpstr>Slayt 17</vt:lpstr>
      <vt:lpstr>ZEKAT</vt:lpstr>
      <vt:lpstr>ZEKAT</vt:lpstr>
      <vt:lpstr>Slayt 20</vt:lpstr>
      <vt:lpstr>Slayt 21</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2017-02-27T20:12:30Z</dcterms:created>
  <dcterms:modified xsi:type="dcterms:W3CDTF">2017-03-02T12:22:54Z</dcterms:modified>
  <cp:category>www.sorubak.com</cp:category>
</cp:coreProperties>
</file>