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500" y="-4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C45D19-1344-4805-94C1-38DDE7D88F77}" type="datetimeFigureOut">
              <a:rPr lang="tr-TR" smtClean="0"/>
              <a:pPr/>
              <a:t>08.11.2016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EE88EA-2738-48C6-9BFF-B020CD0EC24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534234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EE88EA-2738-48C6-9BFF-B020CD0EC245}" type="slidenum">
              <a:rPr lang="tr-TR" smtClean="0"/>
              <a:pPr/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914802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08.11.2016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08.11.2016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08.11.2016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08.11.2016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08.11.2016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08.11.2016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08.11.2016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b="1" i="1" dirty="0" smtClean="0">
                <a:latin typeface="Comic Sans MS" pitchFamily="66" charset="0"/>
              </a:rPr>
              <a:t>UNIT 3</a:t>
            </a:r>
          </a:p>
          <a:p>
            <a:r>
              <a:rPr lang="tr-TR" b="1" i="1" dirty="0" smtClean="0">
                <a:latin typeface="Comic Sans MS" pitchFamily="66" charset="0"/>
              </a:rPr>
              <a:t>COOKING</a:t>
            </a:r>
            <a:endParaRPr lang="tr-TR" b="1" i="1" dirty="0">
              <a:latin typeface="Comic Sans MS" pitchFamily="66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614686" y="1875656"/>
            <a:ext cx="5914631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38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WORDS</a:t>
            </a:r>
            <a:endParaRPr lang="tr-TR" sz="138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3199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956515825"/>
              </p:ext>
            </p:extLst>
          </p:nvPr>
        </p:nvGraphicFramePr>
        <p:xfrm>
          <a:off x="539549" y="332658"/>
          <a:ext cx="8136906" cy="5793504"/>
        </p:xfrm>
        <a:graphic>
          <a:graphicData uri="http://schemas.openxmlformats.org/drawingml/2006/table">
            <a:tbl>
              <a:tblPr/>
              <a:tblGrid>
                <a:gridCol w="4068453"/>
                <a:gridCol w="4068453"/>
              </a:tblGrid>
              <a:tr h="965584"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stir</a:t>
                      </a:r>
                      <a:r>
                        <a:rPr lang="tr-TR" sz="2400" b="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 </a:t>
                      </a:r>
                      <a:r>
                        <a:rPr lang="tr-TR" sz="2400" b="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well</a:t>
                      </a:r>
                      <a:endParaRPr lang="tr-TR" sz="2400" b="0" dirty="0">
                        <a:solidFill>
                          <a:srgbClr val="000000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iyice karıştırmak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  <a:tr h="965584"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</a:t>
                      </a:r>
                      <a:r>
                        <a:rPr lang="tr-TR" sz="2400" b="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dough</a:t>
                      </a:r>
                      <a:endParaRPr lang="tr-TR" sz="2400" b="0" dirty="0">
                        <a:solidFill>
                          <a:srgbClr val="000000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hamur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</a:tr>
              <a:tr h="965584"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lightly floured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hafif unlu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  <a:tr h="965584"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tea towel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küçük bez, kurulama havlusu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</a:tr>
              <a:tr h="965584"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roll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yuvarlama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  <a:tr h="965584"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loaf pan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ekmek tavası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1145982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893952253"/>
              </p:ext>
            </p:extLst>
          </p:nvPr>
        </p:nvGraphicFramePr>
        <p:xfrm>
          <a:off x="539549" y="332658"/>
          <a:ext cx="8136906" cy="5793504"/>
        </p:xfrm>
        <a:graphic>
          <a:graphicData uri="http://schemas.openxmlformats.org/drawingml/2006/table">
            <a:tbl>
              <a:tblPr/>
              <a:tblGrid>
                <a:gridCol w="4068453"/>
                <a:gridCol w="4068453"/>
              </a:tblGrid>
              <a:tr h="965584"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let</a:t>
                      </a:r>
                      <a:r>
                        <a:rPr lang="tr-TR" sz="2400" b="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 it </a:t>
                      </a:r>
                      <a:r>
                        <a:rPr lang="tr-TR" sz="2400" b="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cool</a:t>
                      </a:r>
                      <a:endParaRPr lang="tr-TR" sz="2400" b="0" dirty="0">
                        <a:solidFill>
                          <a:srgbClr val="000000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soğumaya bırakın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  <a:tr h="965584"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sequencing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sıralama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</a:tr>
              <a:tr h="965584"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</a:t>
                      </a:r>
                      <a:r>
                        <a:rPr lang="tr-TR" sz="2400" b="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rice</a:t>
                      </a:r>
                      <a:endParaRPr lang="tr-TR" sz="2400" b="0" dirty="0">
                        <a:solidFill>
                          <a:srgbClr val="000000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pirinç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  <a:tr h="965584"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orzo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arpa şehriye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</a:tr>
              <a:tr h="965584"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rinse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suyla yıkayarak temizlemek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  <a:tr h="965584">
                <a:tc>
                  <a:txBody>
                    <a:bodyPr/>
                    <a:lstStyle/>
                    <a:p>
                      <a:pPr algn="l" fontAlgn="ctr"/>
                      <a:r>
                        <a:rPr lang="en-US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take x off the heat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bir şeyi ateşten, ocaktan almak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8573518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493988565"/>
              </p:ext>
            </p:extLst>
          </p:nvPr>
        </p:nvGraphicFramePr>
        <p:xfrm>
          <a:off x="467541" y="332658"/>
          <a:ext cx="8208914" cy="5793504"/>
        </p:xfrm>
        <a:graphic>
          <a:graphicData uri="http://schemas.openxmlformats.org/drawingml/2006/table">
            <a:tbl>
              <a:tblPr/>
              <a:tblGrid>
                <a:gridCol w="4104457"/>
                <a:gridCol w="4104457"/>
              </a:tblGrid>
              <a:tr h="965584"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turn</a:t>
                      </a:r>
                      <a:r>
                        <a:rPr lang="tr-TR" sz="2400" b="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 </a:t>
                      </a:r>
                      <a:r>
                        <a:rPr lang="tr-TR" sz="2400" b="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down</a:t>
                      </a:r>
                      <a:endParaRPr lang="tr-TR" sz="2400" b="0" dirty="0">
                        <a:solidFill>
                          <a:srgbClr val="000000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kapatma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  <a:tr h="965584"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</a:t>
                      </a:r>
                      <a:r>
                        <a:rPr lang="tr-TR" sz="2400" b="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continuously</a:t>
                      </a:r>
                      <a:endParaRPr lang="tr-TR" sz="2400" b="0" dirty="0">
                        <a:solidFill>
                          <a:srgbClr val="000000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devamlı olarak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</a:tr>
              <a:tr h="965584"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absorb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emmek, içine çekmek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  <a:tr h="965584"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cool down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soğumak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</a:tr>
              <a:tr h="965584"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pasta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makarna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  <a:tr h="965584"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</a:t>
                      </a:r>
                      <a:r>
                        <a:rPr lang="tr-TR" sz="2400" b="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dish</a:t>
                      </a:r>
                      <a:endParaRPr lang="tr-TR" sz="2400" b="0" dirty="0">
                        <a:solidFill>
                          <a:srgbClr val="000000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yemek, tabak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6883856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318515130"/>
              </p:ext>
            </p:extLst>
          </p:nvPr>
        </p:nvGraphicFramePr>
        <p:xfrm>
          <a:off x="539551" y="404664"/>
          <a:ext cx="8208912" cy="5771287"/>
        </p:xfrm>
        <a:graphic>
          <a:graphicData uri="http://schemas.openxmlformats.org/drawingml/2006/table">
            <a:tbl>
              <a:tblPr/>
              <a:tblGrid>
                <a:gridCol w="4104456"/>
                <a:gridCol w="4104456"/>
              </a:tblGrid>
              <a:tr h="953583">
                <a:tc>
                  <a:txBody>
                    <a:bodyPr/>
                    <a:lstStyle/>
                    <a:p>
                      <a:pPr algn="l" fontAlgn="ctr"/>
                      <a:r>
                        <a:rPr lang="tr-TR" sz="3200" b="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lentil</a:t>
                      </a:r>
                      <a:endParaRPr lang="tr-TR" sz="3200" b="0" dirty="0">
                        <a:solidFill>
                          <a:srgbClr val="000000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32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mercimek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  <a:tr h="953583">
                <a:tc>
                  <a:txBody>
                    <a:bodyPr/>
                    <a:lstStyle/>
                    <a:p>
                      <a:pPr algn="l" fontAlgn="ctr"/>
                      <a:r>
                        <a:rPr lang="tr-TR" sz="32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lamb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32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kuzu eti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</a:tr>
              <a:tr h="953583">
                <a:tc>
                  <a:txBody>
                    <a:bodyPr/>
                    <a:lstStyle/>
                    <a:p>
                      <a:pPr algn="l" fontAlgn="ctr"/>
                      <a:r>
                        <a:rPr lang="tr-TR" sz="32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beef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32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sığır eti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  <a:tr h="953583">
                <a:tc>
                  <a:txBody>
                    <a:bodyPr/>
                    <a:lstStyle/>
                    <a:p>
                      <a:pPr algn="l" fontAlgn="ctr"/>
                      <a:r>
                        <a:rPr lang="tr-TR" sz="32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nuts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32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sert kabuklu kuruyemiş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</a:tr>
              <a:tr h="953583">
                <a:tc>
                  <a:txBody>
                    <a:bodyPr/>
                    <a:lstStyle/>
                    <a:p>
                      <a:pPr algn="l" fontAlgn="ctr"/>
                      <a:r>
                        <a:rPr lang="tr-TR" sz="32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pistachio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32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antep fıstığı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  <a:tr h="953583">
                <a:tc>
                  <a:txBody>
                    <a:bodyPr/>
                    <a:lstStyle/>
                    <a:p>
                      <a:pPr algn="l" fontAlgn="ctr"/>
                      <a:r>
                        <a:rPr lang="tr-TR" sz="32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almond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3200" b="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badem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293169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6" name="İçerik Yer Tutucus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636696759"/>
              </p:ext>
            </p:extLst>
          </p:nvPr>
        </p:nvGraphicFramePr>
        <p:xfrm>
          <a:off x="539552" y="260649"/>
          <a:ext cx="8064896" cy="5865512"/>
        </p:xfrm>
        <a:graphic>
          <a:graphicData uri="http://schemas.openxmlformats.org/drawingml/2006/table">
            <a:tbl>
              <a:tblPr/>
              <a:tblGrid>
                <a:gridCol w="4032448"/>
                <a:gridCol w="4032448"/>
              </a:tblGrid>
              <a:tr h="733189">
                <a:tc>
                  <a:txBody>
                    <a:bodyPr/>
                    <a:lstStyle/>
                    <a:p>
                      <a:pPr algn="l" fontAlgn="ctr"/>
                      <a:r>
                        <a:rPr lang="tr-TR" sz="2800" b="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</a:t>
                      </a:r>
                      <a:r>
                        <a:rPr lang="tr-TR" sz="2800" b="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noodle</a:t>
                      </a:r>
                      <a:endParaRPr lang="tr-TR" sz="2800" b="0" dirty="0">
                        <a:solidFill>
                          <a:srgbClr val="000000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marL="10505" marR="10505" marT="10505" marB="105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8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erişte</a:t>
                      </a:r>
                    </a:p>
                  </a:txBody>
                  <a:tcPr marL="10505" marR="10505" marT="10505" marB="105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  <a:tr h="733189">
                <a:tc>
                  <a:txBody>
                    <a:bodyPr/>
                    <a:lstStyle/>
                    <a:p>
                      <a:pPr algn="l" fontAlgn="ctr"/>
                      <a:r>
                        <a:rPr lang="tr-TR" sz="28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sauce</a:t>
                      </a:r>
                    </a:p>
                  </a:txBody>
                  <a:tcPr marL="10505" marR="10505" marT="10505" marB="105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8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sos</a:t>
                      </a:r>
                    </a:p>
                  </a:txBody>
                  <a:tcPr marL="10505" marR="10505" marT="10505" marB="105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</a:tr>
              <a:tr h="733189">
                <a:tc>
                  <a:txBody>
                    <a:bodyPr/>
                    <a:lstStyle/>
                    <a:p>
                      <a:pPr algn="l" fontAlgn="ctr"/>
                      <a:r>
                        <a:rPr lang="tr-TR" sz="28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mashed potatoes</a:t>
                      </a:r>
                    </a:p>
                  </a:txBody>
                  <a:tcPr marL="10505" marR="10505" marT="10505" marB="105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8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patates püresi</a:t>
                      </a:r>
                    </a:p>
                  </a:txBody>
                  <a:tcPr marL="10505" marR="10505" marT="10505" marB="105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  <a:tr h="733189">
                <a:tc>
                  <a:txBody>
                    <a:bodyPr/>
                    <a:lstStyle/>
                    <a:p>
                      <a:pPr algn="l" fontAlgn="ctr"/>
                      <a:r>
                        <a:rPr lang="tr-TR" sz="28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pepper</a:t>
                      </a:r>
                    </a:p>
                  </a:txBody>
                  <a:tcPr marL="10505" marR="10505" marT="10505" marB="105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8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biber</a:t>
                      </a:r>
                    </a:p>
                  </a:txBody>
                  <a:tcPr marL="10505" marR="10505" marT="10505" marB="105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</a:tr>
              <a:tr h="733189">
                <a:tc>
                  <a:txBody>
                    <a:bodyPr/>
                    <a:lstStyle/>
                    <a:p>
                      <a:pPr algn="l" fontAlgn="ctr"/>
                      <a:r>
                        <a:rPr lang="tr-TR" sz="2800" b="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</a:t>
                      </a:r>
                      <a:r>
                        <a:rPr lang="tr-TR" sz="2800" b="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leek</a:t>
                      </a:r>
                      <a:endParaRPr lang="tr-TR" sz="2800" b="0" dirty="0">
                        <a:solidFill>
                          <a:srgbClr val="000000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marL="10505" marR="10505" marT="10505" marB="105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8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pırasa</a:t>
                      </a:r>
                    </a:p>
                  </a:txBody>
                  <a:tcPr marL="10505" marR="10505" marT="10505" marB="105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  <a:tr h="733189">
                <a:tc>
                  <a:txBody>
                    <a:bodyPr/>
                    <a:lstStyle/>
                    <a:p>
                      <a:pPr algn="l" fontAlgn="ctr"/>
                      <a:r>
                        <a:rPr lang="tr-TR" sz="2800" b="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</a:t>
                      </a:r>
                      <a:r>
                        <a:rPr lang="tr-TR" sz="2800" b="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booklet</a:t>
                      </a:r>
                      <a:endParaRPr lang="tr-TR" sz="2800" b="0" dirty="0">
                        <a:solidFill>
                          <a:srgbClr val="000000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marL="10505" marR="10505" marT="10505" marB="105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8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kitapçık</a:t>
                      </a:r>
                    </a:p>
                  </a:txBody>
                  <a:tcPr marL="10505" marR="10505" marT="10505" marB="105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</a:tr>
              <a:tr h="733189">
                <a:tc>
                  <a:txBody>
                    <a:bodyPr/>
                    <a:lstStyle/>
                    <a:p>
                      <a:pPr algn="l" fontAlgn="ctr"/>
                      <a:r>
                        <a:rPr lang="tr-TR" sz="28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eye-catching</a:t>
                      </a:r>
                    </a:p>
                  </a:txBody>
                  <a:tcPr marL="10505" marR="10505" marT="10505" marB="105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8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göze çarpan</a:t>
                      </a:r>
                    </a:p>
                  </a:txBody>
                  <a:tcPr marL="10505" marR="10505" marT="10505" marB="105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  <a:tr h="733189">
                <a:tc>
                  <a:txBody>
                    <a:bodyPr/>
                    <a:lstStyle/>
                    <a:p>
                      <a:pPr algn="l" fontAlgn="ctr"/>
                      <a:r>
                        <a:rPr lang="tr-TR" sz="28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berry</a:t>
                      </a:r>
                    </a:p>
                  </a:txBody>
                  <a:tcPr marL="10505" marR="10505" marT="10505" marB="105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800" b="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yumuşak, küçük meyve</a:t>
                      </a:r>
                    </a:p>
                  </a:txBody>
                  <a:tcPr marL="10505" marR="10505" marT="10505" marB="105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1485573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tr-TR" b="1" i="1" dirty="0" smtClean="0">
              <a:latin typeface="Brush Script MT" pitchFamily="66" charset="0"/>
            </a:endParaRPr>
          </a:p>
          <a:p>
            <a:pPr marL="0" indent="0">
              <a:buNone/>
            </a:pPr>
            <a:endParaRPr lang="tr-TR" b="1" i="1">
              <a:latin typeface="Brush Script MT" pitchFamily="66" charset="0"/>
            </a:endParaRPr>
          </a:p>
          <a:p>
            <a:pPr marL="0" indent="0" algn="ctr">
              <a:buNone/>
            </a:pPr>
            <a:r>
              <a:rPr lang="tr-TR" b="1" i="1" smtClean="0">
                <a:latin typeface="Brush Script MT" pitchFamily="66" charset="0"/>
              </a:rPr>
              <a:t>PREPARED </a:t>
            </a:r>
            <a:r>
              <a:rPr lang="tr-TR" b="1" i="1" dirty="0" smtClean="0">
                <a:latin typeface="Brush Script MT" pitchFamily="66" charset="0"/>
              </a:rPr>
              <a:t>BY: DENIZ ÖZEL</a:t>
            </a:r>
            <a:endParaRPr lang="tr-TR" b="1" i="1" dirty="0">
              <a:latin typeface="Brush Script MT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2601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855292628"/>
              </p:ext>
            </p:extLst>
          </p:nvPr>
        </p:nvGraphicFramePr>
        <p:xfrm>
          <a:off x="467543" y="404664"/>
          <a:ext cx="8208912" cy="5721498"/>
        </p:xfrm>
        <a:graphic>
          <a:graphicData uri="http://schemas.openxmlformats.org/drawingml/2006/table">
            <a:tbl>
              <a:tblPr/>
              <a:tblGrid>
                <a:gridCol w="4104456"/>
                <a:gridCol w="4104456"/>
              </a:tblGrid>
              <a:tr h="953583">
                <a:tc>
                  <a:txBody>
                    <a:bodyPr/>
                    <a:lstStyle/>
                    <a:p>
                      <a:pPr algn="l" fontAlgn="ctr"/>
                      <a:r>
                        <a:rPr lang="tr-TR" sz="2800" b="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cooking</a:t>
                      </a:r>
                      <a:endParaRPr lang="tr-TR" sz="2800" b="0" dirty="0">
                        <a:solidFill>
                          <a:srgbClr val="000000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8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yemek pişirmek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  <a:tr h="953583">
                <a:tc>
                  <a:txBody>
                    <a:bodyPr/>
                    <a:lstStyle/>
                    <a:p>
                      <a:pPr algn="l" fontAlgn="ctr"/>
                      <a:r>
                        <a:rPr lang="tr-TR" sz="28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bake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8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fırında pişirmek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</a:tr>
              <a:tr h="953583">
                <a:tc>
                  <a:txBody>
                    <a:bodyPr/>
                    <a:lstStyle/>
                    <a:p>
                      <a:pPr algn="l" fontAlgn="ctr"/>
                      <a:r>
                        <a:rPr lang="tr-TR" sz="2800" b="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</a:t>
                      </a:r>
                      <a:r>
                        <a:rPr lang="tr-TR" sz="2800" b="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boil</a:t>
                      </a:r>
                      <a:endParaRPr lang="tr-TR" sz="2800" b="0" dirty="0">
                        <a:solidFill>
                          <a:srgbClr val="000000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8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kaynatmak, haşlamak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  <a:tr h="953583">
                <a:tc>
                  <a:txBody>
                    <a:bodyPr/>
                    <a:lstStyle/>
                    <a:p>
                      <a:pPr algn="l" fontAlgn="ctr"/>
                      <a:r>
                        <a:rPr lang="tr-TR" sz="28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roast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8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rosto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</a:tr>
              <a:tr h="953583">
                <a:tc>
                  <a:txBody>
                    <a:bodyPr/>
                    <a:lstStyle/>
                    <a:p>
                      <a:pPr algn="l" fontAlgn="ctr"/>
                      <a:r>
                        <a:rPr lang="tr-TR" sz="28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steam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8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buharda pişirmek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  <a:tr h="953583">
                <a:tc>
                  <a:txBody>
                    <a:bodyPr/>
                    <a:lstStyle/>
                    <a:p>
                      <a:pPr algn="l" fontAlgn="ctr"/>
                      <a:r>
                        <a:rPr lang="tr-TR" sz="28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grill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800" b="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ızgarada pişirmek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6039503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460762445"/>
              </p:ext>
            </p:extLst>
          </p:nvPr>
        </p:nvGraphicFramePr>
        <p:xfrm>
          <a:off x="395535" y="332658"/>
          <a:ext cx="8424936" cy="5793504"/>
        </p:xfrm>
        <a:graphic>
          <a:graphicData uri="http://schemas.openxmlformats.org/drawingml/2006/table">
            <a:tbl>
              <a:tblPr/>
              <a:tblGrid>
                <a:gridCol w="4212468"/>
                <a:gridCol w="4212468"/>
              </a:tblGrid>
              <a:tr h="965584">
                <a:tc>
                  <a:txBody>
                    <a:bodyPr/>
                    <a:lstStyle/>
                    <a:p>
                      <a:pPr algn="l" fontAlgn="ctr"/>
                      <a:r>
                        <a:rPr lang="tr-TR" sz="2800" b="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fry</a:t>
                      </a:r>
                      <a:endParaRPr lang="tr-TR" sz="2800" b="0" dirty="0">
                        <a:solidFill>
                          <a:srgbClr val="000000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8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kızartmak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  <a:tr h="965584">
                <a:tc>
                  <a:txBody>
                    <a:bodyPr/>
                    <a:lstStyle/>
                    <a:p>
                      <a:pPr algn="l" fontAlgn="ctr"/>
                      <a:r>
                        <a:rPr lang="tr-TR" sz="2800" b="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</a:t>
                      </a:r>
                      <a:r>
                        <a:rPr lang="tr-TR" sz="2800" b="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fish</a:t>
                      </a:r>
                      <a:endParaRPr lang="tr-TR" sz="2800" b="0" dirty="0">
                        <a:solidFill>
                          <a:srgbClr val="000000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8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balık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</a:tr>
              <a:tr h="965584">
                <a:tc>
                  <a:txBody>
                    <a:bodyPr/>
                    <a:lstStyle/>
                    <a:p>
                      <a:pPr algn="l" fontAlgn="ctr"/>
                      <a:r>
                        <a:rPr lang="tr-TR" sz="28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chicken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800" b="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tavuk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  <a:tr h="965584">
                <a:tc>
                  <a:txBody>
                    <a:bodyPr/>
                    <a:lstStyle/>
                    <a:p>
                      <a:pPr algn="l" fontAlgn="ctr"/>
                      <a:r>
                        <a:rPr lang="tr-TR" sz="2800" b="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</a:t>
                      </a:r>
                      <a:r>
                        <a:rPr lang="tr-TR" sz="2800" b="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meat</a:t>
                      </a:r>
                      <a:endParaRPr lang="tr-TR" sz="2800" b="0" dirty="0">
                        <a:solidFill>
                          <a:srgbClr val="000000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8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et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</a:tr>
              <a:tr h="965584">
                <a:tc>
                  <a:txBody>
                    <a:bodyPr/>
                    <a:lstStyle/>
                    <a:p>
                      <a:pPr algn="l" fontAlgn="ctr"/>
                      <a:r>
                        <a:rPr lang="tr-TR" sz="28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mushrooms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8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mantar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  <a:tr h="965584">
                <a:tc>
                  <a:txBody>
                    <a:bodyPr/>
                    <a:lstStyle/>
                    <a:p>
                      <a:pPr algn="l" fontAlgn="ctr"/>
                      <a:r>
                        <a:rPr lang="tr-TR" sz="2800" b="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</a:t>
                      </a:r>
                      <a:r>
                        <a:rPr lang="tr-TR" sz="2800" b="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onions</a:t>
                      </a:r>
                      <a:endParaRPr lang="tr-TR" sz="2800" b="0" dirty="0">
                        <a:solidFill>
                          <a:srgbClr val="000000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800" b="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soğan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5138839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615468903"/>
              </p:ext>
            </p:extLst>
          </p:nvPr>
        </p:nvGraphicFramePr>
        <p:xfrm>
          <a:off x="467543" y="476670"/>
          <a:ext cx="8280920" cy="5649492"/>
        </p:xfrm>
        <a:graphic>
          <a:graphicData uri="http://schemas.openxmlformats.org/drawingml/2006/table">
            <a:tbl>
              <a:tblPr/>
              <a:tblGrid>
                <a:gridCol w="4140460"/>
                <a:gridCol w="4140460"/>
              </a:tblGrid>
              <a:tr h="941582"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eggplants</a:t>
                      </a:r>
                      <a:endParaRPr lang="tr-TR" sz="2400" b="0" dirty="0">
                        <a:solidFill>
                          <a:srgbClr val="000000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patlıcan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  <a:tr h="941582"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carrots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havuç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</a:tr>
              <a:tr h="941582"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slice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dilimlemek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  <a:tr h="941582"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peel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soymak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</a:tr>
              <a:tr h="941582"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cut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kesmek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  <a:tr h="941582"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chop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doğramak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1238574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153159820"/>
              </p:ext>
            </p:extLst>
          </p:nvPr>
        </p:nvGraphicFramePr>
        <p:xfrm>
          <a:off x="467543" y="476670"/>
          <a:ext cx="8136904" cy="5649492"/>
        </p:xfrm>
        <a:graphic>
          <a:graphicData uri="http://schemas.openxmlformats.org/drawingml/2006/table">
            <a:tbl>
              <a:tblPr/>
              <a:tblGrid>
                <a:gridCol w="4068452"/>
                <a:gridCol w="4068452"/>
              </a:tblGrid>
              <a:tr h="941582"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spread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sürmek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  <a:tr h="941582"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dice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küp şeklinde doğramak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</a:tr>
              <a:tr h="941582"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</a:t>
                      </a:r>
                      <a:r>
                        <a:rPr lang="tr-TR" sz="2400" b="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process</a:t>
                      </a:r>
                      <a:endParaRPr lang="tr-TR" sz="2400" b="0" dirty="0">
                        <a:solidFill>
                          <a:srgbClr val="000000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süreç, işlem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  <a:tr h="941582"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oven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fırın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</a:tr>
              <a:tr h="941582"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bread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ekmek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  <a:tr h="941582"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toaster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tost makinesi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9552573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442494453"/>
              </p:ext>
            </p:extLst>
          </p:nvPr>
        </p:nvGraphicFramePr>
        <p:xfrm>
          <a:off x="467543" y="332658"/>
          <a:ext cx="8136904" cy="5793504"/>
        </p:xfrm>
        <a:graphic>
          <a:graphicData uri="http://schemas.openxmlformats.org/drawingml/2006/table">
            <a:tbl>
              <a:tblPr/>
              <a:tblGrid>
                <a:gridCol w="4068452"/>
                <a:gridCol w="4068452"/>
              </a:tblGrid>
              <a:tr h="965584"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take</a:t>
                      </a:r>
                      <a:r>
                        <a:rPr lang="tr-TR" sz="2400" b="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 </a:t>
                      </a:r>
                      <a:r>
                        <a:rPr lang="tr-TR" sz="2400" b="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out</a:t>
                      </a:r>
                      <a:endParaRPr lang="tr-TR" sz="2400" b="0" dirty="0">
                        <a:solidFill>
                          <a:srgbClr val="000000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çıkarmak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  <a:tr h="965584"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butter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tereyağı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</a:tr>
              <a:tr h="965584"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jam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reçel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  <a:tr h="965584"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vegetable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sebze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</a:tr>
              <a:tr h="965584"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fruit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meyve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  <a:tr h="965584"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snack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atıştırmalık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9098594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621271294"/>
              </p:ext>
            </p:extLst>
          </p:nvPr>
        </p:nvGraphicFramePr>
        <p:xfrm>
          <a:off x="539549" y="404664"/>
          <a:ext cx="8136906" cy="5721498"/>
        </p:xfrm>
        <a:graphic>
          <a:graphicData uri="http://schemas.openxmlformats.org/drawingml/2006/table">
            <a:tbl>
              <a:tblPr/>
              <a:tblGrid>
                <a:gridCol w="4068453"/>
                <a:gridCol w="4068453"/>
              </a:tblGrid>
              <a:tr h="953583"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ingredients</a:t>
                      </a:r>
                      <a:endParaRPr lang="tr-TR" sz="2400" b="0" dirty="0">
                        <a:solidFill>
                          <a:srgbClr val="000000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malzemeler, içindekiler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  <a:tr h="953583"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cabbage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lahana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</a:tr>
              <a:tr h="953583"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</a:t>
                      </a:r>
                      <a:r>
                        <a:rPr lang="tr-TR" sz="2400" b="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green</a:t>
                      </a:r>
                      <a:r>
                        <a:rPr lang="tr-TR" sz="2400" b="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 </a:t>
                      </a:r>
                      <a:r>
                        <a:rPr lang="tr-TR" sz="2400" b="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pepper</a:t>
                      </a:r>
                      <a:endParaRPr lang="tr-TR" sz="2400" b="0" dirty="0">
                        <a:solidFill>
                          <a:srgbClr val="000000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yeşil biber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  <a:tr h="953583"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frying pan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kızartma tavası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</a:tr>
              <a:tr h="953583"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microwave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mikro dalga fırın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  <a:tr h="953583"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recipe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tarif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299548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017453861"/>
              </p:ext>
            </p:extLst>
          </p:nvPr>
        </p:nvGraphicFramePr>
        <p:xfrm>
          <a:off x="539549" y="332658"/>
          <a:ext cx="8208914" cy="5793504"/>
        </p:xfrm>
        <a:graphic>
          <a:graphicData uri="http://schemas.openxmlformats.org/drawingml/2006/table">
            <a:tbl>
              <a:tblPr/>
              <a:tblGrid>
                <a:gridCol w="4104457"/>
                <a:gridCol w="4104457"/>
              </a:tblGrid>
              <a:tr h="965584"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tasty</a:t>
                      </a:r>
                      <a:endParaRPr lang="tr-TR" sz="2400" b="0" dirty="0">
                        <a:solidFill>
                          <a:srgbClr val="000000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lezzetli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  <a:tr h="965584"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</a:t>
                      </a:r>
                      <a:r>
                        <a:rPr lang="tr-TR" sz="2400" b="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guess</a:t>
                      </a:r>
                      <a:endParaRPr lang="tr-TR" sz="2400" b="0" dirty="0">
                        <a:solidFill>
                          <a:srgbClr val="000000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tahmin etmek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</a:tr>
              <a:tr h="965584"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meaning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anlam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  <a:tr h="965584"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yeast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maya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</a:tr>
              <a:tr h="965584"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pour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dökmek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  <a:tr h="965584"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mixing bowl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karıştırma kabı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4185846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659960798"/>
              </p:ext>
            </p:extLst>
          </p:nvPr>
        </p:nvGraphicFramePr>
        <p:xfrm>
          <a:off x="467543" y="404664"/>
          <a:ext cx="8136904" cy="5721498"/>
        </p:xfrm>
        <a:graphic>
          <a:graphicData uri="http://schemas.openxmlformats.org/drawingml/2006/table">
            <a:tbl>
              <a:tblPr/>
              <a:tblGrid>
                <a:gridCol w="4068452"/>
                <a:gridCol w="4068452"/>
              </a:tblGrid>
              <a:tr h="953583"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flour</a:t>
                      </a:r>
                      <a:endParaRPr lang="tr-TR" sz="2400" b="0" dirty="0">
                        <a:solidFill>
                          <a:srgbClr val="000000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un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  <a:tr h="953583"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</a:t>
                      </a:r>
                      <a:r>
                        <a:rPr lang="tr-TR" sz="2400" b="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rolling</a:t>
                      </a:r>
                      <a:r>
                        <a:rPr lang="tr-TR" sz="2400" b="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 </a:t>
                      </a:r>
                      <a:r>
                        <a:rPr lang="tr-TR" sz="2400" b="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pin</a:t>
                      </a:r>
                      <a:endParaRPr lang="tr-TR" sz="2400" b="0" dirty="0">
                        <a:solidFill>
                          <a:srgbClr val="000000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oklava, merdane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</a:tr>
              <a:tr h="953583"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knead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yoğurmak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  <a:tr h="953583"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loaf pan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somum ekmeği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</a:tr>
              <a:tr h="953583"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warm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ılık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  <a:tr h="953583"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mixture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400" b="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 karışım</a:t>
                      </a:r>
                    </a:p>
                  </a:txBody>
                  <a:tcPr marL="14006" marR="14006" marT="14006" marB="1400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B3B3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869852198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28</Words>
  <PresentationFormat>Ekran Gösterisi (4:3)</PresentationFormat>
  <Paragraphs>168</Paragraphs>
  <Slides>15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6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2016-11-07T21:27:20Z</dcterms:created>
  <dcterms:modified xsi:type="dcterms:W3CDTF">2016-11-08T09:37:08Z</dcterms:modified>
  <cp:category>www.sorubak.com</cp:category>
</cp:coreProperties>
</file>