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1" autoAdjust="0"/>
    <p:restoredTop sz="96875" autoAdjust="0"/>
  </p:normalViewPr>
  <p:slideViewPr>
    <p:cSldViewPr snapToGrid="0">
      <p:cViewPr varScale="1">
        <p:scale>
          <a:sx n="88" d="100"/>
          <a:sy n="88" d="100"/>
        </p:scale>
        <p:origin x="-108" y="-18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5FE949-7268-4BDD-9B07-71ED3ADD19D0}" type="datetimeFigureOut">
              <a:rPr lang="tr-TR" smtClean="0"/>
              <a:pPr/>
              <a:t>17.04.2017</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02D7B4-7E4A-49C6-A3C7-2829E2EDE79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702D7B4-7E4A-49C6-A3C7-2829E2EDE795}" type="slidenum">
              <a:rPr lang="tr-TR" smtClean="0"/>
              <a:pPr/>
              <a:t>2</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702D7B4-7E4A-49C6-A3C7-2829E2EDE795}" type="slidenum">
              <a:rPr lang="tr-TR" smtClean="0"/>
              <a:pPr/>
              <a:t>5</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702D7B4-7E4A-49C6-A3C7-2829E2EDE795}" type="slidenum">
              <a:rPr lang="tr-TR" smtClean="0"/>
              <a:pPr/>
              <a:t>8</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702D7B4-7E4A-49C6-A3C7-2829E2EDE795}" type="slidenum">
              <a:rPr lang="tr-TR" smtClean="0"/>
              <a:pPr/>
              <a:t>14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702D7B4-7E4A-49C6-A3C7-2829E2EDE795}" type="slidenum">
              <a:rPr lang="tr-TR" smtClean="0"/>
              <a:pPr/>
              <a:t>20</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702D7B4-7E4A-49C6-A3C7-2829E2EDE795}" type="slidenum">
              <a:rPr lang="tr-TR" smtClean="0"/>
              <a:pPr/>
              <a:t>24</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C702D7B4-7E4A-49C6-A3C7-2829E2EDE795}" type="slidenum">
              <a:rPr lang="tr-TR" smtClean="0"/>
              <a:pPr/>
              <a:t>30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dirty="0"/>
              <a:pPr/>
              <a:t>4/17/2017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4/17/2017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4/17/2017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4/17/2017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4/17/2017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4/17/2017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4/17/2017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dirty="0"/>
              <a:pPr/>
              <a:t>4/17/2017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dirty="0"/>
              <a:pPr/>
              <a:t>4/17/2017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dirty="0"/>
              <a:pPr/>
              <a:t>4/17/2017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E36636D-D922-432D-A958-524484B5923D}" type="datetimeFigureOut">
              <a:rPr lang="en-US" dirty="0"/>
              <a:pPr/>
              <a:t>4/17/2017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E36636D-D922-432D-A958-524484B5923D}" type="datetimeFigureOut">
              <a:rPr lang="en-US" dirty="0"/>
              <a:pPr/>
              <a:t>4/17/2017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28FB93-0A08-4E7D-8E63-9EFA29F1E093}"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E36636D-D922-432D-A958-524484B5923D}" type="datetimeFigureOut">
              <a:rPr lang="en-US" dirty="0"/>
              <a:pPr/>
              <a:t>4/17/2017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F28FB93-0A08-4E7D-8E63-9EFA29F1E093}"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E36636D-D922-432D-A958-524484B5923D}" type="datetimeFigureOut">
              <a:rPr lang="en-US" dirty="0"/>
              <a:pPr/>
              <a:t>4/17/2017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F28FB93-0A08-4E7D-8E63-9EFA29F1E093}"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36636D-D922-432D-A958-524484B5923D}" type="datetimeFigureOut">
              <a:rPr lang="en-US" dirty="0"/>
              <a:pPr/>
              <a:t>4/17/2017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F28FB93-0A08-4E7D-8E63-9EFA29F1E093}"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36636D-D922-432D-A958-524484B5923D}" type="datetimeFigureOut">
              <a:rPr lang="en-US" dirty="0"/>
              <a:pPr/>
              <a:t>4/17/2017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28FB93-0A08-4E7D-8E63-9EFA29F1E093}"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36636D-D922-432D-A958-524484B5923D}" type="datetimeFigureOut">
              <a:rPr lang="en-US" dirty="0"/>
              <a:pPr/>
              <a:t>4/17/2017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28FB93-0A08-4E7D-8E63-9EFA29F1E093}"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8E36636D-D922-432D-A958-524484B5923D}" type="datetimeFigureOut">
              <a:rPr lang="en-US" dirty="0"/>
              <a:pPr/>
              <a:t>4/17/2017</a:t>
            </a:fld>
            <a:endParaRPr lang="en-US" dirty="0"/>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DF28FB93-0A08-4E7D-8E63-9EFA29F1E093}"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2" r:id="rId10"/>
    <p:sldLayoutId id="2147483853" r:id="rId11"/>
    <p:sldLayoutId id="2147483854" r:id="rId12"/>
    <p:sldLayoutId id="2147483855" r:id="rId13"/>
    <p:sldLayoutId id="2147483858" r:id="rId14"/>
    <p:sldLayoutId id="2147483859" r:id="rId15"/>
    <p:sldLayoutId id="2147483850" r:id="rId16"/>
    <p:sldLayoutId id="2147483851"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232934" y="197241"/>
            <a:ext cx="9708107" cy="923330"/>
          </a:xfrm>
          <a:prstGeom prst="rect">
            <a:avLst/>
          </a:prstGeom>
          <a:noFill/>
        </p:spPr>
        <p:txBody>
          <a:bodyPr wrap="none" lIns="91440" tIns="45720" rIns="91440" bIns="45720">
            <a:spAutoFit/>
          </a:bodyPr>
          <a:lstStyle/>
          <a:p>
            <a:pPr algn="ctr"/>
            <a:r>
              <a:rPr lang="tr-TR"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Berlin Sans FB Demi" pitchFamily="34" charset="0"/>
              </a:rPr>
              <a:t>İnkılap Tarihi Ve Atatürkçülük</a:t>
            </a:r>
            <a:endParaRPr lang="tr-TR"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Berlin Sans FB Demi" pitchFamily="34" charset="0"/>
            </a:endParaRPr>
          </a:p>
        </p:txBody>
      </p:sp>
      <p:sp>
        <p:nvSpPr>
          <p:cNvPr id="5" name="4 Dikdörtgen"/>
          <p:cNvSpPr/>
          <p:nvPr/>
        </p:nvSpPr>
        <p:spPr>
          <a:xfrm>
            <a:off x="3422754" y="1165429"/>
            <a:ext cx="5147564" cy="923330"/>
          </a:xfrm>
          <a:prstGeom prst="rect">
            <a:avLst/>
          </a:prstGeom>
          <a:noFill/>
        </p:spPr>
        <p:txBody>
          <a:bodyPr wrap="none" lIns="91440" tIns="45720" rIns="91440" bIns="45720">
            <a:spAutoFit/>
          </a:bodyPr>
          <a:lstStyle/>
          <a:p>
            <a:pPr algn="ctr"/>
            <a:r>
              <a:rPr lang="tr-TR"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Atatürk İlkeleri</a:t>
            </a:r>
            <a:endParaRPr lang="tr-TR"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8" name="7 Dikdörtgen"/>
          <p:cNvSpPr/>
          <p:nvPr/>
        </p:nvSpPr>
        <p:spPr>
          <a:xfrm>
            <a:off x="237851" y="6181182"/>
            <a:ext cx="3570272" cy="461665"/>
          </a:xfrm>
          <a:prstGeom prst="rect">
            <a:avLst/>
          </a:prstGeom>
          <a:noFill/>
        </p:spPr>
        <p:txBody>
          <a:bodyPr wrap="none" lIns="91440" tIns="45720" rIns="91440" bIns="45720">
            <a:spAutoFit/>
          </a:bodyPr>
          <a:lstStyle/>
          <a:p>
            <a:pPr algn="ctr"/>
            <a:r>
              <a:rPr lang="tr-TR" sz="2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Berlin Sans FB Demi" pitchFamily="34" charset="0"/>
              </a:rPr>
              <a:t>Yapım : </a:t>
            </a:r>
            <a:r>
              <a:rPr lang="tr-TR" sz="2400" b="1" cap="none" spc="0"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Berlin Sans FB Demi" pitchFamily="34" charset="0"/>
              </a:rPr>
              <a:t>Emirhan</a:t>
            </a:r>
            <a:r>
              <a:rPr lang="tr-TR" sz="2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Berlin Sans FB Demi" pitchFamily="34" charset="0"/>
              </a:rPr>
              <a:t> Gencer</a:t>
            </a:r>
            <a:endParaRPr lang="tr-TR" sz="2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Berlin Sans FB Demi" pitchFamily="34" charset="0"/>
            </a:endParaRPr>
          </a:p>
        </p:txBody>
      </p:sp>
      <p:sp>
        <p:nvSpPr>
          <p:cNvPr id="9" name="8 Dikdörtgen"/>
          <p:cNvSpPr/>
          <p:nvPr/>
        </p:nvSpPr>
        <p:spPr>
          <a:xfrm>
            <a:off x="9797106" y="5697088"/>
            <a:ext cx="2090637" cy="923330"/>
          </a:xfrm>
          <a:prstGeom prst="rect">
            <a:avLst/>
          </a:prstGeom>
          <a:noFill/>
        </p:spPr>
        <p:txBody>
          <a:bodyPr wrap="none" lIns="91440" tIns="45720" rIns="91440" bIns="45720">
            <a:spAutoFit/>
          </a:bodyPr>
          <a:lstStyle/>
          <a:p>
            <a:pPr algn="ctr"/>
            <a:r>
              <a:rPr lang="tr-TR" sz="54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Berlin Sans FB Demi" pitchFamily="34" charset="0"/>
              </a:rPr>
              <a:t>8.Sınıf</a:t>
            </a:r>
            <a:endParaRPr lang="tr-TR" sz="5400" b="0" cap="none" spc="0" dirty="0">
              <a:ln w="10160">
                <a:solidFill>
                  <a:schemeClr val="accent1"/>
                </a:solidFill>
                <a:prstDash val="solid"/>
              </a:ln>
              <a:solidFill>
                <a:srgbClr val="FFFFFF"/>
              </a:solidFill>
              <a:effectLst>
                <a:outerShdw blurRad="38100" dist="32000" dir="5400000" algn="tl">
                  <a:srgbClr val="000000">
                    <a:alpha val="30000"/>
                  </a:srgbClr>
                </a:outerShdw>
              </a:effectLst>
              <a:latin typeface="Berlin Sans FB Demi" pitchFamily="34" charset="0"/>
            </a:endParaRPr>
          </a:p>
        </p:txBody>
      </p:sp>
    </p:spTree>
    <p:extLst>
      <p:ext uri="{BB962C8B-B14F-4D97-AF65-F5344CB8AC3E}">
        <p14:creationId xmlns="" xmlns:p14="http://schemas.microsoft.com/office/powerpoint/2010/main" val="241142677"/>
      </p:ext>
    </p:extLst>
  </p:cSld>
  <p:clrMapOvr>
    <a:masterClrMapping/>
  </p:clrMapOvr>
  <p:transition>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71377" y="222069"/>
            <a:ext cx="10658622" cy="769441"/>
          </a:xfrm>
          <a:prstGeom prst="rect">
            <a:avLst/>
          </a:prstGeom>
          <a:noFill/>
        </p:spPr>
        <p:txBody>
          <a:bodyPr wrap="square" lIns="91440" tIns="45720" rIns="91440" bIns="45720">
            <a:spAutoFit/>
          </a:bodyPr>
          <a:lstStyle/>
          <a:p>
            <a:pPr algn="ctr"/>
            <a:r>
              <a:rPr lang="tr-TR" sz="4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Milliyetçilik İlkesi İle Yapılan İyilikler</a:t>
            </a:r>
            <a:endParaRPr lang="tr-TR" sz="4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5" name="4 Metin kutusu"/>
          <p:cNvSpPr txBox="1"/>
          <p:nvPr/>
        </p:nvSpPr>
        <p:spPr>
          <a:xfrm>
            <a:off x="1188720" y="1227909"/>
            <a:ext cx="10215154" cy="861774"/>
          </a:xfrm>
          <a:prstGeom prst="rect">
            <a:avLst/>
          </a:prstGeom>
          <a:noFill/>
        </p:spPr>
        <p:txBody>
          <a:bodyPr wrap="square" rtlCol="0">
            <a:spAutoFit/>
          </a:bodyPr>
          <a:lstStyle/>
          <a:p>
            <a:r>
              <a:rPr lang="tr-TR" sz="3200" dirty="0" smtClean="0">
                <a:latin typeface="Comic Sans MS" pitchFamily="66" charset="0"/>
              </a:rPr>
              <a:t>Milli bir Türk Devletinin kurulması</a:t>
            </a:r>
          </a:p>
          <a:p>
            <a:endParaRPr lang="tr-TR" dirty="0"/>
          </a:p>
        </p:txBody>
      </p:sp>
      <p:sp>
        <p:nvSpPr>
          <p:cNvPr id="7" name="6 Köşeli Çift Ayraç"/>
          <p:cNvSpPr/>
          <p:nvPr/>
        </p:nvSpPr>
        <p:spPr>
          <a:xfrm>
            <a:off x="404948" y="1384662"/>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Köşeli Çift Ayraç"/>
          <p:cNvSpPr/>
          <p:nvPr/>
        </p:nvSpPr>
        <p:spPr>
          <a:xfrm>
            <a:off x="413656" y="2124890"/>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Dikdörtgen"/>
          <p:cNvSpPr/>
          <p:nvPr/>
        </p:nvSpPr>
        <p:spPr>
          <a:xfrm>
            <a:off x="1178979" y="2016425"/>
            <a:ext cx="5041765" cy="584775"/>
          </a:xfrm>
          <a:prstGeom prst="rect">
            <a:avLst/>
          </a:prstGeom>
        </p:spPr>
        <p:txBody>
          <a:bodyPr wrap="none">
            <a:spAutoFit/>
          </a:bodyPr>
          <a:lstStyle/>
          <a:p>
            <a:r>
              <a:rPr lang="tr-TR" sz="3200" dirty="0" smtClean="0">
                <a:latin typeface="Comic Sans MS" pitchFamily="66" charset="0"/>
              </a:rPr>
              <a:t>TBMM’nin açılması (1920)</a:t>
            </a:r>
          </a:p>
        </p:txBody>
      </p:sp>
      <p:sp>
        <p:nvSpPr>
          <p:cNvPr id="10" name="9 Köşeli Çift Ayraç"/>
          <p:cNvSpPr/>
          <p:nvPr/>
        </p:nvSpPr>
        <p:spPr>
          <a:xfrm>
            <a:off x="448490" y="2865119"/>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Dikdörtgen"/>
          <p:cNvSpPr/>
          <p:nvPr/>
        </p:nvSpPr>
        <p:spPr>
          <a:xfrm>
            <a:off x="1247360" y="2761009"/>
            <a:ext cx="7340471" cy="584775"/>
          </a:xfrm>
          <a:prstGeom prst="rect">
            <a:avLst/>
          </a:prstGeom>
        </p:spPr>
        <p:txBody>
          <a:bodyPr wrap="none">
            <a:spAutoFit/>
          </a:bodyPr>
          <a:lstStyle/>
          <a:p>
            <a:r>
              <a:rPr lang="tr-TR" sz="3200" dirty="0" smtClean="0">
                <a:latin typeface="Comic Sans MS" pitchFamily="66" charset="0"/>
              </a:rPr>
              <a:t>Kabotaj Kanunu’nun çıkarılması (1926)</a:t>
            </a:r>
          </a:p>
        </p:txBody>
      </p:sp>
      <p:sp>
        <p:nvSpPr>
          <p:cNvPr id="13" name="12 Köşeli Çift Ayraç"/>
          <p:cNvSpPr/>
          <p:nvPr/>
        </p:nvSpPr>
        <p:spPr>
          <a:xfrm>
            <a:off x="431072" y="3579222"/>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4" name="13 Dikdörtgen"/>
          <p:cNvSpPr/>
          <p:nvPr/>
        </p:nvSpPr>
        <p:spPr>
          <a:xfrm>
            <a:off x="1279585" y="3505591"/>
            <a:ext cx="7524817" cy="584775"/>
          </a:xfrm>
          <a:prstGeom prst="rect">
            <a:avLst/>
          </a:prstGeom>
        </p:spPr>
        <p:txBody>
          <a:bodyPr wrap="none">
            <a:spAutoFit/>
          </a:bodyPr>
          <a:lstStyle/>
          <a:p>
            <a:r>
              <a:rPr lang="tr-TR" sz="3200" dirty="0" smtClean="0">
                <a:latin typeface="Comic Sans MS" pitchFamily="66" charset="0"/>
              </a:rPr>
              <a:t>Türk Tarih Kurumunun kurulması(1931)</a:t>
            </a:r>
          </a:p>
        </p:txBody>
      </p:sp>
      <p:sp>
        <p:nvSpPr>
          <p:cNvPr id="16" name="15 Köşeli Çift Ayraç"/>
          <p:cNvSpPr/>
          <p:nvPr/>
        </p:nvSpPr>
        <p:spPr>
          <a:xfrm>
            <a:off x="452843" y="4241073"/>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7" name="16 Dikdörtgen"/>
          <p:cNvSpPr/>
          <p:nvPr/>
        </p:nvSpPr>
        <p:spPr>
          <a:xfrm>
            <a:off x="1304118" y="4145671"/>
            <a:ext cx="7199407" cy="584775"/>
          </a:xfrm>
          <a:prstGeom prst="rect">
            <a:avLst/>
          </a:prstGeom>
        </p:spPr>
        <p:txBody>
          <a:bodyPr wrap="none">
            <a:spAutoFit/>
          </a:bodyPr>
          <a:lstStyle/>
          <a:p>
            <a:r>
              <a:rPr lang="tr-TR" sz="3200" dirty="0" smtClean="0">
                <a:latin typeface="Comic Sans MS" pitchFamily="66" charset="0"/>
              </a:rPr>
              <a:t>Türk Dil Kurumunun kurulması (1932)</a:t>
            </a:r>
          </a:p>
        </p:txBody>
      </p:sp>
      <p:sp>
        <p:nvSpPr>
          <p:cNvPr id="18" name="17 Köşeli Çift Ayraç"/>
          <p:cNvSpPr/>
          <p:nvPr/>
        </p:nvSpPr>
        <p:spPr>
          <a:xfrm>
            <a:off x="474615" y="4942114"/>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9" name="18 Dikdörtgen"/>
          <p:cNvSpPr/>
          <p:nvPr/>
        </p:nvSpPr>
        <p:spPr>
          <a:xfrm>
            <a:off x="1348251" y="4877191"/>
            <a:ext cx="5695790" cy="584775"/>
          </a:xfrm>
          <a:prstGeom prst="rect">
            <a:avLst/>
          </a:prstGeom>
        </p:spPr>
        <p:txBody>
          <a:bodyPr wrap="none">
            <a:spAutoFit/>
          </a:bodyPr>
          <a:lstStyle/>
          <a:p>
            <a:r>
              <a:rPr lang="tr-TR" sz="3200" dirty="0" smtClean="0">
                <a:latin typeface="Comic Sans MS" pitchFamily="66" charset="0"/>
              </a:rPr>
              <a:t>Kapitülasyonların kaldırılması</a:t>
            </a:r>
            <a:endParaRPr lang="tr-TR" sz="3200" dirty="0">
              <a:latin typeface="Comic Sans MS" pitchFamily="66" charset="0"/>
            </a:endParaRPr>
          </a:p>
        </p:txBody>
      </p:sp>
      <p:sp>
        <p:nvSpPr>
          <p:cNvPr id="20" name="19 Dikdörtgen"/>
          <p:cNvSpPr/>
          <p:nvPr/>
        </p:nvSpPr>
        <p:spPr>
          <a:xfrm>
            <a:off x="1347575" y="5647900"/>
            <a:ext cx="8098692" cy="584775"/>
          </a:xfrm>
          <a:prstGeom prst="rect">
            <a:avLst/>
          </a:prstGeom>
        </p:spPr>
        <p:txBody>
          <a:bodyPr wrap="none">
            <a:spAutoFit/>
          </a:bodyPr>
          <a:lstStyle/>
          <a:p>
            <a:r>
              <a:rPr lang="tr-TR" sz="3200" dirty="0" smtClean="0">
                <a:latin typeface="Comic Sans MS" pitchFamily="66" charset="0"/>
              </a:rPr>
              <a:t>Bağımsız gümrük politikasının uygulanması</a:t>
            </a:r>
            <a:endParaRPr lang="tr-TR" sz="3200" dirty="0">
              <a:latin typeface="Comic Sans MS" pitchFamily="66" charset="0"/>
            </a:endParaRPr>
          </a:p>
        </p:txBody>
      </p:sp>
      <p:sp>
        <p:nvSpPr>
          <p:cNvPr id="21" name="20 Köşeli Çift Ayraç"/>
          <p:cNvSpPr/>
          <p:nvPr/>
        </p:nvSpPr>
        <p:spPr>
          <a:xfrm>
            <a:off x="509449" y="5760719"/>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heckerboard(across)">
                                      <p:cBhvr>
                                        <p:cTn id="24" dur="500"/>
                                        <p:tgtEl>
                                          <p:spTgt spid="8"/>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
                                        </p:tgtEl>
                                        <p:attrNameLst>
                                          <p:attrName>ppt_y</p:attrName>
                                        </p:attrNameLst>
                                      </p:cBhvr>
                                      <p:tavLst>
                                        <p:tav tm="0">
                                          <p:val>
                                            <p:strVal val="#ppt_y"/>
                                          </p:val>
                                        </p:tav>
                                        <p:tav tm="100000">
                                          <p:val>
                                            <p:strVal val="#ppt_y"/>
                                          </p:val>
                                        </p:tav>
                                      </p:tavLst>
                                    </p:anim>
                                    <p:anim calcmode="lin" valueType="num">
                                      <p:cBhvr>
                                        <p:cTn id="2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checkerboard(across)">
                                      <p:cBhvr>
                                        <p:cTn id="36" dur="500"/>
                                        <p:tgtEl>
                                          <p:spTgt spid="10"/>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1"/>
                                        </p:tgtEl>
                                        <p:attrNameLst>
                                          <p:attrName>ppt_y</p:attrName>
                                        </p:attrNameLst>
                                      </p:cBhvr>
                                      <p:tavLst>
                                        <p:tav tm="0">
                                          <p:val>
                                            <p:strVal val="#ppt_y"/>
                                          </p:val>
                                        </p:tav>
                                        <p:tav tm="100000">
                                          <p:val>
                                            <p:strVal val="#ppt_y"/>
                                          </p:val>
                                        </p:tav>
                                      </p:tavLst>
                                    </p:anim>
                                    <p:anim calcmode="lin" valueType="num">
                                      <p:cBhvr>
                                        <p:cTn id="41"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checkerboard(across)">
                                      <p:cBhvr>
                                        <p:cTn id="48" dur="500"/>
                                        <p:tgtEl>
                                          <p:spTgt spid="13"/>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4"/>
                                        </p:tgtEl>
                                        <p:attrNameLst>
                                          <p:attrName>ppt_y</p:attrName>
                                        </p:attrNameLst>
                                      </p:cBhvr>
                                      <p:tavLst>
                                        <p:tav tm="0">
                                          <p:val>
                                            <p:strVal val="#ppt_y"/>
                                          </p:val>
                                        </p:tav>
                                        <p:tav tm="100000">
                                          <p:val>
                                            <p:strVal val="#ppt_y"/>
                                          </p:val>
                                        </p:tav>
                                      </p:tavLst>
                                    </p:anim>
                                    <p:anim calcmode="lin" valueType="num">
                                      <p:cBhvr>
                                        <p:cTn id="5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checkerboard(across)">
                                      <p:cBhvr>
                                        <p:cTn id="60" dur="500"/>
                                        <p:tgtEl>
                                          <p:spTgt spid="16"/>
                                        </p:tgtEl>
                                      </p:cBhvr>
                                    </p:animEffec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7"/>
                                        </p:tgtEl>
                                        <p:attrNameLst>
                                          <p:attrName>ppt_y</p:attrName>
                                        </p:attrNameLst>
                                      </p:cBhvr>
                                      <p:tavLst>
                                        <p:tav tm="0">
                                          <p:val>
                                            <p:strVal val="#ppt_y"/>
                                          </p:val>
                                        </p:tav>
                                        <p:tav tm="100000">
                                          <p:val>
                                            <p:strVal val="#ppt_y"/>
                                          </p:val>
                                        </p:tav>
                                      </p:tavLst>
                                    </p:anim>
                                    <p:anim calcmode="lin" valueType="num">
                                      <p:cBhvr>
                                        <p:cTn id="6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checkerboard(across)">
                                      <p:cBhvr>
                                        <p:cTn id="72" dur="500"/>
                                        <p:tgtEl>
                                          <p:spTgt spid="18"/>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9"/>
                                        </p:tgtEl>
                                        <p:attrNameLst>
                                          <p:attrName>ppt_y</p:attrName>
                                        </p:attrNameLst>
                                      </p:cBhvr>
                                      <p:tavLst>
                                        <p:tav tm="0">
                                          <p:val>
                                            <p:strVal val="#ppt_y"/>
                                          </p:val>
                                        </p:tav>
                                        <p:tav tm="100000">
                                          <p:val>
                                            <p:strVal val="#ppt_y"/>
                                          </p:val>
                                        </p:tav>
                                      </p:tavLst>
                                    </p:anim>
                                    <p:anim calcmode="lin" valueType="num">
                                      <p:cBhvr>
                                        <p:cTn id="77"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9"/>
                                        </p:tgtEl>
                                      </p:cBhvr>
                                    </p:animEffect>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grpId="0" nodeType="click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checkerboard(across)">
                                      <p:cBhvr>
                                        <p:cTn id="84" dur="500"/>
                                        <p:tgtEl>
                                          <p:spTgt spid="21"/>
                                        </p:tgtEl>
                                      </p:cBhvr>
                                    </p:animEffect>
                                  </p:childTnLst>
                                </p:cTn>
                              </p:par>
                              <p:par>
                                <p:cTn id="85" presetID="41" presetClass="entr" presetSubtype="0" fill="hold" grpId="0" nodeType="withEffect">
                                  <p:stCondLst>
                                    <p:cond delay="0"/>
                                  </p:stCondLst>
                                  <p:iterate type="lt">
                                    <p:tmPct val="10000"/>
                                  </p:iterate>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0"/>
                                        </p:tgtEl>
                                        <p:attrNameLst>
                                          <p:attrName>ppt_y</p:attrName>
                                        </p:attrNameLst>
                                      </p:cBhvr>
                                      <p:tavLst>
                                        <p:tav tm="0">
                                          <p:val>
                                            <p:strVal val="#ppt_y"/>
                                          </p:val>
                                        </p:tav>
                                        <p:tav tm="100000">
                                          <p:val>
                                            <p:strVal val="#ppt_y"/>
                                          </p:val>
                                        </p:tav>
                                      </p:tavLst>
                                    </p:anim>
                                    <p:anim calcmode="lin" valueType="num">
                                      <p:cBhvr>
                                        <p:cTn id="8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animBg="1"/>
      <p:bldP spid="9" grpId="0"/>
      <p:bldP spid="10" grpId="0" animBg="1"/>
      <p:bldP spid="11" grpId="0"/>
      <p:bldP spid="13" grpId="0" animBg="1"/>
      <p:bldP spid="14" grpId="0"/>
      <p:bldP spid="16" grpId="0" animBg="1"/>
      <p:bldP spid="17" grpId="0"/>
      <p:bldP spid="18" grpId="0" animBg="1"/>
      <p:bldP spid="19" grpId="0"/>
      <p:bldP spid="20" grpId="0"/>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i Çift Ayraç"/>
          <p:cNvSpPr/>
          <p:nvPr/>
        </p:nvSpPr>
        <p:spPr>
          <a:xfrm>
            <a:off x="348340" y="426718"/>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5" name="4 Dikdörtgen"/>
          <p:cNvSpPr/>
          <p:nvPr/>
        </p:nvSpPr>
        <p:spPr>
          <a:xfrm>
            <a:off x="745424" y="260239"/>
            <a:ext cx="11211445" cy="707886"/>
          </a:xfrm>
          <a:prstGeom prst="rect">
            <a:avLst/>
          </a:prstGeom>
        </p:spPr>
        <p:txBody>
          <a:bodyPr wrap="square">
            <a:spAutoFit/>
          </a:bodyPr>
          <a:lstStyle/>
          <a:p>
            <a:r>
              <a:rPr lang="tr-TR" sz="4000" dirty="0" smtClean="0"/>
              <a:t>Yabancılara ait iktisadi kuruluların ulusallaştırması</a:t>
            </a:r>
          </a:p>
        </p:txBody>
      </p:sp>
      <p:sp>
        <p:nvSpPr>
          <p:cNvPr id="6" name="5 Köşeli Çift Ayraç"/>
          <p:cNvSpPr/>
          <p:nvPr/>
        </p:nvSpPr>
        <p:spPr>
          <a:xfrm>
            <a:off x="393163" y="2057527"/>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7" name="6 Dikdörtgen"/>
          <p:cNvSpPr/>
          <p:nvPr/>
        </p:nvSpPr>
        <p:spPr>
          <a:xfrm>
            <a:off x="1132746" y="1898859"/>
            <a:ext cx="10625025" cy="707886"/>
          </a:xfrm>
          <a:prstGeom prst="rect">
            <a:avLst/>
          </a:prstGeom>
        </p:spPr>
        <p:txBody>
          <a:bodyPr wrap="none">
            <a:spAutoFit/>
          </a:bodyPr>
          <a:lstStyle/>
          <a:p>
            <a:r>
              <a:rPr lang="tr-TR" sz="4000" dirty="0" smtClean="0">
                <a:latin typeface="Comic Sans MS" pitchFamily="66" charset="0"/>
              </a:rPr>
              <a:t>Türk Parasını Koruma Kanunu’nun çıkarılması</a:t>
            </a:r>
          </a:p>
        </p:txBody>
      </p:sp>
      <p:sp>
        <p:nvSpPr>
          <p:cNvPr id="8" name="7 Köşeli Çift Ayraç"/>
          <p:cNvSpPr/>
          <p:nvPr/>
        </p:nvSpPr>
        <p:spPr>
          <a:xfrm>
            <a:off x="388810" y="3594589"/>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Dikdörtgen"/>
          <p:cNvSpPr/>
          <p:nvPr/>
        </p:nvSpPr>
        <p:spPr>
          <a:xfrm>
            <a:off x="1226835" y="3401089"/>
            <a:ext cx="9316974" cy="707886"/>
          </a:xfrm>
          <a:prstGeom prst="rect">
            <a:avLst/>
          </a:prstGeom>
        </p:spPr>
        <p:txBody>
          <a:bodyPr wrap="none">
            <a:spAutoFit/>
          </a:bodyPr>
          <a:lstStyle/>
          <a:p>
            <a:r>
              <a:rPr lang="tr-TR" sz="4000" dirty="0" smtClean="0">
                <a:latin typeface="Comic Sans MS" pitchFamily="66" charset="0"/>
              </a:rPr>
              <a:t>Okullarda derslerin Türkçe okutulması</a:t>
            </a:r>
            <a:endParaRPr lang="tr-TR" sz="4000" dirty="0">
              <a:latin typeface="Comic Sans MS" pitchFamily="66" charset="0"/>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5"/>
                                        </p:tgtEl>
                                        <p:attrNameLst>
                                          <p:attrName>ppt_y</p:attrName>
                                        </p:attrNameLst>
                                      </p:cBhvr>
                                      <p:tavLst>
                                        <p:tav tm="0">
                                          <p:val>
                                            <p:strVal val="#ppt_y"/>
                                          </p:val>
                                        </p:tav>
                                        <p:tav tm="100000">
                                          <p:val>
                                            <p:strVal val="#ppt_y"/>
                                          </p:val>
                                        </p:tav>
                                      </p:tavLst>
                                    </p:anim>
                                    <p:anim calcmode="lin" valueType="num">
                                      <p:cBhvr>
                                        <p:cTn id="1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heckerboard(across)">
                                      <p:cBhvr>
                                        <p:cTn id="31" dur="500"/>
                                        <p:tgtEl>
                                          <p:spTgt spid="8"/>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9"/>
                                        </p:tgtEl>
                                        <p:attrNameLst>
                                          <p:attrName>ppt_y</p:attrName>
                                        </p:attrNameLst>
                                      </p:cBhvr>
                                      <p:tavLst>
                                        <p:tav tm="0">
                                          <p:val>
                                            <p:strVal val="#ppt_y"/>
                                          </p:val>
                                        </p:tav>
                                        <p:tav tm="100000">
                                          <p:val>
                                            <p:strVal val="#ppt_y"/>
                                          </p:val>
                                        </p:tav>
                                      </p:tavLst>
                                    </p:anim>
                                    <p:anim calcmode="lin" valueType="num">
                                      <p:cBhvr>
                                        <p:cTn id="3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mreg\Desktop\indir.jpg"/>
          <p:cNvPicPr>
            <a:picLocks noChangeAspect="1" noChangeArrowheads="1"/>
          </p:cNvPicPr>
          <p:nvPr/>
        </p:nvPicPr>
        <p:blipFill>
          <a:blip r:embed="rId2"/>
          <a:srcRect/>
          <a:stretch>
            <a:fillRect/>
          </a:stretch>
        </p:blipFill>
        <p:spPr bwMode="auto">
          <a:xfrm>
            <a:off x="832167" y="2175647"/>
            <a:ext cx="1800225" cy="2543175"/>
          </a:xfrm>
          <a:prstGeom prst="rect">
            <a:avLst/>
          </a:prstGeom>
          <a:noFill/>
        </p:spPr>
      </p:pic>
      <p:sp>
        <p:nvSpPr>
          <p:cNvPr id="5" name="4 Köşeli Çift Ayraç"/>
          <p:cNvSpPr/>
          <p:nvPr/>
        </p:nvSpPr>
        <p:spPr>
          <a:xfrm rot="20144396">
            <a:off x="2694820" y="1886000"/>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6" name="5 Köşeli Çift Ayraç"/>
          <p:cNvSpPr/>
          <p:nvPr/>
        </p:nvSpPr>
        <p:spPr>
          <a:xfrm rot="20144396">
            <a:off x="3448111" y="1528950"/>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7" name="6 Köşeli Çift Ayraç"/>
          <p:cNvSpPr/>
          <p:nvPr/>
        </p:nvSpPr>
        <p:spPr>
          <a:xfrm rot="20144396">
            <a:off x="3064935" y="1694410"/>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Köşeli Çift Ayraç"/>
          <p:cNvSpPr/>
          <p:nvPr/>
        </p:nvSpPr>
        <p:spPr>
          <a:xfrm rot="20144396">
            <a:off x="3831290" y="1363487"/>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Köşeli Çift Ayraç"/>
          <p:cNvSpPr/>
          <p:nvPr/>
        </p:nvSpPr>
        <p:spPr>
          <a:xfrm>
            <a:off x="2755781" y="3187933"/>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Köşeli Çift Ayraç"/>
          <p:cNvSpPr/>
          <p:nvPr/>
        </p:nvSpPr>
        <p:spPr>
          <a:xfrm>
            <a:off x="3117187" y="3183579"/>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Köşeli Çift Ayraç"/>
          <p:cNvSpPr/>
          <p:nvPr/>
        </p:nvSpPr>
        <p:spPr>
          <a:xfrm>
            <a:off x="3482947" y="3183579"/>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Köşeli Çift Ayraç"/>
          <p:cNvSpPr/>
          <p:nvPr/>
        </p:nvSpPr>
        <p:spPr>
          <a:xfrm>
            <a:off x="3835644" y="3196642"/>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5" name="14 Köşeli Çift Ayraç"/>
          <p:cNvSpPr/>
          <p:nvPr/>
        </p:nvSpPr>
        <p:spPr>
          <a:xfrm rot="1806332">
            <a:off x="2612090" y="4637911"/>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6" name="15 Köşeli Çift Ayraç"/>
          <p:cNvSpPr/>
          <p:nvPr/>
        </p:nvSpPr>
        <p:spPr>
          <a:xfrm rot="1806332">
            <a:off x="2947369" y="4803375"/>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7" name="16 Köşeli Çift Ayraç"/>
          <p:cNvSpPr/>
          <p:nvPr/>
        </p:nvSpPr>
        <p:spPr>
          <a:xfrm rot="1806332">
            <a:off x="3273943" y="4986254"/>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8" name="17 Köşeli Çift Ayraç"/>
          <p:cNvSpPr/>
          <p:nvPr/>
        </p:nvSpPr>
        <p:spPr>
          <a:xfrm rot="1806332">
            <a:off x="3600513" y="5156071"/>
            <a:ext cx="408715" cy="3265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9" name="18 Dikdörtgen"/>
          <p:cNvSpPr/>
          <p:nvPr/>
        </p:nvSpPr>
        <p:spPr>
          <a:xfrm>
            <a:off x="4210593" y="281578"/>
            <a:ext cx="7650482" cy="1569660"/>
          </a:xfrm>
          <a:prstGeom prst="rect">
            <a:avLst/>
          </a:prstGeom>
        </p:spPr>
        <p:txBody>
          <a:bodyPr wrap="square">
            <a:spAutoFit/>
          </a:bodyPr>
          <a:lstStyle/>
          <a:p>
            <a:pPr algn="ctr"/>
            <a:r>
              <a:rPr lang="tr-TR" sz="2400" b="1" i="1" dirty="0" smtClean="0">
                <a:latin typeface="Comic Sans MS" pitchFamily="66" charset="0"/>
              </a:rPr>
              <a:t>Türk milletinin kuruluşunda etkili olduğu görülen </a:t>
            </a:r>
            <a:r>
              <a:rPr lang="tr-TR" sz="2400" b="1" i="1" dirty="0" err="1" smtClean="0">
                <a:latin typeface="Comic Sans MS" pitchFamily="66" charset="0"/>
              </a:rPr>
              <a:t>tabiî</a:t>
            </a:r>
            <a:r>
              <a:rPr lang="tr-TR" sz="2400" b="1" i="1" dirty="0" smtClean="0">
                <a:latin typeface="Comic Sans MS" pitchFamily="66" charset="0"/>
              </a:rPr>
              <a:t> gerçekler şunlardır: a) Siyasî varlıkta birlik. B) Dil birliği. C) Yurt birliği. D) Irk ve menşe birliği. E) Tarihî karabet. F) Ahlâkî karabet.</a:t>
            </a:r>
            <a:endParaRPr lang="tr-TR" sz="2400" b="1" i="1" dirty="0">
              <a:latin typeface="Comic Sans MS" pitchFamily="66" charset="0"/>
            </a:endParaRPr>
          </a:p>
        </p:txBody>
      </p:sp>
      <p:sp>
        <p:nvSpPr>
          <p:cNvPr id="20" name="19 Dikdörtgen"/>
          <p:cNvSpPr/>
          <p:nvPr/>
        </p:nvSpPr>
        <p:spPr>
          <a:xfrm>
            <a:off x="4197531" y="2175694"/>
            <a:ext cx="7245531" cy="1938992"/>
          </a:xfrm>
          <a:prstGeom prst="rect">
            <a:avLst/>
          </a:prstGeom>
        </p:spPr>
        <p:txBody>
          <a:bodyPr wrap="square">
            <a:spAutoFit/>
          </a:bodyPr>
          <a:lstStyle/>
          <a:p>
            <a:pPr algn="ctr"/>
            <a:r>
              <a:rPr lang="tr-TR" sz="2400" b="1" i="1" dirty="0" smtClean="0">
                <a:latin typeface="Comic Sans MS" pitchFamily="66" charset="0"/>
              </a:rPr>
              <a:t>Memleketin, fikrî ve ekonomik gelişmede, yüksek ilerleme sahası olmasına çalışmak, idealimizdir. Fakat bu gelişmenin, medenî ve millî sınırlar haricinde cereyan almasını prensiplerimize uygun bulamayız.</a:t>
            </a:r>
            <a:endParaRPr lang="tr-TR" sz="2400" b="1" i="1" dirty="0">
              <a:latin typeface="Comic Sans MS" pitchFamily="66" charset="0"/>
            </a:endParaRPr>
          </a:p>
        </p:txBody>
      </p:sp>
      <p:sp>
        <p:nvSpPr>
          <p:cNvPr id="21" name="20 Dikdörtgen"/>
          <p:cNvSpPr/>
          <p:nvPr/>
        </p:nvSpPr>
        <p:spPr>
          <a:xfrm>
            <a:off x="4341222" y="4532200"/>
            <a:ext cx="7088777" cy="1938992"/>
          </a:xfrm>
          <a:prstGeom prst="rect">
            <a:avLst/>
          </a:prstGeom>
        </p:spPr>
        <p:txBody>
          <a:bodyPr wrap="square">
            <a:spAutoFit/>
          </a:bodyPr>
          <a:lstStyle/>
          <a:p>
            <a:pPr algn="ctr"/>
            <a:r>
              <a:rPr lang="tr-TR" sz="2400" b="1" i="1" dirty="0" smtClean="0">
                <a:latin typeface="Comic Sans MS" pitchFamily="66" charset="0"/>
              </a:rPr>
              <a:t>Biz doğrudan doğruya milliyetperveriz ve Türk milliyetçisiyiz. Cumhuriyetimizin dayanağı Türk topluluğudur. Bu topluluğun fertleri ne kadar Türk kültürüyle dolu olursa, o topluluğa dayanan cumhuriyet de o kadar kuvvetli olur.</a:t>
            </a:r>
            <a:endParaRPr lang="tr-TR" sz="2400" b="1" i="1" dirty="0">
              <a:latin typeface="Comic Sans MS" pitchFamily="66" charset="0"/>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heckerboard(across)">
                                      <p:cBhvr>
                                        <p:cTn id="18" dur="500"/>
                                        <p:tgtEl>
                                          <p:spTgt spid="6"/>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heckerboard(across)">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9"/>
                                        </p:tgtEl>
                                        <p:attrNameLst>
                                          <p:attrName>ppt_y</p:attrName>
                                        </p:attrNameLst>
                                      </p:cBhvr>
                                      <p:tavLst>
                                        <p:tav tm="0">
                                          <p:val>
                                            <p:strVal val="#ppt_y"/>
                                          </p:val>
                                        </p:tav>
                                        <p:tav tm="100000">
                                          <p:val>
                                            <p:strVal val="#ppt_y"/>
                                          </p:val>
                                        </p:tav>
                                      </p:tavLst>
                                    </p:anim>
                                    <p:anim calcmode="lin" valueType="num">
                                      <p:cBhvr>
                                        <p:cTn id="2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heckerboard(across)">
                                      <p:cBhvr>
                                        <p:cTn id="35" dur="500"/>
                                        <p:tgtEl>
                                          <p:spTgt spid="9"/>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heckerboard(across)">
                                      <p:cBhvr>
                                        <p:cTn id="38" dur="500"/>
                                        <p:tgtEl>
                                          <p:spTgt spid="10"/>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checkerboard(across)">
                                      <p:cBhvr>
                                        <p:cTn id="41" dur="500"/>
                                        <p:tgtEl>
                                          <p:spTgt spid="11"/>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checkerboard(across)">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20"/>
                                        </p:tgtEl>
                                        <p:attrNameLst>
                                          <p:attrName>ppt_y</p:attrName>
                                        </p:attrNameLst>
                                      </p:cBhvr>
                                      <p:tavLst>
                                        <p:tav tm="0">
                                          <p:val>
                                            <p:strVal val="#ppt_y"/>
                                          </p:val>
                                        </p:tav>
                                        <p:tav tm="100000">
                                          <p:val>
                                            <p:strVal val="#ppt_y"/>
                                          </p:val>
                                        </p:tav>
                                      </p:tavLst>
                                    </p:anim>
                                    <p:anim calcmode="lin" valueType="num">
                                      <p:cBhvr>
                                        <p:cTn id="5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checkerboard(across)">
                                      <p:cBhvr>
                                        <p:cTn id="58" dur="500"/>
                                        <p:tgtEl>
                                          <p:spTgt spid="15"/>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checkerboard(across)">
                                      <p:cBhvr>
                                        <p:cTn id="61" dur="500"/>
                                        <p:tgtEl>
                                          <p:spTgt spid="16"/>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checkerboard(across)">
                                      <p:cBhvr>
                                        <p:cTn id="64" dur="500"/>
                                        <p:tgtEl>
                                          <p:spTgt spid="17"/>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checkerboard(across)">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41" presetClass="entr" presetSubtype="0" fill="hold" grpId="0" nodeType="clickEffect">
                                  <p:stCondLst>
                                    <p:cond delay="0"/>
                                  </p:stCondLst>
                                  <p:iterate type="lt">
                                    <p:tmPct val="10000"/>
                                  </p:iterate>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1"/>
                                        </p:tgtEl>
                                        <p:attrNameLst>
                                          <p:attrName>ppt_y</p:attrName>
                                        </p:attrNameLst>
                                      </p:cBhvr>
                                      <p:tavLst>
                                        <p:tav tm="0">
                                          <p:val>
                                            <p:strVal val="#ppt_y"/>
                                          </p:val>
                                        </p:tav>
                                        <p:tav tm="100000">
                                          <p:val>
                                            <p:strVal val="#ppt_y"/>
                                          </p:val>
                                        </p:tav>
                                      </p:tavLst>
                                    </p:anim>
                                    <p:anim calcmode="lin" valueType="num">
                                      <p:cBhvr>
                                        <p:cTn id="74"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5" grpId="0" animBg="1"/>
      <p:bldP spid="16" grpId="0" animBg="1"/>
      <p:bldP spid="17" grpId="0" animBg="1"/>
      <p:bldP spid="18" grpId="0" animBg="1"/>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376727" y="169817"/>
            <a:ext cx="3111750" cy="923330"/>
          </a:xfrm>
          <a:prstGeom prst="rect">
            <a:avLst/>
          </a:prstGeom>
          <a:noFill/>
        </p:spPr>
        <p:txBody>
          <a:bodyPr wrap="none" lIns="91440" tIns="45720" rIns="91440" bIns="45720">
            <a:spAutoFit/>
          </a:bodyPr>
          <a:lstStyle/>
          <a:p>
            <a:pPr algn="ctr"/>
            <a:r>
              <a:rPr lang="tr-TR" sz="5400"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Halkçılık</a:t>
            </a:r>
            <a:endParaRPr lang="tr-TR" sz="5400"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6" name="5 Metin kutusu"/>
          <p:cNvSpPr txBox="1"/>
          <p:nvPr/>
        </p:nvSpPr>
        <p:spPr>
          <a:xfrm>
            <a:off x="600892" y="1045030"/>
            <a:ext cx="10985863" cy="2523768"/>
          </a:xfrm>
          <a:prstGeom prst="rect">
            <a:avLst/>
          </a:prstGeom>
          <a:noFill/>
        </p:spPr>
        <p:txBody>
          <a:bodyPr wrap="square" rtlCol="0">
            <a:spAutoFit/>
          </a:bodyPr>
          <a:lstStyle/>
          <a:p>
            <a:pPr algn="ctr"/>
            <a:r>
              <a:rPr lang="tr-TR" sz="2800" dirty="0" smtClean="0">
                <a:latin typeface="Comic Sans MS" pitchFamily="66" charset="0"/>
              </a:rPr>
              <a:t>Cumhuriyet ile yönetilen bir ülkede, siyasal açıdan kalkınmada, yönetimde, ulus ve devlet imkanlarının kullanılmasında halk yararının gözetilmesi demektir. Halkçılık ilkesi, Türk toplumunda birey, aile, zümre ve sınıf egemenliğinin olamayacağı, bütün millet bireylerinin yasa önünde eşitliği esasına dayanır.</a:t>
            </a:r>
          </a:p>
          <a:p>
            <a:endParaRPr lang="tr-TR" dirty="0"/>
          </a:p>
        </p:txBody>
      </p:sp>
      <p:sp>
        <p:nvSpPr>
          <p:cNvPr id="7" name="6 Dikdörtgen"/>
          <p:cNvSpPr/>
          <p:nvPr/>
        </p:nvSpPr>
        <p:spPr>
          <a:xfrm>
            <a:off x="535578" y="3385181"/>
            <a:ext cx="11064240" cy="3108543"/>
          </a:xfrm>
          <a:prstGeom prst="rect">
            <a:avLst/>
          </a:prstGeom>
        </p:spPr>
        <p:txBody>
          <a:bodyPr wrap="square">
            <a:spAutoFit/>
          </a:bodyPr>
          <a:lstStyle/>
          <a:p>
            <a:pPr algn="ctr"/>
            <a:r>
              <a:rPr lang="tr-TR" sz="2800" dirty="0" smtClean="0">
                <a:latin typeface="Comic Sans MS" pitchFamily="66" charset="0"/>
              </a:rPr>
              <a:t>Halkçılık; cumhuriyetçilik ilkesinin içerdiği demokratik özgürlükçü, çoğulcu yönetimin yasalardaki bir hak olmaktan çıkarılıp, işlerliğe kavuşturulmasını; yönetimde, siyasada, kalkınmada, gelirlerin dağılımında, devlet ve ulus imkanlarının kullanılmasında halk yararının gözetilmesini amaçlar. Bu amaç doğrultusunda devleti, önlemler almak, yasalar çıkarmak, düzenlemelere gitmek, engelleri ortadan kaldırmakla görevli kılar.</a:t>
            </a:r>
            <a:endParaRPr lang="tr-TR" sz="2800" dirty="0">
              <a:latin typeface="Comic Sans MS" pitchFamily="66"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anim calcmode="lin" valueType="num">
                                      <p:cBhvr>
                                        <p:cTn id="2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65760" y="245069"/>
            <a:ext cx="11325497" cy="954107"/>
          </a:xfrm>
          <a:prstGeom prst="rect">
            <a:avLst/>
          </a:prstGeom>
        </p:spPr>
        <p:txBody>
          <a:bodyPr wrap="square">
            <a:spAutoFit/>
          </a:bodyPr>
          <a:lstStyle/>
          <a:p>
            <a:pPr algn="ctr"/>
            <a:r>
              <a:rPr lang="tr-TR" sz="2800" dirty="0" smtClean="0">
                <a:latin typeface="Comic Sans MS" pitchFamily="66" charset="0"/>
              </a:rPr>
              <a:t>Halk, bir milleti oluşturan çeşitli grupların içinde bulunan insanlara denir.</a:t>
            </a:r>
          </a:p>
        </p:txBody>
      </p:sp>
      <p:sp>
        <p:nvSpPr>
          <p:cNvPr id="5" name="4 Dikdörtgen"/>
          <p:cNvSpPr/>
          <p:nvPr/>
        </p:nvSpPr>
        <p:spPr>
          <a:xfrm>
            <a:off x="425823" y="1317377"/>
            <a:ext cx="11031072" cy="954107"/>
          </a:xfrm>
          <a:prstGeom prst="rect">
            <a:avLst/>
          </a:prstGeom>
        </p:spPr>
        <p:txBody>
          <a:bodyPr wrap="square">
            <a:spAutoFit/>
          </a:bodyPr>
          <a:lstStyle/>
          <a:p>
            <a:pPr algn="ctr"/>
            <a:r>
              <a:rPr lang="tr-TR" sz="2800" dirty="0" smtClean="0">
                <a:latin typeface="Comic Sans MS" pitchFamily="66" charset="0"/>
              </a:rPr>
              <a:t>Halkçılık milleti oluşturan gruplardaki insanların birbirleriyle eşit olması gerektiğini savunur.</a:t>
            </a:r>
          </a:p>
        </p:txBody>
      </p:sp>
      <p:sp>
        <p:nvSpPr>
          <p:cNvPr id="7" name="6 Dikdörtgen"/>
          <p:cNvSpPr/>
          <p:nvPr/>
        </p:nvSpPr>
        <p:spPr>
          <a:xfrm>
            <a:off x="287383" y="2518005"/>
            <a:ext cx="11194869" cy="954107"/>
          </a:xfrm>
          <a:prstGeom prst="rect">
            <a:avLst/>
          </a:prstGeom>
        </p:spPr>
        <p:txBody>
          <a:bodyPr wrap="square">
            <a:spAutoFit/>
          </a:bodyPr>
          <a:lstStyle/>
          <a:p>
            <a:pPr algn="ctr"/>
            <a:r>
              <a:rPr lang="tr-TR" sz="2800" dirty="0" smtClean="0">
                <a:latin typeface="Comic Sans MS" pitchFamily="66" charset="0"/>
              </a:rPr>
              <a:t>Halkçılık ilkesine göre hiçbir gruba, aileye, kişiye, zümreye, veya sınıfa ayrıcalık tanınamaz.</a:t>
            </a:r>
          </a:p>
        </p:txBody>
      </p:sp>
      <p:sp>
        <p:nvSpPr>
          <p:cNvPr id="8" name="7 Dikdörtgen"/>
          <p:cNvSpPr/>
          <p:nvPr/>
        </p:nvSpPr>
        <p:spPr>
          <a:xfrm>
            <a:off x="287383" y="3654474"/>
            <a:ext cx="11430000" cy="954107"/>
          </a:xfrm>
          <a:prstGeom prst="rect">
            <a:avLst/>
          </a:prstGeom>
        </p:spPr>
        <p:txBody>
          <a:bodyPr wrap="square">
            <a:spAutoFit/>
          </a:bodyPr>
          <a:lstStyle/>
          <a:p>
            <a:pPr algn="ctr"/>
            <a:r>
              <a:rPr lang="tr-TR" sz="2800" dirty="0" smtClean="0">
                <a:latin typeface="Comic Sans MS" pitchFamily="66" charset="0"/>
              </a:rPr>
              <a:t>Halkçılık, cumhuriyetçilik ve milliyetçilik ilkelerinin doğal bir sonucudur.</a:t>
            </a:r>
            <a:endParaRPr lang="tr-TR" sz="2800" dirty="0">
              <a:latin typeface="Comic Sans MS" pitchFamily="66" charset="0"/>
            </a:endParaRPr>
          </a:p>
        </p:txBody>
      </p:sp>
      <p:sp>
        <p:nvSpPr>
          <p:cNvPr id="10" name="9 Dikdörtgen"/>
          <p:cNvSpPr/>
          <p:nvPr/>
        </p:nvSpPr>
        <p:spPr>
          <a:xfrm>
            <a:off x="796834" y="4715079"/>
            <a:ext cx="10763795" cy="1815882"/>
          </a:xfrm>
          <a:prstGeom prst="rect">
            <a:avLst/>
          </a:prstGeom>
        </p:spPr>
        <p:txBody>
          <a:bodyPr wrap="square">
            <a:spAutoFit/>
          </a:bodyPr>
          <a:lstStyle/>
          <a:p>
            <a:pPr algn="ctr"/>
            <a:r>
              <a:rPr lang="tr-TR" sz="2800" dirty="0" smtClean="0">
                <a:latin typeface="Comic Sans MS" pitchFamily="66" charset="0"/>
              </a:rPr>
              <a:t>Halkçılık ilkesi bir bütün olarak Atatürk ilkeleri içinde değerlendirilmelidir. Tek başına değerlendirilmesi bazı yanlışlıklara yol açabilir. Atatürkçü Düşünce Sistemine aykırı olan bütün görüş ve davranışlar doğrudan halkçılığa da aykırıdır.</a:t>
            </a:r>
            <a:endParaRPr lang="tr-TR" sz="2800" dirty="0">
              <a:latin typeface="Comic Sans MS" pitchFamily="66" charset="0"/>
            </a:endParaRPr>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8"/>
                                        </p:tgtEl>
                                        <p:attrNameLst>
                                          <p:attrName>ppt_y</p:attrName>
                                        </p:attrNameLst>
                                      </p:cBhvr>
                                      <p:tavLst>
                                        <p:tav tm="0">
                                          <p:val>
                                            <p:strVal val="#ppt_y"/>
                                          </p:val>
                                        </p:tav>
                                        <p:tav tm="100000">
                                          <p:val>
                                            <p:strVal val="#ppt_y"/>
                                          </p:val>
                                        </p:tav>
                                      </p:tavLst>
                                    </p:anim>
                                    <p:anim calcmode="lin" valueType="num">
                                      <p:cBhvr>
                                        <p:cTn id="3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0"/>
                                        </p:tgtEl>
                                        <p:attrNameLst>
                                          <p:attrName>ppt_y</p:attrName>
                                        </p:attrNameLst>
                                      </p:cBhvr>
                                      <p:tavLst>
                                        <p:tav tm="0">
                                          <p:val>
                                            <p:strVal val="#ppt_y"/>
                                          </p:val>
                                        </p:tav>
                                        <p:tav tm="100000">
                                          <p:val>
                                            <p:strVal val="#ppt_y"/>
                                          </p:val>
                                        </p:tav>
                                      </p:tavLst>
                                    </p:anim>
                                    <p:anim calcmode="lin" valueType="num">
                                      <p:cBhvr>
                                        <p:cTn id="4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502899" y="302512"/>
            <a:ext cx="9108134" cy="707886"/>
          </a:xfrm>
          <a:prstGeom prst="rect">
            <a:avLst/>
          </a:prstGeom>
          <a:noFill/>
        </p:spPr>
        <p:txBody>
          <a:bodyPr wrap="none" lIns="91440" tIns="45720" rIns="91440" bIns="45720">
            <a:spAutoFit/>
          </a:bodyPr>
          <a:lstStyle/>
          <a:p>
            <a:pPr algn="ctr"/>
            <a:r>
              <a:rPr lang="tr-TR" sz="40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Halkçılık İlkesi İle Yapılan İnkılaplar</a:t>
            </a:r>
            <a:endParaRPr lang="tr-TR" sz="40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5" name="4 Köşeli Çift Ayraç"/>
          <p:cNvSpPr/>
          <p:nvPr/>
        </p:nvSpPr>
        <p:spPr>
          <a:xfrm>
            <a:off x="404948" y="1188720"/>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6" name="5 Dikdörtgen"/>
          <p:cNvSpPr/>
          <p:nvPr/>
        </p:nvSpPr>
        <p:spPr>
          <a:xfrm>
            <a:off x="1165915" y="1141215"/>
            <a:ext cx="4999753" cy="523220"/>
          </a:xfrm>
          <a:prstGeom prst="rect">
            <a:avLst/>
          </a:prstGeom>
        </p:spPr>
        <p:txBody>
          <a:bodyPr wrap="square">
            <a:spAutoFit/>
          </a:bodyPr>
          <a:lstStyle/>
          <a:p>
            <a:r>
              <a:rPr lang="tr-TR" sz="2800" dirty="0" smtClean="0">
                <a:latin typeface="Comic Sans MS" pitchFamily="66" charset="0"/>
              </a:rPr>
              <a:t>TBMM’nin açılması (1920)</a:t>
            </a:r>
          </a:p>
        </p:txBody>
      </p:sp>
      <p:sp>
        <p:nvSpPr>
          <p:cNvPr id="7" name="6 Köşeli Çift Ayraç"/>
          <p:cNvSpPr/>
          <p:nvPr/>
        </p:nvSpPr>
        <p:spPr>
          <a:xfrm>
            <a:off x="335279" y="1915884"/>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Dikdörtgen"/>
          <p:cNvSpPr/>
          <p:nvPr/>
        </p:nvSpPr>
        <p:spPr>
          <a:xfrm>
            <a:off x="1235776" y="1768231"/>
            <a:ext cx="4346062" cy="523220"/>
          </a:xfrm>
          <a:prstGeom prst="rect">
            <a:avLst/>
          </a:prstGeom>
        </p:spPr>
        <p:txBody>
          <a:bodyPr wrap="none">
            <a:spAutoFit/>
          </a:bodyPr>
          <a:lstStyle/>
          <a:p>
            <a:r>
              <a:rPr lang="tr-TR" sz="2800" dirty="0" smtClean="0">
                <a:latin typeface="Comic Sans MS" pitchFamily="66" charset="0"/>
              </a:rPr>
              <a:t>Cumhuriyetin ilanı (1923)</a:t>
            </a:r>
          </a:p>
        </p:txBody>
      </p:sp>
      <p:sp>
        <p:nvSpPr>
          <p:cNvPr id="9" name="8 Köşeli Çift Ayraç"/>
          <p:cNvSpPr/>
          <p:nvPr/>
        </p:nvSpPr>
        <p:spPr>
          <a:xfrm>
            <a:off x="357052" y="2564673"/>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Dikdörtgen"/>
          <p:cNvSpPr/>
          <p:nvPr/>
        </p:nvSpPr>
        <p:spPr>
          <a:xfrm>
            <a:off x="1225653" y="2447499"/>
            <a:ext cx="5769528" cy="523220"/>
          </a:xfrm>
          <a:prstGeom prst="rect">
            <a:avLst/>
          </a:prstGeom>
        </p:spPr>
        <p:txBody>
          <a:bodyPr wrap="none">
            <a:spAutoFit/>
          </a:bodyPr>
          <a:lstStyle/>
          <a:p>
            <a:r>
              <a:rPr lang="tr-TR" sz="2800" dirty="0" smtClean="0">
                <a:latin typeface="Comic Sans MS" pitchFamily="66" charset="0"/>
              </a:rPr>
              <a:t>Soyadı Kanunun çıkarılması (1934)</a:t>
            </a:r>
            <a:endParaRPr lang="tr-TR" dirty="0" smtClean="0"/>
          </a:p>
        </p:txBody>
      </p:sp>
      <p:sp>
        <p:nvSpPr>
          <p:cNvPr id="11" name="10 Köşeli Çift Ayraç"/>
          <p:cNvSpPr/>
          <p:nvPr/>
        </p:nvSpPr>
        <p:spPr>
          <a:xfrm>
            <a:off x="339635" y="3187335"/>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Dikdörtgen"/>
          <p:cNvSpPr/>
          <p:nvPr/>
        </p:nvSpPr>
        <p:spPr>
          <a:xfrm>
            <a:off x="1249994" y="3087580"/>
            <a:ext cx="6989414" cy="523220"/>
          </a:xfrm>
          <a:prstGeom prst="rect">
            <a:avLst/>
          </a:prstGeom>
        </p:spPr>
        <p:txBody>
          <a:bodyPr wrap="none">
            <a:spAutoFit/>
          </a:bodyPr>
          <a:lstStyle/>
          <a:p>
            <a:r>
              <a:rPr lang="fi-FI" sz="2800" dirty="0" smtClean="0">
                <a:latin typeface="Comic Sans MS" pitchFamily="66" charset="0"/>
              </a:rPr>
              <a:t>Kadınlara siyasi hakların verilmesi (1934)</a:t>
            </a:r>
            <a:endParaRPr lang="tr-TR" sz="2800" dirty="0" smtClean="0">
              <a:latin typeface="Comic Sans MS" pitchFamily="66" charset="0"/>
            </a:endParaRPr>
          </a:p>
        </p:txBody>
      </p:sp>
      <p:sp>
        <p:nvSpPr>
          <p:cNvPr id="15" name="14 Köşeli Çift Ayraç"/>
          <p:cNvSpPr/>
          <p:nvPr/>
        </p:nvSpPr>
        <p:spPr>
          <a:xfrm>
            <a:off x="361407" y="3836123"/>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6" name="15 Dikdörtgen"/>
          <p:cNvSpPr/>
          <p:nvPr/>
        </p:nvSpPr>
        <p:spPr>
          <a:xfrm>
            <a:off x="1261958" y="3832162"/>
            <a:ext cx="7241085" cy="523220"/>
          </a:xfrm>
          <a:prstGeom prst="rect">
            <a:avLst/>
          </a:prstGeom>
        </p:spPr>
        <p:txBody>
          <a:bodyPr wrap="none">
            <a:spAutoFit/>
          </a:bodyPr>
          <a:lstStyle/>
          <a:p>
            <a:r>
              <a:rPr lang="tr-TR" sz="2800" dirty="0" smtClean="0">
                <a:latin typeface="Comic Sans MS" pitchFamily="66" charset="0"/>
              </a:rPr>
              <a:t>Millet mektepleri ve Halkevlerinin açılması</a:t>
            </a:r>
          </a:p>
        </p:txBody>
      </p:sp>
      <p:sp>
        <p:nvSpPr>
          <p:cNvPr id="17" name="16 Köşeli Çift Ayraç"/>
          <p:cNvSpPr/>
          <p:nvPr/>
        </p:nvSpPr>
        <p:spPr>
          <a:xfrm>
            <a:off x="396241" y="4511038"/>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8" name="17 Dikdörtgen"/>
          <p:cNvSpPr/>
          <p:nvPr/>
        </p:nvSpPr>
        <p:spPr>
          <a:xfrm>
            <a:off x="1249809" y="4459180"/>
            <a:ext cx="6490879" cy="523220"/>
          </a:xfrm>
          <a:prstGeom prst="rect">
            <a:avLst/>
          </a:prstGeom>
        </p:spPr>
        <p:txBody>
          <a:bodyPr wrap="none">
            <a:spAutoFit/>
          </a:bodyPr>
          <a:lstStyle/>
          <a:p>
            <a:r>
              <a:rPr lang="tr-TR" sz="2800" dirty="0" smtClean="0">
                <a:latin typeface="Comic Sans MS" pitchFamily="66" charset="0"/>
              </a:rPr>
              <a:t>Kılık Kıyafet Kanunu’nun kabulü (1925)</a:t>
            </a:r>
          </a:p>
        </p:txBody>
      </p:sp>
      <p:sp>
        <p:nvSpPr>
          <p:cNvPr id="19" name="18 Köşeli Çift Ayraç"/>
          <p:cNvSpPr/>
          <p:nvPr/>
        </p:nvSpPr>
        <p:spPr>
          <a:xfrm>
            <a:off x="378825" y="5159827"/>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0" name="19 Dikdörtgen"/>
          <p:cNvSpPr/>
          <p:nvPr/>
        </p:nvSpPr>
        <p:spPr>
          <a:xfrm>
            <a:off x="1242616" y="5099259"/>
            <a:ext cx="5873724" cy="523220"/>
          </a:xfrm>
          <a:prstGeom prst="rect">
            <a:avLst/>
          </a:prstGeom>
        </p:spPr>
        <p:txBody>
          <a:bodyPr wrap="none">
            <a:spAutoFit/>
          </a:bodyPr>
          <a:lstStyle/>
          <a:p>
            <a:r>
              <a:rPr lang="tr-TR" sz="2800" dirty="0" smtClean="0">
                <a:latin typeface="Comic Sans MS" pitchFamily="66" charset="0"/>
              </a:rPr>
              <a:t>Aşar vergisinin kaldırılması (1925)</a:t>
            </a:r>
          </a:p>
        </p:txBody>
      </p:sp>
      <p:sp>
        <p:nvSpPr>
          <p:cNvPr id="22" name="21 Köşeli Çift Ayraç"/>
          <p:cNvSpPr/>
          <p:nvPr/>
        </p:nvSpPr>
        <p:spPr>
          <a:xfrm>
            <a:off x="400596" y="5873930"/>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3" name="22 Dikdörtgen"/>
          <p:cNvSpPr/>
          <p:nvPr/>
        </p:nvSpPr>
        <p:spPr>
          <a:xfrm>
            <a:off x="1255840" y="5817717"/>
            <a:ext cx="9696885" cy="523220"/>
          </a:xfrm>
          <a:prstGeom prst="rect">
            <a:avLst/>
          </a:prstGeom>
        </p:spPr>
        <p:txBody>
          <a:bodyPr wrap="none">
            <a:spAutoFit/>
          </a:bodyPr>
          <a:lstStyle/>
          <a:p>
            <a:r>
              <a:rPr lang="tr-TR" sz="2800" dirty="0" smtClean="0">
                <a:latin typeface="Comic Sans MS" pitchFamily="66" charset="0"/>
              </a:rPr>
              <a:t>Toplumda ayrıcalık belirten unvanların kaldırılması (1934)</a:t>
            </a:r>
            <a:endParaRPr lang="tr-TR" sz="2800" dirty="0">
              <a:latin typeface="Comic Sans MS" pitchFamily="66" charset="0"/>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heckerboard(across)">
                                      <p:cBhvr>
                                        <p:cTn id="24" dur="500"/>
                                        <p:tgtEl>
                                          <p:spTgt spid="7"/>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anim calcmode="lin" valueType="num">
                                      <p:cBhvr>
                                        <p:cTn id="2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heckerboard(across)">
                                      <p:cBhvr>
                                        <p:cTn id="36" dur="500"/>
                                        <p:tgtEl>
                                          <p:spTgt spid="9"/>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0"/>
                                        </p:tgtEl>
                                        <p:attrNameLst>
                                          <p:attrName>ppt_y</p:attrName>
                                        </p:attrNameLst>
                                      </p:cBhvr>
                                      <p:tavLst>
                                        <p:tav tm="0">
                                          <p:val>
                                            <p:strVal val="#ppt_y"/>
                                          </p:val>
                                        </p:tav>
                                        <p:tav tm="100000">
                                          <p:val>
                                            <p:strVal val="#ppt_y"/>
                                          </p:val>
                                        </p:tav>
                                      </p:tavLst>
                                    </p:anim>
                                    <p:anim calcmode="lin" valueType="num">
                                      <p:cBhvr>
                                        <p:cTn id="4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checkerboard(across)">
                                      <p:cBhvr>
                                        <p:cTn id="48" dur="500"/>
                                        <p:tgtEl>
                                          <p:spTgt spid="11"/>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2"/>
                                        </p:tgtEl>
                                        <p:attrNameLst>
                                          <p:attrName>ppt_y</p:attrName>
                                        </p:attrNameLst>
                                      </p:cBhvr>
                                      <p:tavLst>
                                        <p:tav tm="0">
                                          <p:val>
                                            <p:strVal val="#ppt_y"/>
                                          </p:val>
                                        </p:tav>
                                        <p:tav tm="100000">
                                          <p:val>
                                            <p:strVal val="#ppt_y"/>
                                          </p:val>
                                        </p:tav>
                                      </p:tavLst>
                                    </p:anim>
                                    <p:anim calcmode="lin" valueType="num">
                                      <p:cBhvr>
                                        <p:cTn id="5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checkerboard(across)">
                                      <p:cBhvr>
                                        <p:cTn id="60" dur="500"/>
                                        <p:tgtEl>
                                          <p:spTgt spid="15"/>
                                        </p:tgtEl>
                                      </p:cBhvr>
                                    </p:animEffec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6"/>
                                        </p:tgtEl>
                                        <p:attrNameLst>
                                          <p:attrName>ppt_y</p:attrName>
                                        </p:attrNameLst>
                                      </p:cBhvr>
                                      <p:tavLst>
                                        <p:tav tm="0">
                                          <p:val>
                                            <p:strVal val="#ppt_y"/>
                                          </p:val>
                                        </p:tav>
                                        <p:tav tm="100000">
                                          <p:val>
                                            <p:strVal val="#ppt_y"/>
                                          </p:val>
                                        </p:tav>
                                      </p:tavLst>
                                    </p:anim>
                                    <p:anim calcmode="lin" valueType="num">
                                      <p:cBhvr>
                                        <p:cTn id="6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checkerboard(across)">
                                      <p:cBhvr>
                                        <p:cTn id="72" dur="500"/>
                                        <p:tgtEl>
                                          <p:spTgt spid="17"/>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8"/>
                                        </p:tgtEl>
                                        <p:attrNameLst>
                                          <p:attrName>ppt_y</p:attrName>
                                        </p:attrNameLst>
                                      </p:cBhvr>
                                      <p:tavLst>
                                        <p:tav tm="0">
                                          <p:val>
                                            <p:strVal val="#ppt_y"/>
                                          </p:val>
                                        </p:tav>
                                        <p:tav tm="100000">
                                          <p:val>
                                            <p:strVal val="#ppt_y"/>
                                          </p:val>
                                        </p:tav>
                                      </p:tavLst>
                                    </p:anim>
                                    <p:anim calcmode="lin" valueType="num">
                                      <p:cBhvr>
                                        <p:cTn id="7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8"/>
                                        </p:tgtEl>
                                      </p:cBhvr>
                                    </p:animEffect>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grpId="0" nodeType="click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checkerboard(across)">
                                      <p:cBhvr>
                                        <p:cTn id="84" dur="500"/>
                                        <p:tgtEl>
                                          <p:spTgt spid="19"/>
                                        </p:tgtEl>
                                      </p:cBhvr>
                                    </p:animEffect>
                                  </p:childTnLst>
                                </p:cTn>
                              </p:par>
                              <p:par>
                                <p:cTn id="85" presetID="41" presetClass="entr" presetSubtype="0" fill="hold" grpId="0" nodeType="withEffect">
                                  <p:stCondLst>
                                    <p:cond delay="0"/>
                                  </p:stCondLst>
                                  <p:iterate type="lt">
                                    <p:tmPct val="10000"/>
                                  </p:iterate>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0"/>
                                        </p:tgtEl>
                                        <p:attrNameLst>
                                          <p:attrName>ppt_y</p:attrName>
                                        </p:attrNameLst>
                                      </p:cBhvr>
                                      <p:tavLst>
                                        <p:tav tm="0">
                                          <p:val>
                                            <p:strVal val="#ppt_y"/>
                                          </p:val>
                                        </p:tav>
                                        <p:tav tm="100000">
                                          <p:val>
                                            <p:strVal val="#ppt_y"/>
                                          </p:val>
                                        </p:tav>
                                      </p:tavLst>
                                    </p:anim>
                                    <p:anim calcmode="lin" valueType="num">
                                      <p:cBhvr>
                                        <p:cTn id="8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0"/>
                                        </p:tgtEl>
                                      </p:cBhvr>
                                    </p:animEffect>
                                  </p:childTnLst>
                                </p:cTn>
                              </p:par>
                            </p:childTnLst>
                          </p:cTn>
                        </p:par>
                      </p:childTnLst>
                    </p:cTn>
                  </p:par>
                  <p:par>
                    <p:cTn id="92" fill="hold">
                      <p:stCondLst>
                        <p:cond delay="indefinite"/>
                      </p:stCondLst>
                      <p:childTnLst>
                        <p:par>
                          <p:cTn id="93" fill="hold">
                            <p:stCondLst>
                              <p:cond delay="0"/>
                            </p:stCondLst>
                            <p:childTnLst>
                              <p:par>
                                <p:cTn id="94" presetID="5" presetClass="entr" presetSubtype="10" fill="hold" grpId="0" nodeType="click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checkerboard(across)">
                                      <p:cBhvr>
                                        <p:cTn id="96" dur="500"/>
                                        <p:tgtEl>
                                          <p:spTgt spid="22"/>
                                        </p:tgtEl>
                                      </p:cBhvr>
                                    </p:animEffect>
                                  </p:childTnLst>
                                </p:cTn>
                              </p:par>
                              <p:par>
                                <p:cTn id="97" presetID="41" presetClass="entr" presetSubtype="0" fill="hold" grpId="0" nodeType="withEffect">
                                  <p:stCondLst>
                                    <p:cond delay="0"/>
                                  </p:stCondLst>
                                  <p:iterate type="lt">
                                    <p:tmPct val="10000"/>
                                  </p:iterate>
                                  <p:childTnLst>
                                    <p:set>
                                      <p:cBhvr>
                                        <p:cTn id="98" dur="1" fill="hold">
                                          <p:stCondLst>
                                            <p:cond delay="0"/>
                                          </p:stCondLst>
                                        </p:cTn>
                                        <p:tgtEl>
                                          <p:spTgt spid="23"/>
                                        </p:tgtEl>
                                        <p:attrNameLst>
                                          <p:attrName>style.visibility</p:attrName>
                                        </p:attrNameLst>
                                      </p:cBhvr>
                                      <p:to>
                                        <p:strVal val="visible"/>
                                      </p:to>
                                    </p:set>
                                    <p:anim calcmode="lin" valueType="num">
                                      <p:cBhvr>
                                        <p:cTn id="99"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3"/>
                                        </p:tgtEl>
                                        <p:attrNameLst>
                                          <p:attrName>ppt_y</p:attrName>
                                        </p:attrNameLst>
                                      </p:cBhvr>
                                      <p:tavLst>
                                        <p:tav tm="0">
                                          <p:val>
                                            <p:strVal val="#ppt_y"/>
                                          </p:val>
                                        </p:tav>
                                        <p:tav tm="100000">
                                          <p:val>
                                            <p:strVal val="#ppt_y"/>
                                          </p:val>
                                        </p:tav>
                                      </p:tavLst>
                                    </p:anim>
                                    <p:anim calcmode="lin" valueType="num">
                                      <p:cBhvr>
                                        <p:cTn id="101"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P spid="12" grpId="0"/>
      <p:bldP spid="15" grpId="0" animBg="1"/>
      <p:bldP spid="16" grpId="0"/>
      <p:bldP spid="17" grpId="0" animBg="1"/>
      <p:bldP spid="18" grpId="0"/>
      <p:bldP spid="19" grpId="0" animBg="1"/>
      <p:bldP spid="20" grpId="0"/>
      <p:bldP spid="22" grpId="0" animBg="1"/>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emreg\Desktop\indir.jpg"/>
          <p:cNvPicPr>
            <a:picLocks noChangeAspect="1" noChangeArrowheads="1"/>
          </p:cNvPicPr>
          <p:nvPr/>
        </p:nvPicPr>
        <p:blipFill>
          <a:blip r:embed="rId2"/>
          <a:srcRect/>
          <a:stretch>
            <a:fillRect/>
          </a:stretch>
        </p:blipFill>
        <p:spPr bwMode="auto">
          <a:xfrm>
            <a:off x="884239" y="2058081"/>
            <a:ext cx="1800225" cy="2543175"/>
          </a:xfrm>
          <a:prstGeom prst="rect">
            <a:avLst/>
          </a:prstGeom>
          <a:noFill/>
        </p:spPr>
      </p:pic>
      <p:sp>
        <p:nvSpPr>
          <p:cNvPr id="6" name="5 Köşeli Çift Ayraç"/>
          <p:cNvSpPr/>
          <p:nvPr/>
        </p:nvSpPr>
        <p:spPr>
          <a:xfrm rot="19381826">
            <a:off x="2717074" y="1672047"/>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7" name="6 Köşeli Çift Ayraç"/>
          <p:cNvSpPr/>
          <p:nvPr/>
        </p:nvSpPr>
        <p:spPr>
          <a:xfrm rot="19381826">
            <a:off x="3052354" y="1419497"/>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Köşeli Çift Ayraç"/>
          <p:cNvSpPr/>
          <p:nvPr/>
        </p:nvSpPr>
        <p:spPr>
          <a:xfrm rot="19381826">
            <a:off x="3731623" y="949236"/>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Köşeli Çift Ayraç"/>
          <p:cNvSpPr/>
          <p:nvPr/>
        </p:nvSpPr>
        <p:spPr>
          <a:xfrm rot="19381826">
            <a:off x="3387634" y="1180013"/>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Köşeli Çift Ayraç"/>
          <p:cNvSpPr/>
          <p:nvPr/>
        </p:nvSpPr>
        <p:spPr>
          <a:xfrm>
            <a:off x="2791097" y="3052356"/>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Köşeli Çift Ayraç"/>
          <p:cNvSpPr/>
          <p:nvPr/>
        </p:nvSpPr>
        <p:spPr>
          <a:xfrm>
            <a:off x="3204755" y="3074128"/>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Köşeli Çift Ayraç"/>
          <p:cNvSpPr/>
          <p:nvPr/>
        </p:nvSpPr>
        <p:spPr>
          <a:xfrm>
            <a:off x="3609703" y="3087190"/>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3" name="12 Köşeli Çift Ayraç"/>
          <p:cNvSpPr/>
          <p:nvPr/>
        </p:nvSpPr>
        <p:spPr>
          <a:xfrm>
            <a:off x="4027714" y="3087191"/>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4" name="13 Köşeli Çift Ayraç"/>
          <p:cNvSpPr/>
          <p:nvPr/>
        </p:nvSpPr>
        <p:spPr>
          <a:xfrm rot="2475028">
            <a:off x="2643050" y="4497978"/>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5" name="14 Köşeli Çift Ayraç"/>
          <p:cNvSpPr/>
          <p:nvPr/>
        </p:nvSpPr>
        <p:spPr>
          <a:xfrm rot="2475028">
            <a:off x="2978330" y="4767944"/>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6" name="15 Köşeli Çift Ayraç"/>
          <p:cNvSpPr/>
          <p:nvPr/>
        </p:nvSpPr>
        <p:spPr>
          <a:xfrm rot="2475028">
            <a:off x="3278776" y="5016138"/>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7" name="16 Köşeli Çift Ayraç"/>
          <p:cNvSpPr/>
          <p:nvPr/>
        </p:nvSpPr>
        <p:spPr>
          <a:xfrm rot="2475028">
            <a:off x="3579221" y="5277396"/>
            <a:ext cx="483325" cy="4310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8" name="17 Dikdörtgen"/>
          <p:cNvSpPr/>
          <p:nvPr/>
        </p:nvSpPr>
        <p:spPr>
          <a:xfrm>
            <a:off x="3844833" y="629083"/>
            <a:ext cx="8081556" cy="1015663"/>
          </a:xfrm>
          <a:prstGeom prst="rect">
            <a:avLst/>
          </a:prstGeom>
        </p:spPr>
        <p:txBody>
          <a:bodyPr wrap="square">
            <a:spAutoFit/>
          </a:bodyPr>
          <a:lstStyle/>
          <a:p>
            <a:pPr algn="ctr"/>
            <a:r>
              <a:rPr lang="tr-TR" sz="2000" b="1" i="1" dirty="0" smtClean="0">
                <a:latin typeface="Comic Sans MS" pitchFamily="66" charset="0"/>
              </a:rPr>
              <a:t>“Ulusumuzun bu günkü yönetimi, gerçek anlamı ile bir halk yönetimidir. Ve bu yönetim tarzı, esası danışma olan Şûra yönetiminden başka bir şey değildir.” </a:t>
            </a:r>
            <a:endParaRPr lang="tr-TR" sz="2000" b="1" i="1" dirty="0">
              <a:latin typeface="Comic Sans MS" pitchFamily="66" charset="0"/>
            </a:endParaRPr>
          </a:p>
        </p:txBody>
      </p:sp>
      <p:sp>
        <p:nvSpPr>
          <p:cNvPr id="19" name="18 Dikdörtgen"/>
          <p:cNvSpPr/>
          <p:nvPr/>
        </p:nvSpPr>
        <p:spPr>
          <a:xfrm>
            <a:off x="4532811" y="2724333"/>
            <a:ext cx="7197633" cy="1323439"/>
          </a:xfrm>
          <a:prstGeom prst="rect">
            <a:avLst/>
          </a:prstGeom>
        </p:spPr>
        <p:txBody>
          <a:bodyPr wrap="square">
            <a:spAutoFit/>
          </a:bodyPr>
          <a:lstStyle/>
          <a:p>
            <a:pPr algn="ctr"/>
            <a:r>
              <a:rPr lang="tr-TR" sz="2000" b="1" i="1" dirty="0" smtClean="0">
                <a:latin typeface="Comic Sans MS" pitchFamily="66" charset="0"/>
              </a:rPr>
              <a:t>“Örgüt, baştan sona kadar halk örgütü olacaktır. Genel idareyi halkın eline vereceğiz. Bu toplumda hak sahibi olmak, herkesin gayretli olması esasına dayanacaktır. Ulus hak sahibi olmak için çalışacaktır.”</a:t>
            </a:r>
            <a:endParaRPr lang="tr-TR" sz="2000" b="1" i="1" dirty="0">
              <a:latin typeface="Comic Sans MS" pitchFamily="66" charset="0"/>
            </a:endParaRPr>
          </a:p>
        </p:txBody>
      </p:sp>
      <p:sp>
        <p:nvSpPr>
          <p:cNvPr id="20" name="19 Dikdörtgen"/>
          <p:cNvSpPr/>
          <p:nvPr/>
        </p:nvSpPr>
        <p:spPr>
          <a:xfrm>
            <a:off x="4158343" y="4550454"/>
            <a:ext cx="7585166" cy="1938992"/>
          </a:xfrm>
          <a:prstGeom prst="rect">
            <a:avLst/>
          </a:prstGeom>
        </p:spPr>
        <p:txBody>
          <a:bodyPr wrap="square">
            <a:spAutoFit/>
          </a:bodyPr>
          <a:lstStyle/>
          <a:p>
            <a:pPr algn="ctr"/>
            <a:r>
              <a:rPr lang="tr-TR" sz="2000" b="1" i="1" dirty="0" smtClean="0">
                <a:latin typeface="Comic Sans MS" pitchFamily="66" charset="0"/>
              </a:rPr>
              <a:t>“Bizim hükümetimiz demokratik bir hükümet değildir, sosyalist bir hükümet değildir ve hakikaten kitaplarda mevcut olan hükümetlerin, bilimsel yapıları itibarıyla hiçbirine benzemeyen bir hükümettir. Fakat ulusal egemenliği, ulusal iradeyi </a:t>
            </a:r>
            <a:r>
              <a:rPr lang="tr-TR" sz="2000" b="1" i="1" dirty="0" err="1" smtClean="0">
                <a:latin typeface="Comic Sans MS" pitchFamily="66" charset="0"/>
              </a:rPr>
              <a:t>tecellî</a:t>
            </a:r>
            <a:r>
              <a:rPr lang="tr-TR" sz="2000" b="1" i="1" dirty="0" smtClean="0">
                <a:latin typeface="Comic Sans MS" pitchFamily="66" charset="0"/>
              </a:rPr>
              <a:t> ettiren tek hükümettir, bu mahiyette bir hükümettir!”</a:t>
            </a:r>
            <a:endParaRPr lang="tr-TR" sz="2000" b="1" i="1" dirty="0">
              <a:latin typeface="Comic Sans MS" pitchFamily="66" charset="0"/>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heckerboard(across)">
                                      <p:cBhvr>
                                        <p:cTn id="18" dur="500"/>
                                        <p:tgtEl>
                                          <p:spTgt spid="9"/>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heckerboard(across)">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1" nodeType="click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8"/>
                                        </p:tgtEl>
                                        <p:attrNameLst>
                                          <p:attrName>ppt_y</p:attrName>
                                        </p:attrNameLst>
                                      </p:cBhvr>
                                      <p:tavLst>
                                        <p:tav tm="0">
                                          <p:val>
                                            <p:strVal val="#ppt_y"/>
                                          </p:val>
                                        </p:tav>
                                        <p:tav tm="100000">
                                          <p:val>
                                            <p:strVal val="#ppt_y"/>
                                          </p:val>
                                        </p:tav>
                                      </p:tavLst>
                                    </p:anim>
                                    <p:anim calcmode="lin" valueType="num">
                                      <p:cBhvr>
                                        <p:cTn id="2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checkerboard(across)">
                                      <p:cBhvr>
                                        <p:cTn id="35" dur="500"/>
                                        <p:tgtEl>
                                          <p:spTgt spid="10"/>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checkerboard(across)">
                                      <p:cBhvr>
                                        <p:cTn id="38" dur="500"/>
                                        <p:tgtEl>
                                          <p:spTgt spid="11"/>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heckerboard(across)">
                                      <p:cBhvr>
                                        <p:cTn id="41" dur="500"/>
                                        <p:tgtEl>
                                          <p:spTgt spid="12"/>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checkerboard(across)">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9"/>
                                        </p:tgtEl>
                                        <p:attrNameLst>
                                          <p:attrName>ppt_y</p:attrName>
                                        </p:attrNameLst>
                                      </p:cBhvr>
                                      <p:tavLst>
                                        <p:tav tm="0">
                                          <p:val>
                                            <p:strVal val="#ppt_y"/>
                                          </p:val>
                                        </p:tav>
                                        <p:tav tm="100000">
                                          <p:val>
                                            <p:strVal val="#ppt_y"/>
                                          </p:val>
                                        </p:tav>
                                      </p:tavLst>
                                    </p:anim>
                                    <p:anim calcmode="lin" valueType="num">
                                      <p:cBhvr>
                                        <p:cTn id="5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checkerboard(across)">
                                      <p:cBhvr>
                                        <p:cTn id="58" dur="500"/>
                                        <p:tgtEl>
                                          <p:spTgt spid="14"/>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checkerboard(across)">
                                      <p:cBhvr>
                                        <p:cTn id="61" dur="500"/>
                                        <p:tgtEl>
                                          <p:spTgt spid="15"/>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checkerboard(across)">
                                      <p:cBhvr>
                                        <p:cTn id="64" dur="500"/>
                                        <p:tgtEl>
                                          <p:spTgt spid="16"/>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checkerboard(across)">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41" presetClass="entr" presetSubtype="0" fill="hold" grpId="0" nodeType="clickEffect">
                                  <p:stCondLst>
                                    <p:cond delay="0"/>
                                  </p:stCondLst>
                                  <p:iterate type="lt">
                                    <p:tmPct val="10000"/>
                                  </p:iterate>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0"/>
                                        </p:tgtEl>
                                        <p:attrNameLst>
                                          <p:attrName>ppt_y</p:attrName>
                                        </p:attrNameLst>
                                      </p:cBhvr>
                                      <p:tavLst>
                                        <p:tav tm="0">
                                          <p:val>
                                            <p:strVal val="#ppt_y"/>
                                          </p:val>
                                        </p:tav>
                                        <p:tav tm="100000">
                                          <p:val>
                                            <p:strVal val="#ppt_y"/>
                                          </p:val>
                                        </p:tav>
                                      </p:tavLst>
                                    </p:anim>
                                    <p:anim calcmode="lin" valueType="num">
                                      <p:cBhvr>
                                        <p:cTn id="7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1"/>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089345" y="158821"/>
            <a:ext cx="3679020" cy="923330"/>
          </a:xfrm>
          <a:prstGeom prst="rect">
            <a:avLst/>
          </a:prstGeom>
          <a:noFill/>
        </p:spPr>
        <p:txBody>
          <a:bodyPr wrap="none" lIns="91440" tIns="45720" rIns="91440" bIns="45720">
            <a:spAutoFit/>
          </a:bodyPr>
          <a:lstStyle/>
          <a:p>
            <a:pPr algn="ctr"/>
            <a:r>
              <a:rPr lang="tr-TR"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Devletçilik</a:t>
            </a:r>
            <a:endParaRPr lang="tr-TR"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5" name="4 Dikdörtgen"/>
          <p:cNvSpPr/>
          <p:nvPr/>
        </p:nvSpPr>
        <p:spPr>
          <a:xfrm>
            <a:off x="535577" y="1195979"/>
            <a:ext cx="11064240" cy="1384995"/>
          </a:xfrm>
          <a:prstGeom prst="rect">
            <a:avLst/>
          </a:prstGeom>
        </p:spPr>
        <p:txBody>
          <a:bodyPr wrap="square">
            <a:spAutoFit/>
          </a:bodyPr>
          <a:lstStyle/>
          <a:p>
            <a:pPr algn="ctr"/>
            <a:r>
              <a:rPr lang="tr-TR" sz="2800" dirty="0" smtClean="0">
                <a:latin typeface="Comic Sans MS" pitchFamily="66" charset="0"/>
              </a:rPr>
              <a:t>Devletçilik, ülkenin genel ekonomik faaliyetlerinin düzenlenmesi ve özel sektörün girmek istemediği veya yetersiz kaldığı ya da ulusal çıkarların gerekli kıldığı alanlara girmesini öngören ilkedir.</a:t>
            </a:r>
          </a:p>
        </p:txBody>
      </p:sp>
      <p:sp>
        <p:nvSpPr>
          <p:cNvPr id="6" name="5 Dikdörtgen"/>
          <p:cNvSpPr/>
          <p:nvPr/>
        </p:nvSpPr>
        <p:spPr>
          <a:xfrm>
            <a:off x="783771" y="2732203"/>
            <a:ext cx="10593977" cy="1384995"/>
          </a:xfrm>
          <a:prstGeom prst="rect">
            <a:avLst/>
          </a:prstGeom>
        </p:spPr>
        <p:txBody>
          <a:bodyPr wrap="square">
            <a:spAutoFit/>
          </a:bodyPr>
          <a:lstStyle/>
          <a:p>
            <a:pPr algn="ctr"/>
            <a:r>
              <a:rPr lang="tr-TR" sz="2800" dirty="0" smtClean="0">
                <a:latin typeface="Comic Sans MS" pitchFamily="66" charset="0"/>
              </a:rPr>
              <a:t>Devletçilik; devletin gerekli gördüğü ekonomik, sosyal ve kültürel alanlara müdahale etmesi, Milletin gelişmesi ve yücelmesi için çalışmalar yapmasıdır.</a:t>
            </a:r>
          </a:p>
        </p:txBody>
      </p:sp>
      <p:sp>
        <p:nvSpPr>
          <p:cNvPr id="7" name="6 Dikdörtgen"/>
          <p:cNvSpPr/>
          <p:nvPr/>
        </p:nvSpPr>
        <p:spPr>
          <a:xfrm>
            <a:off x="901337" y="4206283"/>
            <a:ext cx="10659292" cy="2246769"/>
          </a:xfrm>
          <a:prstGeom prst="rect">
            <a:avLst/>
          </a:prstGeom>
        </p:spPr>
        <p:txBody>
          <a:bodyPr wrap="square">
            <a:spAutoFit/>
          </a:bodyPr>
          <a:lstStyle/>
          <a:p>
            <a:pPr algn="ctr"/>
            <a:r>
              <a:rPr lang="tr-TR" sz="2800" dirty="0" smtClean="0">
                <a:latin typeface="Comic Sans MS" pitchFamily="66" charset="0"/>
              </a:rPr>
              <a:t>Mustafa Kemal Atatürk'ün ulusal ekonomiyi, sağlam temeller üzerine oturtma amacına yönelik olarak ve İktisaden zayıf bir ulus, fakirlik ve sefaletten kurtulamaz. Toplumsal ve siyasi felaketten yakasını kurtaramaz." felsefesine dayalı olarak Atatürk İlkeleri arasında yerini almış olan ilkedir.</a:t>
            </a:r>
            <a:endParaRPr lang="tr-TR" sz="2800" dirty="0">
              <a:latin typeface="Comic Sans MS" pitchFamily="66" charset="0"/>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gtEl>
                                        <p:attrNameLst>
                                          <p:attrName>ppt_y</p:attrName>
                                        </p:attrNameLst>
                                      </p:cBhvr>
                                      <p:tavLst>
                                        <p:tav tm="0">
                                          <p:val>
                                            <p:strVal val="#ppt_y"/>
                                          </p:val>
                                        </p:tav>
                                        <p:tav tm="100000">
                                          <p:val>
                                            <p:strVal val="#ppt_y"/>
                                          </p:val>
                                        </p:tav>
                                      </p:tavLst>
                                    </p:anim>
                                    <p:anim calcmode="lin" valueType="num">
                                      <p:cBhvr>
                                        <p:cTn id="3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13508" y="265838"/>
            <a:ext cx="11560629" cy="2246769"/>
          </a:xfrm>
          <a:prstGeom prst="rect">
            <a:avLst/>
          </a:prstGeom>
        </p:spPr>
        <p:txBody>
          <a:bodyPr wrap="square">
            <a:spAutoFit/>
          </a:bodyPr>
          <a:lstStyle/>
          <a:p>
            <a:pPr algn="ctr"/>
            <a:r>
              <a:rPr lang="tr-TR" sz="2800" dirty="0" smtClean="0">
                <a:latin typeface="Comic Sans MS" pitchFamily="66" charset="0"/>
              </a:rPr>
              <a:t>Atatürk bu ilkenin amacını "Bizim güttüğümüz "devletçilik" bireysel çalışma ve etkinliği esas tutmakla beraber, mümkün olduğu kadar az zaman içinde ulusu refaha, ülkeyi bayındırlığa eriştirmek için, ulusun genel ve yüksek yararlarının gerektirdiği işlerde özellikle ekonomik alanlarda, devleti fiilen ilgilendirmektir." diyerek açıklamaktadır.</a:t>
            </a:r>
          </a:p>
        </p:txBody>
      </p:sp>
      <p:sp>
        <p:nvSpPr>
          <p:cNvPr id="5" name="4 Dikdörtgen"/>
          <p:cNvSpPr/>
          <p:nvPr/>
        </p:nvSpPr>
        <p:spPr>
          <a:xfrm>
            <a:off x="613953" y="2753138"/>
            <a:ext cx="10868297" cy="954107"/>
          </a:xfrm>
          <a:prstGeom prst="rect">
            <a:avLst/>
          </a:prstGeom>
        </p:spPr>
        <p:txBody>
          <a:bodyPr wrap="square">
            <a:spAutoFit/>
          </a:bodyPr>
          <a:lstStyle/>
          <a:p>
            <a:pPr algn="ctr"/>
            <a:r>
              <a:rPr lang="tr-TR" sz="2800" dirty="0" smtClean="0">
                <a:latin typeface="Comic Sans MS" pitchFamily="66" charset="0"/>
              </a:rPr>
              <a:t>Devletçilik anlayışına göre devlet; ekonomik, sosyal ve kültürel kalkınmanın temel faktörüdür.</a:t>
            </a:r>
          </a:p>
        </p:txBody>
      </p:sp>
      <p:sp>
        <p:nvSpPr>
          <p:cNvPr id="6" name="5 Dikdörtgen"/>
          <p:cNvSpPr/>
          <p:nvPr/>
        </p:nvSpPr>
        <p:spPr>
          <a:xfrm>
            <a:off x="679268" y="3918245"/>
            <a:ext cx="10789920" cy="2246769"/>
          </a:xfrm>
          <a:prstGeom prst="rect">
            <a:avLst/>
          </a:prstGeom>
        </p:spPr>
        <p:txBody>
          <a:bodyPr wrap="square">
            <a:spAutoFit/>
          </a:bodyPr>
          <a:lstStyle/>
          <a:p>
            <a:pPr algn="ctr"/>
            <a:r>
              <a:rPr lang="tr-TR" sz="2800" dirty="0" smtClean="0">
                <a:latin typeface="Comic Sans MS" pitchFamily="66" charset="0"/>
              </a:rPr>
              <a:t>Devletçilik ilkesinin amacı güçlü bir ekonomi oluşturmaktır. Böylece Türk toplumunu, çağdaş uygarlık düzeyinin üzerine çıkarmayı amaçlar. Atatürk güçlü devlet olmanın, güçlü bir ekonomiyle gerçekleşeceğini düşündüğü için ekonomik alanda köklü yenilikler yapılmasına çalışmıştır. </a:t>
            </a:r>
            <a:endParaRPr lang="tr-TR" sz="2800" dirty="0">
              <a:latin typeface="Comic Sans MS" pitchFamily="66" charset="0"/>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anim calcmode="lin" valueType="num">
                                      <p:cBhvr>
                                        <p:cTn id="2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83326" y="297321"/>
            <a:ext cx="11142617" cy="461665"/>
          </a:xfrm>
          <a:prstGeom prst="rect">
            <a:avLst/>
          </a:prstGeom>
        </p:spPr>
        <p:txBody>
          <a:bodyPr wrap="square">
            <a:spAutoFit/>
          </a:bodyPr>
          <a:lstStyle/>
          <a:p>
            <a:pPr algn="ctr"/>
            <a:r>
              <a:rPr lang="tr-TR" sz="2400" dirty="0" smtClean="0">
                <a:latin typeface="Comic Sans MS" pitchFamily="66" charset="0"/>
              </a:rPr>
              <a:t>Devletçilik ilkesi “karma ekonomi” ilkesiyle büyük benzerlikler gösterir. </a:t>
            </a:r>
          </a:p>
        </p:txBody>
      </p:sp>
      <p:sp>
        <p:nvSpPr>
          <p:cNvPr id="5" name="4 Dikdörtgen"/>
          <p:cNvSpPr/>
          <p:nvPr/>
        </p:nvSpPr>
        <p:spPr>
          <a:xfrm>
            <a:off x="849087" y="1044416"/>
            <a:ext cx="10528663" cy="1569660"/>
          </a:xfrm>
          <a:prstGeom prst="rect">
            <a:avLst/>
          </a:prstGeom>
        </p:spPr>
        <p:txBody>
          <a:bodyPr wrap="square">
            <a:spAutoFit/>
          </a:bodyPr>
          <a:lstStyle/>
          <a:p>
            <a:pPr algn="ctr"/>
            <a:r>
              <a:rPr lang="tr-TR" sz="2400" dirty="0" smtClean="0">
                <a:latin typeface="Comic Sans MS" pitchFamily="66" charset="0"/>
              </a:rPr>
              <a:t>Devletçilik anlayışına göre ekonomide vatandaşla devlet iş birliği yapmaktadır. Sermayesi olan herkesin üretim ve ticaret yapması devlet tarafından teşvik edilmiştir. Devlet özel teşebbüsleri korumuş ve gelişmesi için kredi sağlamış bazı kolaylıklar getirmiştir. </a:t>
            </a:r>
          </a:p>
        </p:txBody>
      </p:sp>
      <p:sp>
        <p:nvSpPr>
          <p:cNvPr id="6" name="5 Dikdörtgen"/>
          <p:cNvSpPr/>
          <p:nvPr/>
        </p:nvSpPr>
        <p:spPr>
          <a:xfrm>
            <a:off x="1058091" y="3129117"/>
            <a:ext cx="10580914" cy="2677656"/>
          </a:xfrm>
          <a:prstGeom prst="rect">
            <a:avLst/>
          </a:prstGeom>
        </p:spPr>
        <p:txBody>
          <a:bodyPr wrap="square">
            <a:spAutoFit/>
          </a:bodyPr>
          <a:lstStyle/>
          <a:p>
            <a:pPr algn="ctr"/>
            <a:r>
              <a:rPr lang="tr-TR" sz="2400" dirty="0" smtClean="0">
                <a:latin typeface="Comic Sans MS" pitchFamily="66" charset="0"/>
              </a:rPr>
              <a:t>1933 yılına kadar özel teşebbüse sağlanan kolaylıklara rağmen ekonomi alanında önemli bir ilerleme sağlanamadı. Bunun üzerine 1.Beş Yıllık Kalkınma planı hazırlanarak Devletçilik ilkesi yürürlüğe konuldu. Devletçilik anlayışı Cumhuriyetin ilk yıllarındaki o günkü ihtiyaçtan dolayı ortaya çıkmıştır. Ekonomik hayat değiştikçe devletçilik anlayışı da değişmektedir. Günümüzde devlet, ekonominin içinde eskisi kadar yer almamakta özel teşebbüsün gelişmesi için ortam hazırlamaktadır.</a:t>
            </a:r>
            <a:endParaRPr lang="tr-TR" sz="2400" dirty="0">
              <a:latin typeface="Comic Sans MS" pitchFamily="66"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anim calcmode="lin" valueType="num">
                                      <p:cBhvr>
                                        <p:cTn id="2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92509" y="182880"/>
            <a:ext cx="5147564" cy="923330"/>
          </a:xfrm>
          <a:prstGeom prst="rect">
            <a:avLst/>
          </a:prstGeom>
          <a:noFill/>
        </p:spPr>
        <p:txBody>
          <a:bodyPr wrap="none" lIns="91440" tIns="45720" rIns="91440" bIns="45720">
            <a:spAutoFit/>
          </a:bodyPr>
          <a:lstStyle/>
          <a:p>
            <a:pPr algn="ctr"/>
            <a:r>
              <a:rPr lang="tr-TR"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Atatürk İlkeleri</a:t>
            </a:r>
            <a:endParaRPr lang="tr-TR"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8" name="7 Köşeli Çift Ayraç"/>
          <p:cNvSpPr/>
          <p:nvPr/>
        </p:nvSpPr>
        <p:spPr>
          <a:xfrm rot="19770172">
            <a:off x="4467495" y="1763486"/>
            <a:ext cx="391885" cy="365760"/>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9" name="8 Oval"/>
          <p:cNvSpPr/>
          <p:nvPr/>
        </p:nvSpPr>
        <p:spPr>
          <a:xfrm>
            <a:off x="5029199" y="1097279"/>
            <a:ext cx="1867989" cy="1463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Köşeli Çift Ayraç"/>
          <p:cNvSpPr/>
          <p:nvPr/>
        </p:nvSpPr>
        <p:spPr>
          <a:xfrm rot="1294534">
            <a:off x="7075712" y="1837508"/>
            <a:ext cx="391885" cy="365760"/>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solidFill>
                <a:schemeClr val="tx1"/>
              </a:solidFill>
            </a:endParaRPr>
          </a:p>
        </p:txBody>
      </p:sp>
      <p:sp>
        <p:nvSpPr>
          <p:cNvPr id="12" name="11 Oval"/>
          <p:cNvSpPr/>
          <p:nvPr/>
        </p:nvSpPr>
        <p:spPr>
          <a:xfrm>
            <a:off x="7454537" y="1759131"/>
            <a:ext cx="1867989" cy="1463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Oval"/>
          <p:cNvSpPr/>
          <p:nvPr/>
        </p:nvSpPr>
        <p:spPr>
          <a:xfrm>
            <a:off x="2569027" y="1719942"/>
            <a:ext cx="1867989" cy="1463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Köşeli Çift Ayraç"/>
          <p:cNvSpPr/>
          <p:nvPr/>
        </p:nvSpPr>
        <p:spPr>
          <a:xfrm rot="16200000">
            <a:off x="3248296" y="3352802"/>
            <a:ext cx="391885" cy="365760"/>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6" name="15 Oval"/>
          <p:cNvSpPr/>
          <p:nvPr/>
        </p:nvSpPr>
        <p:spPr>
          <a:xfrm>
            <a:off x="2551610" y="3936274"/>
            <a:ext cx="1867989" cy="1463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16 Köşeli Çift Ayraç"/>
          <p:cNvSpPr/>
          <p:nvPr/>
        </p:nvSpPr>
        <p:spPr>
          <a:xfrm rot="12248243">
            <a:off x="4528455" y="4711337"/>
            <a:ext cx="391885" cy="365760"/>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17 Oval"/>
          <p:cNvSpPr/>
          <p:nvPr/>
        </p:nvSpPr>
        <p:spPr>
          <a:xfrm>
            <a:off x="5055324" y="4206240"/>
            <a:ext cx="1867989" cy="1463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18 Köşeli Çift Ayraç"/>
          <p:cNvSpPr/>
          <p:nvPr/>
        </p:nvSpPr>
        <p:spPr>
          <a:xfrm rot="8946301">
            <a:off x="7123609" y="4654731"/>
            <a:ext cx="391885" cy="365760"/>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1" name="20 Köşeli Çift Ayraç"/>
          <p:cNvSpPr/>
          <p:nvPr/>
        </p:nvSpPr>
        <p:spPr>
          <a:xfrm rot="5400000">
            <a:off x="8233951" y="3374571"/>
            <a:ext cx="391885" cy="365760"/>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2" name="21 Oval"/>
          <p:cNvSpPr/>
          <p:nvPr/>
        </p:nvSpPr>
        <p:spPr>
          <a:xfrm>
            <a:off x="7554686" y="3831771"/>
            <a:ext cx="1867989" cy="1463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22 Metin kutusu"/>
          <p:cNvSpPr txBox="1"/>
          <p:nvPr/>
        </p:nvSpPr>
        <p:spPr>
          <a:xfrm>
            <a:off x="2586445" y="2246811"/>
            <a:ext cx="1920240" cy="369332"/>
          </a:xfrm>
          <a:prstGeom prst="rect">
            <a:avLst/>
          </a:prstGeom>
          <a:noFill/>
        </p:spPr>
        <p:txBody>
          <a:bodyPr wrap="square" rtlCol="0">
            <a:spAutoFit/>
          </a:bodyPr>
          <a:lstStyle/>
          <a:p>
            <a:r>
              <a:rPr lang="tr-TR" dirty="0" smtClean="0">
                <a:latin typeface="Berlin Sans FB Demi" pitchFamily="34" charset="0"/>
              </a:rPr>
              <a:t>Cumhuriyetçilik</a:t>
            </a:r>
            <a:endParaRPr lang="tr-TR" dirty="0">
              <a:latin typeface="Berlin Sans FB Demi" pitchFamily="34" charset="0"/>
            </a:endParaRPr>
          </a:p>
        </p:txBody>
      </p:sp>
      <p:sp>
        <p:nvSpPr>
          <p:cNvPr id="24" name="23 Metin kutusu"/>
          <p:cNvSpPr txBox="1"/>
          <p:nvPr/>
        </p:nvSpPr>
        <p:spPr>
          <a:xfrm>
            <a:off x="5273039" y="1641566"/>
            <a:ext cx="1389017" cy="369332"/>
          </a:xfrm>
          <a:prstGeom prst="rect">
            <a:avLst/>
          </a:prstGeom>
          <a:noFill/>
        </p:spPr>
        <p:txBody>
          <a:bodyPr wrap="square" rtlCol="0">
            <a:spAutoFit/>
          </a:bodyPr>
          <a:lstStyle/>
          <a:p>
            <a:r>
              <a:rPr lang="tr-TR" dirty="0" smtClean="0">
                <a:latin typeface="Berlin Sans FB Demi" pitchFamily="34" charset="0"/>
              </a:rPr>
              <a:t>Devletçilik</a:t>
            </a:r>
            <a:endParaRPr lang="tr-TR" dirty="0">
              <a:latin typeface="Berlin Sans FB Demi" pitchFamily="34" charset="0"/>
            </a:endParaRPr>
          </a:p>
        </p:txBody>
      </p:sp>
      <p:sp>
        <p:nvSpPr>
          <p:cNvPr id="25" name="24 Metin kutusu"/>
          <p:cNvSpPr txBox="1"/>
          <p:nvPr/>
        </p:nvSpPr>
        <p:spPr>
          <a:xfrm>
            <a:off x="7702731" y="2320835"/>
            <a:ext cx="1415142" cy="369332"/>
          </a:xfrm>
          <a:prstGeom prst="rect">
            <a:avLst/>
          </a:prstGeom>
          <a:noFill/>
        </p:spPr>
        <p:txBody>
          <a:bodyPr wrap="square" rtlCol="0">
            <a:spAutoFit/>
          </a:bodyPr>
          <a:lstStyle/>
          <a:p>
            <a:r>
              <a:rPr lang="tr-TR" dirty="0" smtClean="0">
                <a:latin typeface="Berlin Sans FB Demi" pitchFamily="34" charset="0"/>
              </a:rPr>
              <a:t>Milliyetçilik</a:t>
            </a:r>
            <a:endParaRPr lang="tr-TR" dirty="0">
              <a:latin typeface="Berlin Sans FB Demi" pitchFamily="34" charset="0"/>
            </a:endParaRPr>
          </a:p>
        </p:txBody>
      </p:sp>
      <p:sp>
        <p:nvSpPr>
          <p:cNvPr id="26" name="25 Metin kutusu"/>
          <p:cNvSpPr txBox="1"/>
          <p:nvPr/>
        </p:nvSpPr>
        <p:spPr>
          <a:xfrm>
            <a:off x="7807233" y="4410891"/>
            <a:ext cx="1336767" cy="369332"/>
          </a:xfrm>
          <a:prstGeom prst="rect">
            <a:avLst/>
          </a:prstGeom>
          <a:noFill/>
        </p:spPr>
        <p:txBody>
          <a:bodyPr wrap="square" rtlCol="0">
            <a:spAutoFit/>
          </a:bodyPr>
          <a:lstStyle/>
          <a:p>
            <a:r>
              <a:rPr lang="tr-TR" dirty="0" smtClean="0">
                <a:latin typeface="Berlin Sans FB Demi" pitchFamily="34" charset="0"/>
              </a:rPr>
              <a:t>İnkılapçılık</a:t>
            </a:r>
            <a:endParaRPr lang="tr-TR" dirty="0">
              <a:latin typeface="Berlin Sans FB Demi" pitchFamily="34" charset="0"/>
            </a:endParaRPr>
          </a:p>
        </p:txBody>
      </p:sp>
      <p:sp>
        <p:nvSpPr>
          <p:cNvPr id="27" name="26 Metin kutusu"/>
          <p:cNvSpPr txBox="1"/>
          <p:nvPr/>
        </p:nvSpPr>
        <p:spPr>
          <a:xfrm>
            <a:off x="5416731" y="4750525"/>
            <a:ext cx="1166949" cy="369332"/>
          </a:xfrm>
          <a:prstGeom prst="rect">
            <a:avLst/>
          </a:prstGeom>
          <a:noFill/>
        </p:spPr>
        <p:txBody>
          <a:bodyPr wrap="square" rtlCol="0">
            <a:spAutoFit/>
          </a:bodyPr>
          <a:lstStyle/>
          <a:p>
            <a:r>
              <a:rPr lang="tr-TR" dirty="0" smtClean="0">
                <a:latin typeface="Berlin Sans FB Demi" pitchFamily="34" charset="0"/>
              </a:rPr>
              <a:t>Halkçılık</a:t>
            </a:r>
            <a:endParaRPr lang="tr-TR" dirty="0">
              <a:latin typeface="Berlin Sans FB Demi" pitchFamily="34" charset="0"/>
            </a:endParaRPr>
          </a:p>
        </p:txBody>
      </p:sp>
      <p:sp>
        <p:nvSpPr>
          <p:cNvPr id="28" name="27 Metin kutusu"/>
          <p:cNvSpPr txBox="1"/>
          <p:nvPr/>
        </p:nvSpPr>
        <p:spPr>
          <a:xfrm>
            <a:off x="3026227" y="4502331"/>
            <a:ext cx="918755" cy="369332"/>
          </a:xfrm>
          <a:prstGeom prst="rect">
            <a:avLst/>
          </a:prstGeom>
          <a:noFill/>
        </p:spPr>
        <p:txBody>
          <a:bodyPr wrap="square" rtlCol="0">
            <a:spAutoFit/>
          </a:bodyPr>
          <a:lstStyle/>
          <a:p>
            <a:r>
              <a:rPr lang="tr-TR" dirty="0" smtClean="0">
                <a:latin typeface="Berlin Sans FB Demi" pitchFamily="34" charset="0"/>
              </a:rPr>
              <a:t>Laiklik</a:t>
            </a:r>
            <a:endParaRPr lang="tr-TR" dirty="0">
              <a:latin typeface="Berlin Sans FB Demi" pitchFamily="34"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down)">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down)">
                                      <p:cBhvr>
                                        <p:cTn id="51" dur="500"/>
                                        <p:tgtEl>
                                          <p:spTgt spid="22"/>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down)">
                                      <p:cBhvr>
                                        <p:cTn id="54" dur="500"/>
                                        <p:tgtEl>
                                          <p:spTgt spid="2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down)">
                                      <p:cBhvr>
                                        <p:cTn id="64" dur="500"/>
                                        <p:tgtEl>
                                          <p:spTgt spid="18"/>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down)">
                                      <p:cBhvr>
                                        <p:cTn id="67" dur="500"/>
                                        <p:tgtEl>
                                          <p:spTgt spid="2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down)">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down)">
                                      <p:cBhvr>
                                        <p:cTn id="77" dur="500"/>
                                        <p:tgtEl>
                                          <p:spTgt spid="16"/>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ipe(down)">
                                      <p:cBhvr>
                                        <p:cTn id="80" dur="500"/>
                                        <p:tgtEl>
                                          <p:spTgt spid="2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wipe(down)">
                                      <p:cBhvr>
                                        <p:cTn id="8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2" grpId="0" animBg="1"/>
      <p:bldP spid="13" grpId="0" animBg="1"/>
      <p:bldP spid="15" grpId="0" animBg="1"/>
      <p:bldP spid="16" grpId="0" animBg="1"/>
      <p:bldP spid="17" grpId="0" animBg="1"/>
      <p:bldP spid="18" grpId="0" animBg="1"/>
      <p:bldP spid="19" grpId="0" animBg="1"/>
      <p:bldP spid="21" grpId="0" animBg="1"/>
      <p:bldP spid="22" grpId="0" animBg="1"/>
      <p:bldP spid="23" grpId="0"/>
      <p:bldP spid="24" grpId="0"/>
      <p:bldP spid="25" grpId="0"/>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338459" y="304817"/>
            <a:ext cx="9532097" cy="707886"/>
          </a:xfrm>
          <a:prstGeom prst="rect">
            <a:avLst/>
          </a:prstGeom>
          <a:noFill/>
        </p:spPr>
        <p:txBody>
          <a:bodyPr wrap="none" lIns="91440" tIns="45720" rIns="91440" bIns="45720">
            <a:spAutoFit/>
          </a:bodyPr>
          <a:lstStyle/>
          <a:p>
            <a:pPr algn="ctr"/>
            <a:r>
              <a:rPr lang="tr-TR" sz="40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Devletçilik İlkesi İle Yapılan İnkılaplar</a:t>
            </a:r>
            <a:endParaRPr lang="tr-TR" sz="40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5" name="4 Dikdörtgen"/>
          <p:cNvSpPr/>
          <p:nvPr/>
        </p:nvSpPr>
        <p:spPr>
          <a:xfrm>
            <a:off x="1160660" y="1415534"/>
            <a:ext cx="7765267" cy="523220"/>
          </a:xfrm>
          <a:prstGeom prst="rect">
            <a:avLst/>
          </a:prstGeom>
        </p:spPr>
        <p:txBody>
          <a:bodyPr wrap="none">
            <a:spAutoFit/>
          </a:bodyPr>
          <a:lstStyle/>
          <a:p>
            <a:r>
              <a:rPr lang="tr-TR" sz="2800" dirty="0" smtClean="0">
                <a:latin typeface="Comic Sans MS" pitchFamily="66" charset="0"/>
              </a:rPr>
              <a:t>Bazı </a:t>
            </a:r>
            <a:r>
              <a:rPr lang="tr-TR" sz="2800" b="1" dirty="0" smtClean="0">
                <a:latin typeface="Comic Sans MS" pitchFamily="66" charset="0"/>
              </a:rPr>
              <a:t>özel</a:t>
            </a:r>
            <a:r>
              <a:rPr lang="tr-TR" sz="2800" dirty="0" smtClean="0">
                <a:latin typeface="Comic Sans MS" pitchFamily="66" charset="0"/>
              </a:rPr>
              <a:t> Türk kurulularının devletleştirilmesi</a:t>
            </a:r>
          </a:p>
        </p:txBody>
      </p:sp>
      <p:sp>
        <p:nvSpPr>
          <p:cNvPr id="6" name="5 Köşeli Çift Ayraç"/>
          <p:cNvSpPr/>
          <p:nvPr/>
        </p:nvSpPr>
        <p:spPr>
          <a:xfrm>
            <a:off x="426719" y="1510935"/>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7" name="6 Dikdörtgen"/>
          <p:cNvSpPr/>
          <p:nvPr/>
        </p:nvSpPr>
        <p:spPr>
          <a:xfrm>
            <a:off x="1166884" y="2068676"/>
            <a:ext cx="3821174" cy="523220"/>
          </a:xfrm>
          <a:prstGeom prst="rect">
            <a:avLst/>
          </a:prstGeom>
        </p:spPr>
        <p:txBody>
          <a:bodyPr wrap="none">
            <a:spAutoFit/>
          </a:bodyPr>
          <a:lstStyle/>
          <a:p>
            <a:r>
              <a:rPr lang="tr-TR" sz="2800" dirty="0" smtClean="0">
                <a:latin typeface="Comic Sans MS" pitchFamily="66" charset="0"/>
              </a:rPr>
              <a:t>Milli Korunma Kanunu</a:t>
            </a:r>
          </a:p>
        </p:txBody>
      </p:sp>
      <p:sp>
        <p:nvSpPr>
          <p:cNvPr id="8" name="7 Köşeli Çift Ayraç"/>
          <p:cNvSpPr/>
          <p:nvPr/>
        </p:nvSpPr>
        <p:spPr>
          <a:xfrm>
            <a:off x="487679" y="2198912"/>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Köşeli Çift Ayraç"/>
          <p:cNvSpPr/>
          <p:nvPr/>
        </p:nvSpPr>
        <p:spPr>
          <a:xfrm>
            <a:off x="470261" y="2913014"/>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Köşeli Çift Ayraç"/>
          <p:cNvSpPr/>
          <p:nvPr/>
        </p:nvSpPr>
        <p:spPr>
          <a:xfrm>
            <a:off x="444136" y="4415243"/>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Köşeli Çift Ayraç"/>
          <p:cNvSpPr/>
          <p:nvPr/>
        </p:nvSpPr>
        <p:spPr>
          <a:xfrm>
            <a:off x="452844" y="3587928"/>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Dikdörtgen"/>
          <p:cNvSpPr/>
          <p:nvPr/>
        </p:nvSpPr>
        <p:spPr>
          <a:xfrm>
            <a:off x="1196796" y="2813260"/>
            <a:ext cx="9201558" cy="523220"/>
          </a:xfrm>
          <a:prstGeom prst="rect">
            <a:avLst/>
          </a:prstGeom>
        </p:spPr>
        <p:txBody>
          <a:bodyPr wrap="none">
            <a:spAutoFit/>
          </a:bodyPr>
          <a:lstStyle/>
          <a:p>
            <a:r>
              <a:rPr lang="tr-TR" sz="2800" dirty="0" smtClean="0">
                <a:latin typeface="Comic Sans MS" pitchFamily="66" charset="0"/>
              </a:rPr>
              <a:t>Yabancılara ait ekonomik kuruluların devletleştirilmesi</a:t>
            </a:r>
          </a:p>
        </p:txBody>
      </p:sp>
      <p:sp>
        <p:nvSpPr>
          <p:cNvPr id="14" name="13 Dikdörtgen"/>
          <p:cNvSpPr/>
          <p:nvPr/>
        </p:nvSpPr>
        <p:spPr>
          <a:xfrm>
            <a:off x="1136469" y="3471595"/>
            <a:ext cx="11055531" cy="523220"/>
          </a:xfrm>
          <a:prstGeom prst="rect">
            <a:avLst/>
          </a:prstGeom>
        </p:spPr>
        <p:txBody>
          <a:bodyPr wrap="square">
            <a:spAutoFit/>
          </a:bodyPr>
          <a:lstStyle/>
          <a:p>
            <a:r>
              <a:rPr lang="tr-TR" sz="2800" dirty="0" smtClean="0">
                <a:latin typeface="Comic Sans MS" pitchFamily="66" charset="0"/>
              </a:rPr>
              <a:t>Kalkınma planlarının hazırlanması (I. ve II. be yıllık sanayi planlan)</a:t>
            </a:r>
          </a:p>
        </p:txBody>
      </p:sp>
      <p:sp>
        <p:nvSpPr>
          <p:cNvPr id="15" name="14 Dikdörtgen"/>
          <p:cNvSpPr/>
          <p:nvPr/>
        </p:nvSpPr>
        <p:spPr>
          <a:xfrm>
            <a:off x="1178005" y="4315488"/>
            <a:ext cx="8794395" cy="523220"/>
          </a:xfrm>
          <a:prstGeom prst="rect">
            <a:avLst/>
          </a:prstGeom>
        </p:spPr>
        <p:txBody>
          <a:bodyPr wrap="none">
            <a:spAutoFit/>
          </a:bodyPr>
          <a:lstStyle/>
          <a:p>
            <a:r>
              <a:rPr lang="tr-TR" sz="2800" dirty="0" smtClean="0">
                <a:latin typeface="Comic Sans MS" pitchFamily="66" charset="0"/>
              </a:rPr>
              <a:t>Devlet Bankalarının kurulması (Sümerbank, Etibank)</a:t>
            </a: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heckerboard(across)">
                                      <p:cBhvr>
                                        <p:cTn id="24" dur="500"/>
                                        <p:tgtEl>
                                          <p:spTgt spid="8"/>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heckerboard(across)">
                                      <p:cBhvr>
                                        <p:cTn id="36" dur="500"/>
                                        <p:tgtEl>
                                          <p:spTgt spid="9"/>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2"/>
                                        </p:tgtEl>
                                        <p:attrNameLst>
                                          <p:attrName>ppt_y</p:attrName>
                                        </p:attrNameLst>
                                      </p:cBhvr>
                                      <p:tavLst>
                                        <p:tav tm="0">
                                          <p:val>
                                            <p:strVal val="#ppt_y"/>
                                          </p:val>
                                        </p:tav>
                                        <p:tav tm="100000">
                                          <p:val>
                                            <p:strVal val="#ppt_y"/>
                                          </p:val>
                                        </p:tav>
                                      </p:tavLst>
                                    </p:anim>
                                    <p:anim calcmode="lin" valueType="num">
                                      <p:cBhvr>
                                        <p:cTn id="4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checkerboard(across)">
                                      <p:cBhvr>
                                        <p:cTn id="48" dur="500"/>
                                        <p:tgtEl>
                                          <p:spTgt spid="11"/>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4"/>
                                        </p:tgtEl>
                                        <p:attrNameLst>
                                          <p:attrName>ppt_y</p:attrName>
                                        </p:attrNameLst>
                                      </p:cBhvr>
                                      <p:tavLst>
                                        <p:tav tm="0">
                                          <p:val>
                                            <p:strVal val="#ppt_y"/>
                                          </p:val>
                                        </p:tav>
                                        <p:tav tm="100000">
                                          <p:val>
                                            <p:strVal val="#ppt_y"/>
                                          </p:val>
                                        </p:tav>
                                      </p:tavLst>
                                    </p:anim>
                                    <p:anim calcmode="lin" valueType="num">
                                      <p:cBhvr>
                                        <p:cTn id="5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checkerboard(across)">
                                      <p:cBhvr>
                                        <p:cTn id="60" dur="500"/>
                                        <p:tgtEl>
                                          <p:spTgt spid="10"/>
                                        </p:tgtEl>
                                      </p:cBhvr>
                                    </p:animEffec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5"/>
                                        </p:tgtEl>
                                        <p:attrNameLst>
                                          <p:attrName>ppt_y</p:attrName>
                                        </p:attrNameLst>
                                      </p:cBhvr>
                                      <p:tavLst>
                                        <p:tav tm="0">
                                          <p:val>
                                            <p:strVal val="#ppt_y"/>
                                          </p:val>
                                        </p:tav>
                                        <p:tav tm="100000">
                                          <p:val>
                                            <p:strVal val="#ppt_y"/>
                                          </p:val>
                                        </p:tav>
                                      </p:tavLst>
                                    </p:anim>
                                    <p:anim calcmode="lin" valueType="num">
                                      <p:cBhvr>
                                        <p:cTn id="6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p:bldP spid="8" grpId="0" animBg="1"/>
      <p:bldP spid="9" grpId="0" animBg="1"/>
      <p:bldP spid="10" grpId="0" animBg="1"/>
      <p:bldP spid="11" grpId="0" animBg="1"/>
      <p:bldP spid="12"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emreg\Desktop\indir.jpg"/>
          <p:cNvPicPr>
            <a:picLocks noChangeAspect="1" noChangeArrowheads="1"/>
          </p:cNvPicPr>
          <p:nvPr/>
        </p:nvPicPr>
        <p:blipFill>
          <a:blip r:embed="rId2"/>
          <a:srcRect/>
          <a:stretch>
            <a:fillRect/>
          </a:stretch>
        </p:blipFill>
        <p:spPr bwMode="auto">
          <a:xfrm>
            <a:off x="685165" y="2086338"/>
            <a:ext cx="1800225" cy="2543175"/>
          </a:xfrm>
          <a:prstGeom prst="rect">
            <a:avLst/>
          </a:prstGeom>
          <a:noFill/>
        </p:spPr>
      </p:pic>
      <p:sp>
        <p:nvSpPr>
          <p:cNvPr id="5" name="4 Köşeli Çift Ayraç"/>
          <p:cNvSpPr/>
          <p:nvPr/>
        </p:nvSpPr>
        <p:spPr>
          <a:xfrm rot="20294935">
            <a:off x="2508068" y="1789613"/>
            <a:ext cx="483326" cy="37882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6" name="5 Köşeli Çift Ayraç"/>
          <p:cNvSpPr/>
          <p:nvPr/>
        </p:nvSpPr>
        <p:spPr>
          <a:xfrm rot="20294935">
            <a:off x="2908661" y="1641568"/>
            <a:ext cx="483326" cy="37882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7" name="6 Köşeli Çift Ayraç"/>
          <p:cNvSpPr/>
          <p:nvPr/>
        </p:nvSpPr>
        <p:spPr>
          <a:xfrm rot="20294935">
            <a:off x="3688080" y="1323704"/>
            <a:ext cx="483326" cy="37882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Köşeli Çift Ayraç"/>
          <p:cNvSpPr/>
          <p:nvPr/>
        </p:nvSpPr>
        <p:spPr>
          <a:xfrm rot="20294935">
            <a:off x="3304903" y="1476104"/>
            <a:ext cx="483326" cy="37882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Köşeli Çift Ayraç"/>
          <p:cNvSpPr/>
          <p:nvPr/>
        </p:nvSpPr>
        <p:spPr>
          <a:xfrm>
            <a:off x="2547258" y="3187339"/>
            <a:ext cx="483326" cy="37882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Köşeli Çift Ayraç"/>
          <p:cNvSpPr/>
          <p:nvPr/>
        </p:nvSpPr>
        <p:spPr>
          <a:xfrm>
            <a:off x="2965269" y="3187339"/>
            <a:ext cx="483326" cy="37882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Köşeli Çift Ayraç"/>
          <p:cNvSpPr/>
          <p:nvPr/>
        </p:nvSpPr>
        <p:spPr>
          <a:xfrm>
            <a:off x="3370218" y="3174276"/>
            <a:ext cx="483326" cy="37882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Köşeli Çift Ayraç"/>
          <p:cNvSpPr/>
          <p:nvPr/>
        </p:nvSpPr>
        <p:spPr>
          <a:xfrm>
            <a:off x="3814355" y="3174276"/>
            <a:ext cx="483326" cy="37882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3" name="12 Köşeli Çift Ayraç"/>
          <p:cNvSpPr/>
          <p:nvPr/>
        </p:nvSpPr>
        <p:spPr>
          <a:xfrm rot="1551352">
            <a:off x="2452052" y="4515481"/>
            <a:ext cx="483326" cy="37453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4" name="13 Köşeli Çift Ayraç"/>
          <p:cNvSpPr/>
          <p:nvPr/>
        </p:nvSpPr>
        <p:spPr>
          <a:xfrm rot="1551352">
            <a:off x="2839584" y="4707070"/>
            <a:ext cx="483326" cy="37453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5" name="14 Köşeli Çift Ayraç"/>
          <p:cNvSpPr/>
          <p:nvPr/>
        </p:nvSpPr>
        <p:spPr>
          <a:xfrm rot="1551352">
            <a:off x="3244531" y="4916075"/>
            <a:ext cx="483326" cy="37453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6" name="15 Köşeli Çift Ayraç"/>
          <p:cNvSpPr/>
          <p:nvPr/>
        </p:nvSpPr>
        <p:spPr>
          <a:xfrm rot="1551352">
            <a:off x="3610292" y="5085892"/>
            <a:ext cx="483326" cy="37453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7" name="16 Dikdörtgen"/>
          <p:cNvSpPr/>
          <p:nvPr/>
        </p:nvSpPr>
        <p:spPr>
          <a:xfrm>
            <a:off x="4210593" y="665593"/>
            <a:ext cx="7663543" cy="1631216"/>
          </a:xfrm>
          <a:prstGeom prst="rect">
            <a:avLst/>
          </a:prstGeom>
        </p:spPr>
        <p:txBody>
          <a:bodyPr wrap="square">
            <a:spAutoFit/>
          </a:bodyPr>
          <a:lstStyle/>
          <a:p>
            <a:pPr algn="ctr"/>
            <a:r>
              <a:rPr lang="tr-TR" sz="2000" b="1" i="1" dirty="0" smtClean="0">
                <a:latin typeface="Comic Sans MS" pitchFamily="66" charset="0"/>
              </a:rPr>
              <a:t>“Devletçiliğin bizce manası şudur: Fertlerin hususî teşebbüslerini ve faaliyetlerini esas tutmak, fakat büyük bir milletin bütün ihtiyaçlarını ve bir çok şeylerin yapılmadığını göz önünde tutarak, memleketin iktisadiyatını devletin eline almak”</a:t>
            </a:r>
            <a:endParaRPr lang="tr-TR" sz="2000" b="1" i="1" dirty="0">
              <a:latin typeface="Comic Sans MS" pitchFamily="66" charset="0"/>
            </a:endParaRPr>
          </a:p>
        </p:txBody>
      </p:sp>
      <p:sp>
        <p:nvSpPr>
          <p:cNvPr id="18" name="17 Dikdörtgen"/>
          <p:cNvSpPr/>
          <p:nvPr/>
        </p:nvSpPr>
        <p:spPr>
          <a:xfrm>
            <a:off x="4341223" y="2481330"/>
            <a:ext cx="7232468" cy="1938992"/>
          </a:xfrm>
          <a:prstGeom prst="rect">
            <a:avLst/>
          </a:prstGeom>
        </p:spPr>
        <p:txBody>
          <a:bodyPr wrap="square">
            <a:spAutoFit/>
          </a:bodyPr>
          <a:lstStyle/>
          <a:p>
            <a:pPr algn="ctr"/>
            <a:r>
              <a:rPr lang="tr-TR" sz="2000" b="1" i="1" dirty="0" smtClean="0">
                <a:latin typeface="Comic Sans MS" pitchFamily="66" charset="0"/>
              </a:rPr>
              <a:t>“Türkiye Cumhuriyeti Devleti, Türk vatanında asırlardan beri ferdî ve hususî teşebbüslerde yapılamamış olan şeyleri bir an evvel yapmak istedi ve görüldüğü gibi kısa bir zamanda yapmaya muvaffak oldu. Bizim takip ettiğimiz yol, görüldüğü gibi liberalizmden başka bir sistemdir”</a:t>
            </a:r>
            <a:endParaRPr lang="tr-TR" sz="2000" b="1" i="1" dirty="0">
              <a:latin typeface="Comic Sans MS" pitchFamily="66" charset="0"/>
            </a:endParaRPr>
          </a:p>
        </p:txBody>
      </p:sp>
      <p:sp>
        <p:nvSpPr>
          <p:cNvPr id="19" name="18 Dikdörtgen"/>
          <p:cNvSpPr/>
          <p:nvPr/>
        </p:nvSpPr>
        <p:spPr>
          <a:xfrm>
            <a:off x="4380411" y="4848386"/>
            <a:ext cx="7101840" cy="1015663"/>
          </a:xfrm>
          <a:prstGeom prst="rect">
            <a:avLst/>
          </a:prstGeom>
        </p:spPr>
        <p:txBody>
          <a:bodyPr wrap="square">
            <a:spAutoFit/>
          </a:bodyPr>
          <a:lstStyle/>
          <a:p>
            <a:pPr algn="ctr"/>
            <a:r>
              <a:rPr lang="tr-TR" sz="2000" b="1" i="1" dirty="0" smtClean="0">
                <a:latin typeface="Comic Sans MS" pitchFamily="66" charset="0"/>
              </a:rPr>
              <a:t>“Gelecek yıllar içinde Hazine’nin kudretini muhafaza etmek, sizin en mühim işiniz olacaktır. Millî paramızın fiilen </a:t>
            </a:r>
            <a:r>
              <a:rPr lang="tr-TR" sz="2000" b="1" i="1" dirty="0" err="1" smtClean="0">
                <a:latin typeface="Comic Sans MS" pitchFamily="66" charset="0"/>
              </a:rPr>
              <a:t>müstekar</a:t>
            </a:r>
            <a:r>
              <a:rPr lang="tr-TR" sz="2000" b="1" i="1" dirty="0" smtClean="0">
                <a:latin typeface="Comic Sans MS" pitchFamily="66" charset="0"/>
              </a:rPr>
              <a:t> olan kıymeti, muhafaza olunacaktır” </a:t>
            </a:r>
            <a:endParaRPr lang="tr-TR" sz="2000" b="1" i="1" dirty="0">
              <a:latin typeface="Comic Sans MS" pitchFamily="66" charset="0"/>
            </a:endParaRP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heckerboard(across)">
                                      <p:cBhvr>
                                        <p:cTn id="18" dur="500"/>
                                        <p:tgtEl>
                                          <p:spTgt spid="8"/>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heckerboard(across)">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7"/>
                                        </p:tgtEl>
                                        <p:attrNameLst>
                                          <p:attrName>ppt_y</p:attrName>
                                        </p:attrNameLst>
                                      </p:cBhvr>
                                      <p:tavLst>
                                        <p:tav tm="0">
                                          <p:val>
                                            <p:strVal val="#ppt_y"/>
                                          </p:val>
                                        </p:tav>
                                        <p:tav tm="100000">
                                          <p:val>
                                            <p:strVal val="#ppt_y"/>
                                          </p:val>
                                        </p:tav>
                                      </p:tavLst>
                                    </p:anim>
                                    <p:anim calcmode="lin" valueType="num">
                                      <p:cBhvr>
                                        <p:cTn id="28"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heckerboard(across)">
                                      <p:cBhvr>
                                        <p:cTn id="35" dur="500"/>
                                        <p:tgtEl>
                                          <p:spTgt spid="9"/>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heckerboard(across)">
                                      <p:cBhvr>
                                        <p:cTn id="38" dur="500"/>
                                        <p:tgtEl>
                                          <p:spTgt spid="10"/>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checkerboard(across)">
                                      <p:cBhvr>
                                        <p:cTn id="41" dur="500"/>
                                        <p:tgtEl>
                                          <p:spTgt spid="11"/>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checkerboard(across)">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8"/>
                                        </p:tgtEl>
                                        <p:attrNameLst>
                                          <p:attrName>ppt_y</p:attrName>
                                        </p:attrNameLst>
                                      </p:cBhvr>
                                      <p:tavLst>
                                        <p:tav tm="0">
                                          <p:val>
                                            <p:strVal val="#ppt_y"/>
                                          </p:val>
                                        </p:tav>
                                        <p:tav tm="100000">
                                          <p:val>
                                            <p:strVal val="#ppt_y"/>
                                          </p:val>
                                        </p:tav>
                                      </p:tavLst>
                                    </p:anim>
                                    <p:anim calcmode="lin" valueType="num">
                                      <p:cBhvr>
                                        <p:cTn id="51"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checkerboard(across)">
                                      <p:cBhvr>
                                        <p:cTn id="58" dur="500"/>
                                        <p:tgtEl>
                                          <p:spTgt spid="13"/>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checkerboard(across)">
                                      <p:cBhvr>
                                        <p:cTn id="61" dur="500"/>
                                        <p:tgtEl>
                                          <p:spTgt spid="14"/>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checkerboard(across)">
                                      <p:cBhvr>
                                        <p:cTn id="64" dur="500"/>
                                        <p:tgtEl>
                                          <p:spTgt spid="15"/>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checkerboard(across)">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41" presetClass="entr" presetSubtype="0" fill="hold" grpId="0" nodeType="clickEffect">
                                  <p:stCondLst>
                                    <p:cond delay="0"/>
                                  </p:stCondLst>
                                  <p:iterate type="lt">
                                    <p:tmPct val="10000"/>
                                  </p:iterate>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9"/>
                                        </p:tgtEl>
                                        <p:attrNameLst>
                                          <p:attrName>ppt_y</p:attrName>
                                        </p:attrNameLst>
                                      </p:cBhvr>
                                      <p:tavLst>
                                        <p:tav tm="0">
                                          <p:val>
                                            <p:strVal val="#ppt_y"/>
                                          </p:val>
                                        </p:tav>
                                        <p:tav tm="100000">
                                          <p:val>
                                            <p:strVal val="#ppt_y"/>
                                          </p:val>
                                        </p:tav>
                                      </p:tavLst>
                                    </p:anim>
                                    <p:anim calcmode="lin" valueType="num">
                                      <p:cBhvr>
                                        <p:cTn id="7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794739" y="276387"/>
            <a:ext cx="2473755" cy="923330"/>
          </a:xfrm>
          <a:prstGeom prst="rect">
            <a:avLst/>
          </a:prstGeom>
          <a:noFill/>
        </p:spPr>
        <p:txBody>
          <a:bodyPr wrap="none" lIns="91440" tIns="45720" rIns="91440" bIns="45720">
            <a:spAutoFit/>
          </a:bodyPr>
          <a:lstStyle/>
          <a:p>
            <a:pPr algn="ctr"/>
            <a:r>
              <a:rPr lang="tr-TR"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Laiklik</a:t>
            </a:r>
            <a:endParaRPr lang="tr-TR"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5" name="4 Dikdörtgen"/>
          <p:cNvSpPr/>
          <p:nvPr/>
        </p:nvSpPr>
        <p:spPr>
          <a:xfrm>
            <a:off x="261257" y="1292610"/>
            <a:ext cx="11482252" cy="1815882"/>
          </a:xfrm>
          <a:prstGeom prst="rect">
            <a:avLst/>
          </a:prstGeom>
        </p:spPr>
        <p:txBody>
          <a:bodyPr wrap="square">
            <a:spAutoFit/>
          </a:bodyPr>
          <a:lstStyle/>
          <a:p>
            <a:pPr algn="ctr"/>
            <a:r>
              <a:rPr lang="tr-TR" sz="2800" dirty="0" smtClean="0">
                <a:latin typeface="Comic Sans MS" pitchFamily="66" charset="0"/>
              </a:rPr>
              <a:t>Laiklik, devlet düzeninin ve hukuk kurallarının dine göre değil, akla ve bilime dayandırılmasıdır. Ayrıca; insanların, dini inancına ve vicdan hürriyetine karışılmaması, herkesin din ve inancının gereklerini serbestçe yerine getirebilmesi olarak da tanımlanabilmektedir.</a:t>
            </a:r>
          </a:p>
        </p:txBody>
      </p:sp>
      <p:sp>
        <p:nvSpPr>
          <p:cNvPr id="6" name="5 Dikdörtgen"/>
          <p:cNvSpPr/>
          <p:nvPr/>
        </p:nvSpPr>
        <p:spPr>
          <a:xfrm>
            <a:off x="431073" y="3343478"/>
            <a:ext cx="11011990" cy="2246769"/>
          </a:xfrm>
          <a:prstGeom prst="rect">
            <a:avLst/>
          </a:prstGeom>
        </p:spPr>
        <p:txBody>
          <a:bodyPr wrap="square">
            <a:spAutoFit/>
          </a:bodyPr>
          <a:lstStyle/>
          <a:p>
            <a:pPr algn="ctr"/>
            <a:r>
              <a:rPr lang="tr-TR" sz="2800" dirty="0" smtClean="0">
                <a:latin typeface="Comic Sans MS" pitchFamily="66" charset="0"/>
              </a:rPr>
              <a:t>Din olgusunun çağdaş bir düzeye getirilmesidir. Din ile ilgili işlerin belli bir düzen haline getirilerek, devletin din ve vicdan hürriyetini tanımasıdır. Kısaca din işleri ile devlet işlerinin ayrı tutulması demektir. Herkesin istediği gibi ibadet etme özgürlüğünü ifade etmektedir.</a:t>
            </a:r>
            <a:endParaRPr lang="tr-TR" sz="2800" dirty="0">
              <a:latin typeface="Comic Sans MS" pitchFamily="66" charset="0"/>
            </a:endParaRPr>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gtEl>
                                        <p:attrNameLst>
                                          <p:attrName>ppt_y</p:attrName>
                                        </p:attrNameLst>
                                      </p:cBhvr>
                                      <p:tavLst>
                                        <p:tav tm="0">
                                          <p:val>
                                            <p:strVal val="#ppt_y"/>
                                          </p:val>
                                        </p:tav>
                                        <p:tav tm="100000">
                                          <p:val>
                                            <p:strVal val="#ppt_y"/>
                                          </p:val>
                                        </p:tav>
                                      </p:tavLst>
                                    </p:anim>
                                    <p:anim calcmode="lin" valueType="num">
                                      <p:cBhvr>
                                        <p:cTn id="1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653142" y="299833"/>
            <a:ext cx="10855235" cy="2246769"/>
          </a:xfrm>
          <a:prstGeom prst="rect">
            <a:avLst/>
          </a:prstGeom>
        </p:spPr>
        <p:txBody>
          <a:bodyPr wrap="square">
            <a:spAutoFit/>
          </a:bodyPr>
          <a:lstStyle/>
          <a:p>
            <a:pPr algn="ctr"/>
            <a:r>
              <a:rPr lang="tr-TR" sz="2800" dirty="0" smtClean="0">
                <a:latin typeface="Comic Sans MS" pitchFamily="66" charset="0"/>
              </a:rPr>
              <a:t>Laiklik bir devletin temelini, hukukunu dine dayandırmaması demektir. Fransa </a:t>
            </a:r>
            <a:r>
              <a:rPr lang="tr-TR" sz="2800" dirty="0" err="1" smtClean="0">
                <a:latin typeface="Comic Sans MS" pitchFamily="66" charset="0"/>
              </a:rPr>
              <a:t>ihtilali</a:t>
            </a:r>
            <a:r>
              <a:rPr lang="tr-TR" sz="2800" dirty="0" smtClean="0">
                <a:latin typeface="Comic Sans MS" pitchFamily="66" charset="0"/>
              </a:rPr>
              <a:t> ile ilk kez temel hakları bir bütün olarak geçilmesi aşamasına gelinmiş, laiklik dünyaya yayılmaya başlamıştır. Laiklik Devletin dine karşı cephe alması demek değildir. </a:t>
            </a:r>
          </a:p>
        </p:txBody>
      </p:sp>
      <p:sp>
        <p:nvSpPr>
          <p:cNvPr id="5" name="4 Dikdörtgen"/>
          <p:cNvSpPr/>
          <p:nvPr/>
        </p:nvSpPr>
        <p:spPr>
          <a:xfrm>
            <a:off x="1031965" y="2810581"/>
            <a:ext cx="10293531" cy="1384995"/>
          </a:xfrm>
          <a:prstGeom prst="rect">
            <a:avLst/>
          </a:prstGeom>
        </p:spPr>
        <p:txBody>
          <a:bodyPr wrap="square">
            <a:spAutoFit/>
          </a:bodyPr>
          <a:lstStyle/>
          <a:p>
            <a:pPr algn="ctr"/>
            <a:r>
              <a:rPr lang="tr-TR" sz="2800" dirty="0" smtClean="0">
                <a:latin typeface="Comic Sans MS" pitchFamily="66" charset="0"/>
              </a:rPr>
              <a:t>Laiklik, devlet işlerinin ve hukuk kurallarının dine değil, akla ve mantığa göre düzenlenmesi, ancak kimsenin dini inancına ve vicdan hürriyetine karışılmaması demektir. </a:t>
            </a:r>
          </a:p>
        </p:txBody>
      </p:sp>
      <p:sp>
        <p:nvSpPr>
          <p:cNvPr id="6" name="5 Dikdörtgen"/>
          <p:cNvSpPr/>
          <p:nvPr/>
        </p:nvSpPr>
        <p:spPr>
          <a:xfrm>
            <a:off x="1293223" y="4600192"/>
            <a:ext cx="9797143" cy="1384995"/>
          </a:xfrm>
          <a:prstGeom prst="rect">
            <a:avLst/>
          </a:prstGeom>
        </p:spPr>
        <p:txBody>
          <a:bodyPr wrap="square">
            <a:spAutoFit/>
          </a:bodyPr>
          <a:lstStyle/>
          <a:p>
            <a:pPr algn="ctr"/>
            <a:r>
              <a:rPr lang="tr-TR" sz="2800" dirty="0" smtClean="0">
                <a:latin typeface="Comic Sans MS" pitchFamily="66" charset="0"/>
              </a:rPr>
              <a:t>Bir başka ifadesi ile din ve devlet işlerinin birbirinden ayrılması ve devlet yönetiminde din kurallarına yer verilmemesi demektir.</a:t>
            </a:r>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anim calcmode="lin" valueType="num">
                                      <p:cBhvr>
                                        <p:cTn id="2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983918" y="331711"/>
            <a:ext cx="8550739" cy="707886"/>
          </a:xfrm>
          <a:prstGeom prst="rect">
            <a:avLst/>
          </a:prstGeom>
          <a:noFill/>
        </p:spPr>
        <p:txBody>
          <a:bodyPr wrap="none" lIns="91440" tIns="45720" rIns="91440" bIns="45720">
            <a:spAutoFit/>
          </a:bodyPr>
          <a:lstStyle/>
          <a:p>
            <a:pPr algn="ctr"/>
            <a:r>
              <a:rPr lang="tr-TR" sz="40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Laiklik İlkesi İle Yapılan İnkılaplar</a:t>
            </a:r>
            <a:endParaRPr lang="tr-TR" sz="40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6" name="5 Köşeli Çift Ayraç"/>
          <p:cNvSpPr/>
          <p:nvPr/>
        </p:nvSpPr>
        <p:spPr>
          <a:xfrm>
            <a:off x="492034" y="1471746"/>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latin typeface="Comic Sans MS" pitchFamily="66" charset="0"/>
            </a:endParaRPr>
          </a:p>
        </p:txBody>
      </p:sp>
      <p:sp>
        <p:nvSpPr>
          <p:cNvPr id="7" name="6 Köşeli Çift Ayraç"/>
          <p:cNvSpPr/>
          <p:nvPr/>
        </p:nvSpPr>
        <p:spPr>
          <a:xfrm>
            <a:off x="505096" y="2085701"/>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Köşeli Çift Ayraç"/>
          <p:cNvSpPr/>
          <p:nvPr/>
        </p:nvSpPr>
        <p:spPr>
          <a:xfrm>
            <a:off x="505097" y="2712717"/>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Köşeli Çift Ayraç"/>
          <p:cNvSpPr/>
          <p:nvPr/>
        </p:nvSpPr>
        <p:spPr>
          <a:xfrm>
            <a:off x="505096" y="3391986"/>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Köşeli Çift Ayraç"/>
          <p:cNvSpPr/>
          <p:nvPr/>
        </p:nvSpPr>
        <p:spPr>
          <a:xfrm>
            <a:off x="531223" y="4071254"/>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Dikdörtgen"/>
          <p:cNvSpPr/>
          <p:nvPr/>
        </p:nvSpPr>
        <p:spPr>
          <a:xfrm>
            <a:off x="1205704" y="1389408"/>
            <a:ext cx="5808000" cy="523220"/>
          </a:xfrm>
          <a:prstGeom prst="rect">
            <a:avLst/>
          </a:prstGeom>
        </p:spPr>
        <p:txBody>
          <a:bodyPr wrap="none">
            <a:spAutoFit/>
          </a:bodyPr>
          <a:lstStyle/>
          <a:p>
            <a:r>
              <a:rPr lang="fi-FI" sz="2800" dirty="0" smtClean="0">
                <a:latin typeface="Comic Sans MS" pitchFamily="66" charset="0"/>
              </a:rPr>
              <a:t>Saltanat kaldırıldı (1 Kasım 1922).</a:t>
            </a:r>
            <a:endParaRPr lang="tr-TR" sz="2800" dirty="0" smtClean="0">
              <a:latin typeface="Comic Sans MS" pitchFamily="66" charset="0"/>
            </a:endParaRPr>
          </a:p>
        </p:txBody>
      </p:sp>
      <p:sp>
        <p:nvSpPr>
          <p:cNvPr id="12" name="11 Dikdörtgen"/>
          <p:cNvSpPr/>
          <p:nvPr/>
        </p:nvSpPr>
        <p:spPr>
          <a:xfrm>
            <a:off x="1228438" y="2042551"/>
            <a:ext cx="5756704" cy="523220"/>
          </a:xfrm>
          <a:prstGeom prst="rect">
            <a:avLst/>
          </a:prstGeom>
        </p:spPr>
        <p:txBody>
          <a:bodyPr wrap="none">
            <a:spAutoFit/>
          </a:bodyPr>
          <a:lstStyle/>
          <a:p>
            <a:r>
              <a:rPr lang="tr-TR" sz="2800" dirty="0" smtClean="0">
                <a:latin typeface="Comic Sans MS" pitchFamily="66" charset="0"/>
              </a:rPr>
              <a:t>Halifelik kaldırıldı (3 Mart 1924).</a:t>
            </a:r>
          </a:p>
        </p:txBody>
      </p:sp>
      <p:sp>
        <p:nvSpPr>
          <p:cNvPr id="13" name="12 Dikdörtgen"/>
          <p:cNvSpPr/>
          <p:nvPr/>
        </p:nvSpPr>
        <p:spPr>
          <a:xfrm>
            <a:off x="966651" y="2634804"/>
            <a:ext cx="11225349" cy="523220"/>
          </a:xfrm>
          <a:prstGeom prst="rect">
            <a:avLst/>
          </a:prstGeom>
        </p:spPr>
        <p:txBody>
          <a:bodyPr wrap="square">
            <a:spAutoFit/>
          </a:bodyPr>
          <a:lstStyle/>
          <a:p>
            <a:pPr algn="ctr"/>
            <a:r>
              <a:rPr lang="tr-TR" sz="2800" dirty="0" err="1" smtClean="0">
                <a:latin typeface="Comic Sans MS" pitchFamily="66" charset="0"/>
              </a:rPr>
              <a:t>Tevhid</a:t>
            </a:r>
            <a:r>
              <a:rPr lang="tr-TR" sz="2800" dirty="0" smtClean="0">
                <a:latin typeface="Comic Sans MS" pitchFamily="66" charset="0"/>
              </a:rPr>
              <a:t>-i Tedrisat Kanunu (Öğretim Birli Kanunu) çıkartıldı ( 1924).</a:t>
            </a:r>
          </a:p>
        </p:txBody>
      </p:sp>
      <p:sp>
        <p:nvSpPr>
          <p:cNvPr id="14" name="13 Dikdörtgen"/>
          <p:cNvSpPr/>
          <p:nvPr/>
        </p:nvSpPr>
        <p:spPr>
          <a:xfrm>
            <a:off x="1125909" y="3322712"/>
            <a:ext cx="8887369" cy="523220"/>
          </a:xfrm>
          <a:prstGeom prst="rect">
            <a:avLst/>
          </a:prstGeom>
        </p:spPr>
        <p:txBody>
          <a:bodyPr wrap="none">
            <a:spAutoFit/>
          </a:bodyPr>
          <a:lstStyle/>
          <a:p>
            <a:r>
              <a:rPr lang="tr-TR" sz="2800" dirty="0" smtClean="0">
                <a:latin typeface="Comic Sans MS" pitchFamily="66" charset="0"/>
              </a:rPr>
              <a:t>Tekke, zaviye ve türbeler kapatıldı (30 Kasım 1925).</a:t>
            </a:r>
          </a:p>
        </p:txBody>
      </p:sp>
      <p:sp>
        <p:nvSpPr>
          <p:cNvPr id="15" name="14 Dikdörtgen"/>
          <p:cNvSpPr/>
          <p:nvPr/>
        </p:nvSpPr>
        <p:spPr>
          <a:xfrm>
            <a:off x="1193017" y="4054231"/>
            <a:ext cx="7210628" cy="523220"/>
          </a:xfrm>
          <a:prstGeom prst="rect">
            <a:avLst/>
          </a:prstGeom>
        </p:spPr>
        <p:txBody>
          <a:bodyPr wrap="none">
            <a:spAutoFit/>
          </a:bodyPr>
          <a:lstStyle/>
          <a:p>
            <a:r>
              <a:rPr lang="da-DK" sz="2800" dirty="0" smtClean="0">
                <a:latin typeface="Comic Sans MS" pitchFamily="66" charset="0"/>
              </a:rPr>
              <a:t>Medeni Kanun kabul edildi (17 ıubat 1926).</a:t>
            </a:r>
            <a:endParaRPr lang="tr-TR" sz="2800" dirty="0" smtClean="0">
              <a:latin typeface="Comic Sans MS" pitchFamily="66" charset="0"/>
            </a:endParaRPr>
          </a:p>
        </p:txBody>
      </p:sp>
      <p:sp>
        <p:nvSpPr>
          <p:cNvPr id="17" name="16 Köşeli Çift Ayraç"/>
          <p:cNvSpPr/>
          <p:nvPr/>
        </p:nvSpPr>
        <p:spPr>
          <a:xfrm>
            <a:off x="513806" y="4863734"/>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8" name="17 Dikdörtgen"/>
          <p:cNvSpPr/>
          <p:nvPr/>
        </p:nvSpPr>
        <p:spPr>
          <a:xfrm>
            <a:off x="1232010" y="4804192"/>
            <a:ext cx="4939173" cy="523220"/>
          </a:xfrm>
          <a:prstGeom prst="rect">
            <a:avLst/>
          </a:prstGeom>
        </p:spPr>
        <p:txBody>
          <a:bodyPr wrap="none">
            <a:spAutoFit/>
          </a:bodyPr>
          <a:lstStyle/>
          <a:p>
            <a:r>
              <a:rPr lang="tr-TR" sz="2800" dirty="0" smtClean="0">
                <a:latin typeface="Comic Sans MS" pitchFamily="66" charset="0"/>
              </a:rPr>
              <a:t>Şapka inkılâbı yapıldı (1925).</a:t>
            </a:r>
          </a:p>
        </p:txBody>
      </p:sp>
      <p:sp>
        <p:nvSpPr>
          <p:cNvPr id="16" name="15 Köşeli Çift Ayraç"/>
          <p:cNvSpPr/>
          <p:nvPr/>
        </p:nvSpPr>
        <p:spPr>
          <a:xfrm>
            <a:off x="522514" y="5460271"/>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9" name="18 Dikdörtgen"/>
          <p:cNvSpPr/>
          <p:nvPr/>
        </p:nvSpPr>
        <p:spPr>
          <a:xfrm>
            <a:off x="1180012" y="5499131"/>
            <a:ext cx="10485120" cy="954107"/>
          </a:xfrm>
          <a:prstGeom prst="rect">
            <a:avLst/>
          </a:prstGeom>
        </p:spPr>
        <p:txBody>
          <a:bodyPr wrap="square">
            <a:spAutoFit/>
          </a:bodyPr>
          <a:lstStyle/>
          <a:p>
            <a:r>
              <a:rPr lang="tr-TR" sz="2800" dirty="0" smtClean="0">
                <a:latin typeface="Comic Sans MS" pitchFamily="66" charset="0"/>
              </a:rPr>
              <a:t>“Devletin dini İslam’dır.” maddesi anayasadan çıkartıldı (10 Nisan 1928).</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1"/>
                                        </p:tgtEl>
                                        <p:attrNameLst>
                                          <p:attrName>ppt_y</p:attrName>
                                        </p:attrNameLst>
                                      </p:cBhvr>
                                      <p:tavLst>
                                        <p:tav tm="0">
                                          <p:val>
                                            <p:strVal val="#ppt_y"/>
                                          </p:val>
                                        </p:tav>
                                        <p:tav tm="100000">
                                          <p:val>
                                            <p:strVal val="#ppt_y"/>
                                          </p:val>
                                        </p:tav>
                                      </p:tavLst>
                                    </p:anim>
                                    <p:anim calcmode="lin" valueType="num">
                                      <p:cBhvr>
                                        <p:cTn id="1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heckerboard(across)">
                                      <p:cBhvr>
                                        <p:cTn id="24" dur="500"/>
                                        <p:tgtEl>
                                          <p:spTgt spid="7"/>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anim calcmode="lin" valueType="num">
                                      <p:cBhvr>
                                        <p:cTn id="2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checkerboard(across)">
                                      <p:cBhvr>
                                        <p:cTn id="36" dur="500"/>
                                        <p:tgtEl>
                                          <p:spTgt spid="8"/>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3"/>
                                        </p:tgtEl>
                                        <p:attrNameLst>
                                          <p:attrName>ppt_y</p:attrName>
                                        </p:attrNameLst>
                                      </p:cBhvr>
                                      <p:tavLst>
                                        <p:tav tm="0">
                                          <p:val>
                                            <p:strVal val="#ppt_y"/>
                                          </p:val>
                                        </p:tav>
                                        <p:tav tm="100000">
                                          <p:val>
                                            <p:strVal val="#ppt_y"/>
                                          </p:val>
                                        </p:tav>
                                      </p:tavLst>
                                    </p:anim>
                                    <p:anim calcmode="lin" valueType="num">
                                      <p:cBhvr>
                                        <p:cTn id="4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checkerboard(across)">
                                      <p:cBhvr>
                                        <p:cTn id="48" dur="500"/>
                                        <p:tgtEl>
                                          <p:spTgt spid="9"/>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4"/>
                                        </p:tgtEl>
                                        <p:attrNameLst>
                                          <p:attrName>ppt_y</p:attrName>
                                        </p:attrNameLst>
                                      </p:cBhvr>
                                      <p:tavLst>
                                        <p:tav tm="0">
                                          <p:val>
                                            <p:strVal val="#ppt_y"/>
                                          </p:val>
                                        </p:tav>
                                        <p:tav tm="100000">
                                          <p:val>
                                            <p:strVal val="#ppt_y"/>
                                          </p:val>
                                        </p:tav>
                                      </p:tavLst>
                                    </p:anim>
                                    <p:anim calcmode="lin" valueType="num">
                                      <p:cBhvr>
                                        <p:cTn id="5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checkerboard(across)">
                                      <p:cBhvr>
                                        <p:cTn id="60" dur="500"/>
                                        <p:tgtEl>
                                          <p:spTgt spid="10"/>
                                        </p:tgtEl>
                                      </p:cBhvr>
                                    </p:animEffec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5"/>
                                        </p:tgtEl>
                                        <p:attrNameLst>
                                          <p:attrName>ppt_y</p:attrName>
                                        </p:attrNameLst>
                                      </p:cBhvr>
                                      <p:tavLst>
                                        <p:tav tm="0">
                                          <p:val>
                                            <p:strVal val="#ppt_y"/>
                                          </p:val>
                                        </p:tav>
                                        <p:tav tm="100000">
                                          <p:val>
                                            <p:strVal val="#ppt_y"/>
                                          </p:val>
                                        </p:tav>
                                      </p:tavLst>
                                    </p:anim>
                                    <p:anim calcmode="lin" valueType="num">
                                      <p:cBhvr>
                                        <p:cTn id="6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checkerboard(across)">
                                      <p:cBhvr>
                                        <p:cTn id="72" dur="500"/>
                                        <p:tgtEl>
                                          <p:spTgt spid="17"/>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8"/>
                                        </p:tgtEl>
                                        <p:attrNameLst>
                                          <p:attrName>ppt_y</p:attrName>
                                        </p:attrNameLst>
                                      </p:cBhvr>
                                      <p:tavLst>
                                        <p:tav tm="0">
                                          <p:val>
                                            <p:strVal val="#ppt_y"/>
                                          </p:val>
                                        </p:tav>
                                        <p:tav tm="100000">
                                          <p:val>
                                            <p:strVal val="#ppt_y"/>
                                          </p:val>
                                        </p:tav>
                                      </p:tavLst>
                                    </p:anim>
                                    <p:anim calcmode="lin" valueType="num">
                                      <p:cBhvr>
                                        <p:cTn id="7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8"/>
                                        </p:tgtEl>
                                      </p:cBhvr>
                                    </p:animEffect>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grpId="0" nodeType="click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checkerboard(across)">
                                      <p:cBhvr>
                                        <p:cTn id="84" dur="500"/>
                                        <p:tgtEl>
                                          <p:spTgt spid="16"/>
                                        </p:tgtEl>
                                      </p:cBhvr>
                                    </p:animEffect>
                                  </p:childTnLst>
                                </p:cTn>
                              </p:par>
                              <p:par>
                                <p:cTn id="85" presetID="41" presetClass="entr" presetSubtype="0" fill="hold" grpId="0" nodeType="withEffect">
                                  <p:stCondLst>
                                    <p:cond delay="0"/>
                                  </p:stCondLst>
                                  <p:iterate type="lt">
                                    <p:tmPct val="10000"/>
                                  </p:iterate>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19"/>
                                        </p:tgtEl>
                                        <p:attrNameLst>
                                          <p:attrName>ppt_y</p:attrName>
                                        </p:attrNameLst>
                                      </p:cBhvr>
                                      <p:tavLst>
                                        <p:tav tm="0">
                                          <p:val>
                                            <p:strVal val="#ppt_y"/>
                                          </p:val>
                                        </p:tav>
                                        <p:tav tm="100000">
                                          <p:val>
                                            <p:strVal val="#ppt_y"/>
                                          </p:val>
                                        </p:tav>
                                      </p:tavLst>
                                    </p:anim>
                                    <p:anim calcmode="lin" valueType="num">
                                      <p:cBhvr>
                                        <p:cTn id="8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animBg="1"/>
      <p:bldP spid="9" grpId="0" animBg="1"/>
      <p:bldP spid="10" grpId="0" animBg="1"/>
      <p:bldP spid="11" grpId="0"/>
      <p:bldP spid="12" grpId="0"/>
      <p:bldP spid="13" grpId="0"/>
      <p:bldP spid="14" grpId="0"/>
      <p:bldP spid="15" grpId="0"/>
      <p:bldP spid="17" grpId="0" animBg="1"/>
      <p:bldP spid="18" grpId="0"/>
      <p:bldP spid="16" grpId="0" animBg="1"/>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mreg\Desktop\indir.jpg"/>
          <p:cNvPicPr>
            <a:picLocks noChangeAspect="1" noChangeArrowheads="1"/>
          </p:cNvPicPr>
          <p:nvPr/>
        </p:nvPicPr>
        <p:blipFill>
          <a:blip r:embed="rId2"/>
          <a:srcRect/>
          <a:stretch>
            <a:fillRect/>
          </a:stretch>
        </p:blipFill>
        <p:spPr bwMode="auto">
          <a:xfrm>
            <a:off x="732745" y="1992767"/>
            <a:ext cx="1800225" cy="2543175"/>
          </a:xfrm>
          <a:prstGeom prst="rect">
            <a:avLst/>
          </a:prstGeom>
          <a:noFill/>
        </p:spPr>
      </p:pic>
      <p:sp>
        <p:nvSpPr>
          <p:cNvPr id="3" name="2 Köşeli Çift Ayraç"/>
          <p:cNvSpPr/>
          <p:nvPr/>
        </p:nvSpPr>
        <p:spPr>
          <a:xfrm rot="19930785">
            <a:off x="2573382" y="1645918"/>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4" name="3 Köşeli Çift Ayraç"/>
          <p:cNvSpPr/>
          <p:nvPr/>
        </p:nvSpPr>
        <p:spPr>
          <a:xfrm rot="19930785">
            <a:off x="2947850" y="1458684"/>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5" name="4 Köşeli Çift Ayraç"/>
          <p:cNvSpPr/>
          <p:nvPr/>
        </p:nvSpPr>
        <p:spPr>
          <a:xfrm rot="19930785">
            <a:off x="3313610" y="1275804"/>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6" name="5 Köşeli Çift Ayraç"/>
          <p:cNvSpPr/>
          <p:nvPr/>
        </p:nvSpPr>
        <p:spPr>
          <a:xfrm rot="19930785">
            <a:off x="3705496" y="1092923"/>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7" name="6 Köşeli Çift Ayraç"/>
          <p:cNvSpPr/>
          <p:nvPr/>
        </p:nvSpPr>
        <p:spPr>
          <a:xfrm>
            <a:off x="2673530" y="2987037"/>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Köşeli Çift Ayraç"/>
          <p:cNvSpPr/>
          <p:nvPr/>
        </p:nvSpPr>
        <p:spPr>
          <a:xfrm>
            <a:off x="3100251" y="2995745"/>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Köşeli Çift Ayraç"/>
          <p:cNvSpPr/>
          <p:nvPr/>
        </p:nvSpPr>
        <p:spPr>
          <a:xfrm>
            <a:off x="3505198" y="3021872"/>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Köşeli Çift Ayraç"/>
          <p:cNvSpPr/>
          <p:nvPr/>
        </p:nvSpPr>
        <p:spPr>
          <a:xfrm>
            <a:off x="3923210" y="3008808"/>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Köşeli Çift Ayraç"/>
          <p:cNvSpPr/>
          <p:nvPr/>
        </p:nvSpPr>
        <p:spPr>
          <a:xfrm rot="1812499">
            <a:off x="3152500" y="4785358"/>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Köşeli Çift Ayraç"/>
          <p:cNvSpPr/>
          <p:nvPr/>
        </p:nvSpPr>
        <p:spPr>
          <a:xfrm rot="1812499">
            <a:off x="2808512" y="4585061"/>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3" name="12 Köşeli Çift Ayraç"/>
          <p:cNvSpPr/>
          <p:nvPr/>
        </p:nvSpPr>
        <p:spPr>
          <a:xfrm rot="1812499">
            <a:off x="2481940" y="4402180"/>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4" name="13 Köşeli Çift Ayraç"/>
          <p:cNvSpPr/>
          <p:nvPr/>
        </p:nvSpPr>
        <p:spPr>
          <a:xfrm rot="1812499">
            <a:off x="3518260" y="4981301"/>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5" name="14 Dikdörtgen"/>
          <p:cNvSpPr/>
          <p:nvPr/>
        </p:nvSpPr>
        <p:spPr>
          <a:xfrm>
            <a:off x="4223656" y="772775"/>
            <a:ext cx="7415349" cy="1015663"/>
          </a:xfrm>
          <a:prstGeom prst="rect">
            <a:avLst/>
          </a:prstGeom>
        </p:spPr>
        <p:txBody>
          <a:bodyPr wrap="square">
            <a:spAutoFit/>
          </a:bodyPr>
          <a:lstStyle/>
          <a:p>
            <a:pPr algn="ctr"/>
            <a:r>
              <a:rPr lang="tr-TR" sz="2000" b="1" i="1" dirty="0" smtClean="0">
                <a:latin typeface="Comic Sans MS" pitchFamily="66" charset="0"/>
              </a:rPr>
              <a:t>Efendiler ve ey millet; biliniz ki, Türkiye Cumhuriyeti, şeyhler, müritler memleketi olamaz. En doğru, en hakiki yol medeniyet yoludur.</a:t>
            </a:r>
            <a:endParaRPr lang="tr-TR" sz="2000" b="1" i="1" dirty="0">
              <a:latin typeface="Comic Sans MS" pitchFamily="66" charset="0"/>
            </a:endParaRPr>
          </a:p>
        </p:txBody>
      </p:sp>
      <p:sp>
        <p:nvSpPr>
          <p:cNvPr id="16" name="15 Dikdörtgen"/>
          <p:cNvSpPr/>
          <p:nvPr/>
        </p:nvSpPr>
        <p:spPr>
          <a:xfrm>
            <a:off x="4393475" y="2593705"/>
            <a:ext cx="7023462" cy="1323439"/>
          </a:xfrm>
          <a:prstGeom prst="rect">
            <a:avLst/>
          </a:prstGeom>
        </p:spPr>
        <p:txBody>
          <a:bodyPr wrap="square">
            <a:spAutoFit/>
          </a:bodyPr>
          <a:lstStyle/>
          <a:p>
            <a:pPr algn="ctr"/>
            <a:r>
              <a:rPr lang="tr-TR" sz="2000" b="1" i="1" dirty="0" smtClean="0">
                <a:latin typeface="Comic Sans MS" pitchFamily="66" charset="0"/>
              </a:rPr>
              <a:t>Her fert, istediğini düşünmek, istediğine inanmak, kendine mahsus siyasi bir fikre malik olmak, mensup olduğu bir dinin icaplarını yapmak veya yapmamak hak ve hürriyetine maliktir. </a:t>
            </a:r>
            <a:endParaRPr lang="tr-TR" sz="2000" b="1" i="1" dirty="0">
              <a:latin typeface="Comic Sans MS" pitchFamily="66" charset="0"/>
            </a:endParaRPr>
          </a:p>
        </p:txBody>
      </p:sp>
      <p:sp>
        <p:nvSpPr>
          <p:cNvPr id="17" name="16 Dikdörtgen"/>
          <p:cNvSpPr/>
          <p:nvPr/>
        </p:nvSpPr>
        <p:spPr>
          <a:xfrm>
            <a:off x="4197531" y="4822261"/>
            <a:ext cx="7402285" cy="1015663"/>
          </a:xfrm>
          <a:prstGeom prst="rect">
            <a:avLst/>
          </a:prstGeom>
        </p:spPr>
        <p:txBody>
          <a:bodyPr wrap="square">
            <a:spAutoFit/>
          </a:bodyPr>
          <a:lstStyle/>
          <a:p>
            <a:pPr algn="ctr"/>
            <a:r>
              <a:rPr lang="tr-TR" sz="2000" b="1" i="1" dirty="0" smtClean="0">
                <a:latin typeface="Comic Sans MS" pitchFamily="66" charset="0"/>
              </a:rPr>
              <a:t> Din bir vicdan meselesidir. Herkes vicdanının emrine uymakta serbesttir. Biz dine saygı gösteririz. Düşünüşe ve düşünceye muhalif değiliz.</a:t>
            </a:r>
            <a:endParaRPr lang="tr-TR" sz="2000" b="1" i="1" dirty="0">
              <a:latin typeface="Comic Sans MS" pitchFamily="66" charset="0"/>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500"/>
                                        <p:tgtEl>
                                          <p:spTgt spid="4"/>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500"/>
                                        <p:tgtEl>
                                          <p:spTgt spid="5"/>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heckerboard(across)">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5"/>
                                        </p:tgtEl>
                                        <p:attrNameLst>
                                          <p:attrName>ppt_y</p:attrName>
                                        </p:attrNameLst>
                                      </p:cBhvr>
                                      <p:tavLst>
                                        <p:tav tm="0">
                                          <p:val>
                                            <p:strVal val="#ppt_y"/>
                                          </p:val>
                                        </p:tav>
                                        <p:tav tm="100000">
                                          <p:val>
                                            <p:strVal val="#ppt_y"/>
                                          </p:val>
                                        </p:tav>
                                      </p:tavLst>
                                    </p:anim>
                                    <p:anim calcmode="lin" valueType="num">
                                      <p:cBhvr>
                                        <p:cTn id="2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checkerboard(across)">
                                      <p:cBhvr>
                                        <p:cTn id="35" dur="500"/>
                                        <p:tgtEl>
                                          <p:spTgt spid="7"/>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checkerboard(across)">
                                      <p:cBhvr>
                                        <p:cTn id="38" dur="500"/>
                                        <p:tgtEl>
                                          <p:spTgt spid="8"/>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checkerboard(across)">
                                      <p:cBhvr>
                                        <p:cTn id="41" dur="500"/>
                                        <p:tgtEl>
                                          <p:spTgt spid="9"/>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checkerboard(across)">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6"/>
                                        </p:tgtEl>
                                        <p:attrNameLst>
                                          <p:attrName>ppt_y</p:attrName>
                                        </p:attrNameLst>
                                      </p:cBhvr>
                                      <p:tavLst>
                                        <p:tav tm="0">
                                          <p:val>
                                            <p:strVal val="#ppt_y"/>
                                          </p:val>
                                        </p:tav>
                                        <p:tav tm="100000">
                                          <p:val>
                                            <p:strVal val="#ppt_y"/>
                                          </p:val>
                                        </p:tav>
                                      </p:tavLst>
                                    </p:anim>
                                    <p:anim calcmode="lin" valueType="num">
                                      <p:cBhvr>
                                        <p:cTn id="5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checkerboard(across)">
                                      <p:cBhvr>
                                        <p:cTn id="58" dur="500"/>
                                        <p:tgtEl>
                                          <p:spTgt spid="13"/>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checkerboard(across)">
                                      <p:cBhvr>
                                        <p:cTn id="61" dur="500"/>
                                        <p:tgtEl>
                                          <p:spTgt spid="12"/>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checkerboard(across)">
                                      <p:cBhvr>
                                        <p:cTn id="64" dur="500"/>
                                        <p:tgtEl>
                                          <p:spTgt spid="11"/>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checkerboard(across)">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41" presetClass="entr" presetSubtype="0" fill="hold" grpId="0" nodeType="clickEffect">
                                  <p:stCondLst>
                                    <p:cond delay="0"/>
                                  </p:stCondLst>
                                  <p:iterate type="lt">
                                    <p:tmPct val="10000"/>
                                  </p:iterate>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7"/>
                                        </p:tgtEl>
                                        <p:attrNameLst>
                                          <p:attrName>ppt_y</p:attrName>
                                        </p:attrNameLst>
                                      </p:cBhvr>
                                      <p:tavLst>
                                        <p:tav tm="0">
                                          <p:val>
                                            <p:strVal val="#ppt_y"/>
                                          </p:val>
                                        </p:tav>
                                        <p:tav tm="100000">
                                          <p:val>
                                            <p:strVal val="#ppt_y"/>
                                          </p:val>
                                        </p:tav>
                                      </p:tavLst>
                                    </p:anim>
                                    <p:anim calcmode="lin" valueType="num">
                                      <p:cBhvr>
                                        <p:cTn id="7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037093" y="198009"/>
            <a:ext cx="3845925" cy="923330"/>
          </a:xfrm>
          <a:prstGeom prst="rect">
            <a:avLst/>
          </a:prstGeom>
          <a:noFill/>
        </p:spPr>
        <p:txBody>
          <a:bodyPr wrap="none" lIns="91440" tIns="45720" rIns="91440" bIns="45720">
            <a:spAutoFit/>
          </a:bodyPr>
          <a:lstStyle/>
          <a:p>
            <a:pPr algn="ctr"/>
            <a:r>
              <a:rPr lang="tr-TR"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İnkılapçılık</a:t>
            </a:r>
            <a:endParaRPr lang="tr-TR"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5" name="4 Dikdörtgen"/>
          <p:cNvSpPr/>
          <p:nvPr/>
        </p:nvSpPr>
        <p:spPr>
          <a:xfrm>
            <a:off x="444137" y="1378859"/>
            <a:ext cx="11273246" cy="1815882"/>
          </a:xfrm>
          <a:prstGeom prst="rect">
            <a:avLst/>
          </a:prstGeom>
        </p:spPr>
        <p:txBody>
          <a:bodyPr wrap="square">
            <a:spAutoFit/>
          </a:bodyPr>
          <a:lstStyle/>
          <a:p>
            <a:pPr algn="ctr"/>
            <a:r>
              <a:rPr lang="tr-TR" sz="2800" dirty="0" smtClean="0">
                <a:latin typeface="Comic Sans MS" pitchFamily="66" charset="0"/>
              </a:rPr>
              <a:t>İnkılâp; Halk hareketiyle, mevcut düzenin yıkılması ve yerine yeni bir düzenin kurulmasıdır. İnkılâp, bir devletin dayandığı temel ilkelerin ve toplum düzeninin hızla ve ileriye dönük bir şekilde değiştirilmesidir.</a:t>
            </a:r>
          </a:p>
        </p:txBody>
      </p:sp>
      <p:sp>
        <p:nvSpPr>
          <p:cNvPr id="6" name="5 Dikdörtgen"/>
          <p:cNvSpPr/>
          <p:nvPr/>
        </p:nvSpPr>
        <p:spPr>
          <a:xfrm>
            <a:off x="901336" y="3484491"/>
            <a:ext cx="10580915" cy="2677656"/>
          </a:xfrm>
          <a:prstGeom prst="rect">
            <a:avLst/>
          </a:prstGeom>
        </p:spPr>
        <p:txBody>
          <a:bodyPr wrap="square">
            <a:spAutoFit/>
          </a:bodyPr>
          <a:lstStyle/>
          <a:p>
            <a:pPr algn="ctr"/>
            <a:r>
              <a:rPr lang="tr-TR" sz="2800" dirty="0" smtClean="0">
                <a:latin typeface="Comic Sans MS" pitchFamily="66" charset="0"/>
              </a:rPr>
              <a:t>İnkılâpçılık, Batılılaşma ve çağdaşlaşma yolunda daima ileriye, çağdaş uygarlığa yönelmektir. İnkılâpçılık, sadece inkılâpları savunmayı değil, inkılâpları geliştirmeyi, çağdaş hayatın gereklerine uydurmayı da içine alır. Atatürk, inkılâpçılık ilkesiyle diğer ilkelerin de canlı kalmasını ve devamını sağlamış, Atatürkçülüğün durağan bir düşünce olmasını engellemiştir.</a:t>
            </a:r>
            <a:endParaRPr lang="tr-TR" sz="2800" dirty="0">
              <a:latin typeface="Comic Sans MS" pitchFamily="66" charset="0"/>
            </a:endParaRP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13508" y="344214"/>
            <a:ext cx="11403874" cy="2246769"/>
          </a:xfrm>
          <a:prstGeom prst="rect">
            <a:avLst/>
          </a:prstGeom>
        </p:spPr>
        <p:txBody>
          <a:bodyPr wrap="square">
            <a:spAutoFit/>
          </a:bodyPr>
          <a:lstStyle/>
          <a:p>
            <a:pPr algn="ctr"/>
            <a:r>
              <a:rPr lang="tr-TR" sz="2800" dirty="0" smtClean="0">
                <a:latin typeface="Comic Sans MS" pitchFamily="66" charset="0"/>
              </a:rPr>
              <a:t>Atatürk'ün inkılapçılık ilkesi ile, çağdaş uygarlık düzeyine ulaşma çabasında hem geçerliliğini, yararlılığını sürdüren inkılapçı uygulamalara sahip çıkılmasını, onların korunmasını, geliştirilmesini; hem de yeni ihtiyaçlar karşısında yeni inkılapçı uygulama ve çözümlere gidilmesini istemektedir.</a:t>
            </a:r>
          </a:p>
        </p:txBody>
      </p:sp>
      <p:sp>
        <p:nvSpPr>
          <p:cNvPr id="5" name="4 Dikdörtgen"/>
          <p:cNvSpPr/>
          <p:nvPr/>
        </p:nvSpPr>
        <p:spPr>
          <a:xfrm>
            <a:off x="640080" y="2828836"/>
            <a:ext cx="10672354" cy="1384995"/>
          </a:xfrm>
          <a:prstGeom prst="rect">
            <a:avLst/>
          </a:prstGeom>
        </p:spPr>
        <p:txBody>
          <a:bodyPr wrap="square">
            <a:spAutoFit/>
          </a:bodyPr>
          <a:lstStyle/>
          <a:p>
            <a:pPr algn="ctr"/>
            <a:r>
              <a:rPr lang="tr-TR" sz="2800" dirty="0" smtClean="0">
                <a:latin typeface="Comic Sans MS" pitchFamily="66" charset="0"/>
              </a:rPr>
              <a:t>İnkılapçılık kalıplaşmayı, durağanlığı, köhneleşmeyi, işlevini kaybetmeyi, çağın toplumun gerisinde kalmayı önlemek, dinamik bir inkılap anlayışını sağlamak ve sürdürmek için konmuştur.</a:t>
            </a:r>
          </a:p>
        </p:txBody>
      </p:sp>
      <p:sp>
        <p:nvSpPr>
          <p:cNvPr id="6" name="5 Dikdörtgen"/>
          <p:cNvSpPr/>
          <p:nvPr/>
        </p:nvSpPr>
        <p:spPr>
          <a:xfrm>
            <a:off x="862148" y="4756946"/>
            <a:ext cx="10463349" cy="1384995"/>
          </a:xfrm>
          <a:prstGeom prst="rect">
            <a:avLst/>
          </a:prstGeom>
        </p:spPr>
        <p:txBody>
          <a:bodyPr wrap="square">
            <a:spAutoFit/>
          </a:bodyPr>
          <a:lstStyle/>
          <a:p>
            <a:pPr algn="ctr"/>
            <a:r>
              <a:rPr lang="tr-TR" sz="2800" dirty="0" smtClean="0">
                <a:latin typeface="Comic Sans MS" pitchFamily="66" charset="0"/>
              </a:rPr>
              <a:t>Atatürkçülük dinamik bir ulusal ideolojidir. Onu durağanlıktan, dogmacılıktan kurtaran, yaşayan, yaşatacak olan, çağın gerisinde bırakmayacak olan inkılapçılık ilkesidir.</a:t>
            </a:r>
            <a:endParaRPr lang="tr-TR" sz="2800" dirty="0">
              <a:latin typeface="Comic Sans MS" pitchFamily="66" charset="0"/>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anim calcmode="lin" valueType="num">
                                      <p:cBhvr>
                                        <p:cTn id="2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1405695" y="224135"/>
            <a:ext cx="9661171" cy="707886"/>
          </a:xfrm>
          <a:prstGeom prst="rect">
            <a:avLst/>
          </a:prstGeom>
          <a:noFill/>
        </p:spPr>
        <p:txBody>
          <a:bodyPr wrap="none" lIns="91440" tIns="45720" rIns="91440" bIns="45720">
            <a:spAutoFit/>
          </a:bodyPr>
          <a:lstStyle/>
          <a:p>
            <a:pPr algn="ctr"/>
            <a:r>
              <a:rPr lang="tr-TR" sz="40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İnkılapçılık İlkesi İle Yapılan İnkılaplar</a:t>
            </a:r>
            <a:endParaRPr lang="tr-TR" sz="40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6" name="5 Köşeli Çift Ayraç"/>
          <p:cNvSpPr/>
          <p:nvPr/>
        </p:nvSpPr>
        <p:spPr>
          <a:xfrm>
            <a:off x="465908" y="1393368"/>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7" name="6 Dikdörtgen"/>
          <p:cNvSpPr/>
          <p:nvPr/>
        </p:nvSpPr>
        <p:spPr>
          <a:xfrm>
            <a:off x="1193639" y="1297968"/>
            <a:ext cx="5181035" cy="523220"/>
          </a:xfrm>
          <a:prstGeom prst="rect">
            <a:avLst/>
          </a:prstGeom>
        </p:spPr>
        <p:txBody>
          <a:bodyPr wrap="square">
            <a:spAutoFit/>
          </a:bodyPr>
          <a:lstStyle/>
          <a:p>
            <a:r>
              <a:rPr lang="tr-TR" sz="2800" dirty="0" smtClean="0">
                <a:latin typeface="Comic Sans MS" pitchFamily="66" charset="0"/>
              </a:rPr>
              <a:t>Şapka Kanunu’nun çıkarılması</a:t>
            </a:r>
          </a:p>
        </p:txBody>
      </p:sp>
      <p:sp>
        <p:nvSpPr>
          <p:cNvPr id="8" name="7 Köşeli Çift Ayraç"/>
          <p:cNvSpPr/>
          <p:nvPr/>
        </p:nvSpPr>
        <p:spPr>
          <a:xfrm>
            <a:off x="500742" y="2264225"/>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Dikdörtgen"/>
          <p:cNvSpPr/>
          <p:nvPr/>
        </p:nvSpPr>
        <p:spPr>
          <a:xfrm>
            <a:off x="1263978" y="2107865"/>
            <a:ext cx="6037230" cy="523220"/>
          </a:xfrm>
          <a:prstGeom prst="rect">
            <a:avLst/>
          </a:prstGeom>
        </p:spPr>
        <p:txBody>
          <a:bodyPr wrap="none">
            <a:spAutoFit/>
          </a:bodyPr>
          <a:lstStyle/>
          <a:p>
            <a:r>
              <a:rPr lang="tr-TR" sz="2800" dirty="0" smtClean="0">
                <a:latin typeface="Comic Sans MS" pitchFamily="66" charset="0"/>
              </a:rPr>
              <a:t>Kılık-Kıyafette yapılan değişiklikler</a:t>
            </a:r>
          </a:p>
        </p:txBody>
      </p:sp>
      <p:sp>
        <p:nvSpPr>
          <p:cNvPr id="11" name="10 Köşeli Çift Ayraç"/>
          <p:cNvSpPr/>
          <p:nvPr/>
        </p:nvSpPr>
        <p:spPr>
          <a:xfrm>
            <a:off x="483325" y="3135082"/>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Dikdörtgen"/>
          <p:cNvSpPr/>
          <p:nvPr/>
        </p:nvSpPr>
        <p:spPr>
          <a:xfrm>
            <a:off x="1311944" y="2970014"/>
            <a:ext cx="4254691" cy="523220"/>
          </a:xfrm>
          <a:prstGeom prst="rect">
            <a:avLst/>
          </a:prstGeom>
        </p:spPr>
        <p:txBody>
          <a:bodyPr wrap="none">
            <a:spAutoFit/>
          </a:bodyPr>
          <a:lstStyle/>
          <a:p>
            <a:r>
              <a:rPr lang="tr-TR" sz="2800" dirty="0" smtClean="0">
                <a:latin typeface="Comic Sans MS" pitchFamily="66" charset="0"/>
              </a:rPr>
              <a:t>Latin Alfabesi’nin kabulü</a:t>
            </a:r>
          </a:p>
        </p:txBody>
      </p:sp>
      <p:sp>
        <p:nvSpPr>
          <p:cNvPr id="13" name="12 Köşeli Çift Ayraç"/>
          <p:cNvSpPr/>
          <p:nvPr/>
        </p:nvSpPr>
        <p:spPr>
          <a:xfrm>
            <a:off x="492034" y="3849185"/>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4" name="13 Dikdörtgen"/>
          <p:cNvSpPr/>
          <p:nvPr/>
        </p:nvSpPr>
        <p:spPr>
          <a:xfrm>
            <a:off x="1314092" y="3753785"/>
            <a:ext cx="4423006" cy="523220"/>
          </a:xfrm>
          <a:prstGeom prst="rect">
            <a:avLst/>
          </a:prstGeom>
        </p:spPr>
        <p:txBody>
          <a:bodyPr wrap="none">
            <a:spAutoFit/>
          </a:bodyPr>
          <a:lstStyle/>
          <a:p>
            <a:r>
              <a:rPr lang="tr-TR" sz="2800" dirty="0" smtClean="0">
                <a:latin typeface="Comic Sans MS" pitchFamily="66" charset="0"/>
              </a:rPr>
              <a:t>Latin Rakamları’nın kabulü</a:t>
            </a:r>
          </a:p>
        </p:txBody>
      </p:sp>
      <p:sp>
        <p:nvSpPr>
          <p:cNvPr id="15" name="14 Dikdörtgen"/>
          <p:cNvSpPr/>
          <p:nvPr/>
        </p:nvSpPr>
        <p:spPr>
          <a:xfrm>
            <a:off x="1291609" y="4628997"/>
            <a:ext cx="9427581" cy="523220"/>
          </a:xfrm>
          <a:prstGeom prst="rect">
            <a:avLst/>
          </a:prstGeom>
        </p:spPr>
        <p:txBody>
          <a:bodyPr wrap="none">
            <a:spAutoFit/>
          </a:bodyPr>
          <a:lstStyle/>
          <a:p>
            <a:r>
              <a:rPr lang="tr-TR" sz="2800" dirty="0" smtClean="0">
                <a:latin typeface="Comic Sans MS" pitchFamily="66" charset="0"/>
              </a:rPr>
              <a:t>Takvim,saat, ağırlık ve uzunluk ölçülerinin değiştirilmesi</a:t>
            </a:r>
          </a:p>
        </p:txBody>
      </p:sp>
      <p:sp>
        <p:nvSpPr>
          <p:cNvPr id="16" name="15 Köşeli Çift Ayraç"/>
          <p:cNvSpPr/>
          <p:nvPr/>
        </p:nvSpPr>
        <p:spPr>
          <a:xfrm>
            <a:off x="552994" y="4759231"/>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7" name="16 Dikdörtgen"/>
          <p:cNvSpPr/>
          <p:nvPr/>
        </p:nvSpPr>
        <p:spPr>
          <a:xfrm>
            <a:off x="1369724" y="5660963"/>
            <a:ext cx="8893781" cy="523220"/>
          </a:xfrm>
          <a:prstGeom prst="rect">
            <a:avLst/>
          </a:prstGeom>
        </p:spPr>
        <p:txBody>
          <a:bodyPr wrap="none">
            <a:spAutoFit/>
          </a:bodyPr>
          <a:lstStyle/>
          <a:p>
            <a:r>
              <a:rPr lang="tr-TR" sz="2800" dirty="0" smtClean="0">
                <a:latin typeface="Comic Sans MS" pitchFamily="66" charset="0"/>
              </a:rPr>
              <a:t>Hafta tatilinin Cuma gününden Pazar gününe alınması</a:t>
            </a:r>
            <a:endParaRPr lang="tr-TR" sz="2800" dirty="0">
              <a:latin typeface="Comic Sans MS" pitchFamily="66" charset="0"/>
            </a:endParaRPr>
          </a:p>
        </p:txBody>
      </p:sp>
      <p:sp>
        <p:nvSpPr>
          <p:cNvPr id="18" name="17 Köşeli Çift Ayraç"/>
          <p:cNvSpPr/>
          <p:nvPr/>
        </p:nvSpPr>
        <p:spPr>
          <a:xfrm>
            <a:off x="561702" y="5721528"/>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anim calcmode="lin" valueType="num">
                                      <p:cBhvr>
                                        <p:cTn id="1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heckerboard(across)">
                                      <p:cBhvr>
                                        <p:cTn id="24" dur="500"/>
                                        <p:tgtEl>
                                          <p:spTgt spid="8"/>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gtEl>
                                        <p:attrNameLst>
                                          <p:attrName>ppt_y</p:attrName>
                                        </p:attrNameLst>
                                      </p:cBhvr>
                                      <p:tavLst>
                                        <p:tav tm="0">
                                          <p:val>
                                            <p:strVal val="#ppt_y"/>
                                          </p:val>
                                        </p:tav>
                                        <p:tav tm="100000">
                                          <p:val>
                                            <p:strVal val="#ppt_y"/>
                                          </p:val>
                                        </p:tav>
                                      </p:tavLst>
                                    </p:anim>
                                    <p:anim calcmode="lin" valueType="num">
                                      <p:cBhvr>
                                        <p:cTn id="2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heckerboard(across)">
                                      <p:cBhvr>
                                        <p:cTn id="36" dur="500"/>
                                        <p:tgtEl>
                                          <p:spTgt spid="11"/>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2"/>
                                        </p:tgtEl>
                                        <p:attrNameLst>
                                          <p:attrName>ppt_y</p:attrName>
                                        </p:attrNameLst>
                                      </p:cBhvr>
                                      <p:tavLst>
                                        <p:tav tm="0">
                                          <p:val>
                                            <p:strVal val="#ppt_y"/>
                                          </p:val>
                                        </p:tav>
                                        <p:tav tm="100000">
                                          <p:val>
                                            <p:strVal val="#ppt_y"/>
                                          </p:val>
                                        </p:tav>
                                      </p:tavLst>
                                    </p:anim>
                                    <p:anim calcmode="lin" valueType="num">
                                      <p:cBhvr>
                                        <p:cTn id="4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checkerboard(across)">
                                      <p:cBhvr>
                                        <p:cTn id="48" dur="500"/>
                                        <p:tgtEl>
                                          <p:spTgt spid="13"/>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4"/>
                                        </p:tgtEl>
                                        <p:attrNameLst>
                                          <p:attrName>ppt_y</p:attrName>
                                        </p:attrNameLst>
                                      </p:cBhvr>
                                      <p:tavLst>
                                        <p:tav tm="0">
                                          <p:val>
                                            <p:strVal val="#ppt_y"/>
                                          </p:val>
                                        </p:tav>
                                        <p:tav tm="100000">
                                          <p:val>
                                            <p:strVal val="#ppt_y"/>
                                          </p:val>
                                        </p:tav>
                                      </p:tavLst>
                                    </p:anim>
                                    <p:anim calcmode="lin" valueType="num">
                                      <p:cBhvr>
                                        <p:cTn id="5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checkerboard(across)">
                                      <p:cBhvr>
                                        <p:cTn id="60" dur="500"/>
                                        <p:tgtEl>
                                          <p:spTgt spid="16"/>
                                        </p:tgtEl>
                                      </p:cBhvr>
                                    </p:animEffec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5"/>
                                        </p:tgtEl>
                                        <p:attrNameLst>
                                          <p:attrName>ppt_y</p:attrName>
                                        </p:attrNameLst>
                                      </p:cBhvr>
                                      <p:tavLst>
                                        <p:tav tm="0">
                                          <p:val>
                                            <p:strVal val="#ppt_y"/>
                                          </p:val>
                                        </p:tav>
                                        <p:tav tm="100000">
                                          <p:val>
                                            <p:strVal val="#ppt_y"/>
                                          </p:val>
                                        </p:tav>
                                      </p:tavLst>
                                    </p:anim>
                                    <p:anim calcmode="lin" valueType="num">
                                      <p:cBhvr>
                                        <p:cTn id="6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checkerboard(across)">
                                      <p:cBhvr>
                                        <p:cTn id="72" dur="500"/>
                                        <p:tgtEl>
                                          <p:spTgt spid="18"/>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17"/>
                                        </p:tgtEl>
                                        <p:attrNameLst>
                                          <p:attrName>style.visibility</p:attrName>
                                        </p:attrNameLst>
                                      </p:cBhvr>
                                      <p:to>
                                        <p:strVal val="visible"/>
                                      </p:to>
                                    </p:set>
                                    <p:anim calcmode="lin" valueType="num">
                                      <p:cBhvr>
                                        <p:cTn id="7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7"/>
                                        </p:tgtEl>
                                        <p:attrNameLst>
                                          <p:attrName>ppt_y</p:attrName>
                                        </p:attrNameLst>
                                      </p:cBhvr>
                                      <p:tavLst>
                                        <p:tav tm="0">
                                          <p:val>
                                            <p:strVal val="#ppt_y"/>
                                          </p:val>
                                        </p:tav>
                                        <p:tav tm="100000">
                                          <p:val>
                                            <p:strVal val="#ppt_y"/>
                                          </p:val>
                                        </p:tav>
                                      </p:tavLst>
                                    </p:anim>
                                    <p:anim calcmode="lin" valueType="num">
                                      <p:cBhvr>
                                        <p:cTn id="7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10" grpId="0"/>
      <p:bldP spid="11" grpId="0" animBg="1"/>
      <p:bldP spid="12" grpId="0"/>
      <p:bldP spid="13" grpId="0" animBg="1"/>
      <p:bldP spid="14" grpId="0"/>
      <p:bldP spid="15" grpId="0"/>
      <p:bldP spid="16" grpId="0" animBg="1"/>
      <p:bldP spid="17" grpId="0"/>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mreg\Desktop\indir.jpg"/>
          <p:cNvPicPr>
            <a:picLocks noChangeAspect="1" noChangeArrowheads="1"/>
          </p:cNvPicPr>
          <p:nvPr/>
        </p:nvPicPr>
        <p:blipFill>
          <a:blip r:embed="rId2"/>
          <a:srcRect/>
          <a:stretch>
            <a:fillRect/>
          </a:stretch>
        </p:blipFill>
        <p:spPr bwMode="auto">
          <a:xfrm>
            <a:off x="714247" y="2193200"/>
            <a:ext cx="1800225" cy="2543175"/>
          </a:xfrm>
          <a:prstGeom prst="rect">
            <a:avLst/>
          </a:prstGeom>
          <a:noFill/>
        </p:spPr>
      </p:pic>
      <p:sp>
        <p:nvSpPr>
          <p:cNvPr id="6" name="5 Köşeli Çift Ayraç"/>
          <p:cNvSpPr/>
          <p:nvPr/>
        </p:nvSpPr>
        <p:spPr>
          <a:xfrm rot="19930785">
            <a:off x="2468880" y="1841862"/>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7" name="6 Köşeli Çift Ayraç"/>
          <p:cNvSpPr/>
          <p:nvPr/>
        </p:nvSpPr>
        <p:spPr>
          <a:xfrm rot="19930785">
            <a:off x="2821575" y="1658981"/>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Köşeli Çift Ayraç"/>
          <p:cNvSpPr/>
          <p:nvPr/>
        </p:nvSpPr>
        <p:spPr>
          <a:xfrm rot="19930785">
            <a:off x="3161210" y="1489164"/>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Köşeli Çift Ayraç"/>
          <p:cNvSpPr/>
          <p:nvPr/>
        </p:nvSpPr>
        <p:spPr>
          <a:xfrm rot="19930785">
            <a:off x="3500848" y="1293220"/>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Köşeli Çift Ayraç"/>
          <p:cNvSpPr/>
          <p:nvPr/>
        </p:nvSpPr>
        <p:spPr>
          <a:xfrm>
            <a:off x="2503712" y="3182984"/>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Köşeli Çift Ayraç"/>
          <p:cNvSpPr/>
          <p:nvPr/>
        </p:nvSpPr>
        <p:spPr>
          <a:xfrm>
            <a:off x="3322318" y="3204754"/>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Köşeli Çift Ayraç"/>
          <p:cNvSpPr/>
          <p:nvPr/>
        </p:nvSpPr>
        <p:spPr>
          <a:xfrm>
            <a:off x="2913016" y="3200399"/>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3" name="12 Köşeli Çift Ayraç"/>
          <p:cNvSpPr/>
          <p:nvPr/>
        </p:nvSpPr>
        <p:spPr>
          <a:xfrm>
            <a:off x="3718558" y="3196047"/>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4" name="13 Köşeli Çift Ayraç"/>
          <p:cNvSpPr/>
          <p:nvPr/>
        </p:nvSpPr>
        <p:spPr>
          <a:xfrm rot="2342636">
            <a:off x="2434042" y="4615543"/>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5" name="14 Köşeli Çift Ayraç"/>
          <p:cNvSpPr/>
          <p:nvPr/>
        </p:nvSpPr>
        <p:spPr>
          <a:xfrm rot="2342636">
            <a:off x="2991389" y="5094513"/>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6" name="15 Köşeli Çift Ayraç"/>
          <p:cNvSpPr/>
          <p:nvPr/>
        </p:nvSpPr>
        <p:spPr>
          <a:xfrm rot="2342636">
            <a:off x="2712716" y="4841965"/>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7" name="16 Köşeli Çift Ayraç"/>
          <p:cNvSpPr/>
          <p:nvPr/>
        </p:nvSpPr>
        <p:spPr>
          <a:xfrm rot="2342636">
            <a:off x="3270066" y="5360124"/>
            <a:ext cx="483326" cy="4441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8" name="17 Dikdörtgen"/>
          <p:cNvSpPr/>
          <p:nvPr/>
        </p:nvSpPr>
        <p:spPr>
          <a:xfrm>
            <a:off x="4040776" y="712654"/>
            <a:ext cx="7545977" cy="1323439"/>
          </a:xfrm>
          <a:prstGeom prst="rect">
            <a:avLst/>
          </a:prstGeom>
        </p:spPr>
        <p:txBody>
          <a:bodyPr wrap="square">
            <a:spAutoFit/>
          </a:bodyPr>
          <a:lstStyle/>
          <a:p>
            <a:pPr algn="ctr"/>
            <a:r>
              <a:rPr lang="tr-TR" sz="2000" b="1" i="1" dirty="0" smtClean="0">
                <a:latin typeface="Comic Sans MS" pitchFamily="66" charset="0"/>
              </a:rPr>
              <a:t>Yaptığımız ve yapmakta olduğumuz inkılâpların, (devrimlerin) gayesi Türkiye Cumhuriyeti halkını tamamen çağdaş ve bütün anlam ve görüşleriyle uygar bir toplum haline ulaştırmaktır. </a:t>
            </a:r>
            <a:endParaRPr lang="tr-TR" sz="2000" b="1" i="1" dirty="0">
              <a:latin typeface="Comic Sans MS" pitchFamily="66" charset="0"/>
            </a:endParaRPr>
          </a:p>
        </p:txBody>
      </p:sp>
      <p:sp>
        <p:nvSpPr>
          <p:cNvPr id="19" name="18 Dikdörtgen"/>
          <p:cNvSpPr/>
          <p:nvPr/>
        </p:nvSpPr>
        <p:spPr>
          <a:xfrm>
            <a:off x="4315097" y="3118898"/>
            <a:ext cx="7545978" cy="707886"/>
          </a:xfrm>
          <a:prstGeom prst="rect">
            <a:avLst/>
          </a:prstGeom>
        </p:spPr>
        <p:txBody>
          <a:bodyPr wrap="square">
            <a:spAutoFit/>
          </a:bodyPr>
          <a:lstStyle/>
          <a:p>
            <a:pPr algn="ctr"/>
            <a:r>
              <a:rPr lang="tr-TR" sz="2000" b="1" i="1" dirty="0" smtClean="0">
                <a:latin typeface="Comic Sans MS" pitchFamily="66" charset="0"/>
              </a:rPr>
              <a:t>Biz büyük bir inkılâp yaptık. Memleketi bir çağdan alıp yeni bir çağa götürdük.</a:t>
            </a:r>
            <a:endParaRPr lang="tr-TR" sz="2000" b="1" i="1" dirty="0">
              <a:latin typeface="Comic Sans MS" pitchFamily="66" charset="0"/>
            </a:endParaRPr>
          </a:p>
        </p:txBody>
      </p:sp>
      <p:sp>
        <p:nvSpPr>
          <p:cNvPr id="20" name="19 Dikdörtgen"/>
          <p:cNvSpPr/>
          <p:nvPr/>
        </p:nvSpPr>
        <p:spPr>
          <a:xfrm>
            <a:off x="3805645" y="4905832"/>
            <a:ext cx="7937863" cy="1323439"/>
          </a:xfrm>
          <a:prstGeom prst="rect">
            <a:avLst/>
          </a:prstGeom>
        </p:spPr>
        <p:txBody>
          <a:bodyPr wrap="square">
            <a:spAutoFit/>
          </a:bodyPr>
          <a:lstStyle/>
          <a:p>
            <a:pPr algn="ctr"/>
            <a:r>
              <a:rPr lang="tr-TR" sz="2000" b="1" i="1" dirty="0" smtClean="0">
                <a:latin typeface="Comic Sans MS" pitchFamily="66" charset="0"/>
              </a:rPr>
              <a:t>“Efendiler, vatanın birliğini, hürriyet ve istiklâlini temin eden milletimizi Cumhuriyet idaresine kavuşturan inkılâbımız; iktisadi refah ve saadetimizi, medeniyet aleminde lâyık olduğumuz yeri de temin edecektir.”</a:t>
            </a:r>
            <a:endParaRPr lang="tr-TR" sz="2000" b="1" i="1" dirty="0">
              <a:latin typeface="Comic Sans MS" pitchFamily="66" charset="0"/>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heckerboard(across)">
                                      <p:cBhvr>
                                        <p:cTn id="15" dur="500"/>
                                        <p:tgtEl>
                                          <p:spTgt spid="8"/>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heckerboard(across)">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8"/>
                                        </p:tgtEl>
                                        <p:attrNameLst>
                                          <p:attrName>ppt_y</p:attrName>
                                        </p:attrNameLst>
                                      </p:cBhvr>
                                      <p:tavLst>
                                        <p:tav tm="0">
                                          <p:val>
                                            <p:strVal val="#ppt_y"/>
                                          </p:val>
                                        </p:tav>
                                        <p:tav tm="100000">
                                          <p:val>
                                            <p:strVal val="#ppt_y"/>
                                          </p:val>
                                        </p:tav>
                                      </p:tavLst>
                                    </p:anim>
                                    <p:anim calcmode="lin" valueType="num">
                                      <p:cBhvr>
                                        <p:cTn id="2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checkerboard(across)">
                                      <p:cBhvr>
                                        <p:cTn id="35" dur="500"/>
                                        <p:tgtEl>
                                          <p:spTgt spid="10"/>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checkerboard(across)">
                                      <p:cBhvr>
                                        <p:cTn id="38" dur="500"/>
                                        <p:tgtEl>
                                          <p:spTgt spid="12"/>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checkerboard(across)">
                                      <p:cBhvr>
                                        <p:cTn id="41" dur="500"/>
                                        <p:tgtEl>
                                          <p:spTgt spid="11"/>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checkerboard(across)">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9"/>
                                        </p:tgtEl>
                                        <p:attrNameLst>
                                          <p:attrName>ppt_y</p:attrName>
                                        </p:attrNameLst>
                                      </p:cBhvr>
                                      <p:tavLst>
                                        <p:tav tm="0">
                                          <p:val>
                                            <p:strVal val="#ppt_y"/>
                                          </p:val>
                                        </p:tav>
                                        <p:tav tm="100000">
                                          <p:val>
                                            <p:strVal val="#ppt_y"/>
                                          </p:val>
                                        </p:tav>
                                      </p:tavLst>
                                    </p:anim>
                                    <p:anim calcmode="lin" valueType="num">
                                      <p:cBhvr>
                                        <p:cTn id="5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checkerboard(across)">
                                      <p:cBhvr>
                                        <p:cTn id="58" dur="500"/>
                                        <p:tgtEl>
                                          <p:spTgt spid="14"/>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checkerboard(across)">
                                      <p:cBhvr>
                                        <p:cTn id="61" dur="500"/>
                                        <p:tgtEl>
                                          <p:spTgt spid="16"/>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checkerboard(across)">
                                      <p:cBhvr>
                                        <p:cTn id="64" dur="500"/>
                                        <p:tgtEl>
                                          <p:spTgt spid="15"/>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checkerboard(across)">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41" presetClass="entr" presetSubtype="0" fill="hold" grpId="0" nodeType="clickEffect">
                                  <p:stCondLst>
                                    <p:cond delay="0"/>
                                  </p:stCondLst>
                                  <p:iterate type="lt">
                                    <p:tmPct val="10000"/>
                                  </p:iterate>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0"/>
                                        </p:tgtEl>
                                        <p:attrNameLst>
                                          <p:attrName>ppt_y</p:attrName>
                                        </p:attrNameLst>
                                      </p:cBhvr>
                                      <p:tavLst>
                                        <p:tav tm="0">
                                          <p:val>
                                            <p:strVal val="#ppt_y"/>
                                          </p:val>
                                        </p:tav>
                                        <p:tav tm="100000">
                                          <p:val>
                                            <p:strVal val="#ppt_y"/>
                                          </p:val>
                                        </p:tav>
                                      </p:tavLst>
                                    </p:anim>
                                    <p:anim calcmode="lin" valueType="num">
                                      <p:cBhvr>
                                        <p:cTn id="7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01069" y="276386"/>
            <a:ext cx="5338193" cy="923330"/>
          </a:xfrm>
          <a:prstGeom prst="rect">
            <a:avLst/>
          </a:prstGeom>
          <a:noFill/>
        </p:spPr>
        <p:txBody>
          <a:bodyPr wrap="none" lIns="91440" tIns="45720" rIns="91440" bIns="45720">
            <a:spAutoFit/>
          </a:bodyPr>
          <a:lstStyle/>
          <a:p>
            <a:pPr algn="ctr"/>
            <a:r>
              <a:rPr lang="tr-TR"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Cumhuriyetçilik</a:t>
            </a:r>
            <a:endParaRPr lang="tr-TR"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5" name="4 Metin kutusu"/>
          <p:cNvSpPr txBox="1"/>
          <p:nvPr/>
        </p:nvSpPr>
        <p:spPr>
          <a:xfrm>
            <a:off x="836023" y="1267097"/>
            <a:ext cx="10463349" cy="2831544"/>
          </a:xfrm>
          <a:prstGeom prst="rect">
            <a:avLst/>
          </a:prstGeom>
          <a:noFill/>
        </p:spPr>
        <p:txBody>
          <a:bodyPr wrap="square" rtlCol="0">
            <a:spAutoFit/>
          </a:bodyPr>
          <a:lstStyle/>
          <a:p>
            <a:pPr algn="ctr"/>
            <a:r>
              <a:rPr lang="tr-TR" sz="3200" dirty="0" smtClean="0">
                <a:latin typeface="Comic Sans MS" pitchFamily="66" charset="0"/>
              </a:rPr>
              <a:t>Cumhuriyet; devleti yönetme (egemenlik) hakkının millete ait olduğu ve milletin de bu hakkını belirli bir süre için seçtiği temsilciler aracılığıyla kullandığı yönetim şeklidir. Cumhuriyetçilik ise devlet rejimi olarak cumhuriyeti benimsemek ve korumaktır.</a:t>
            </a:r>
          </a:p>
          <a:p>
            <a:endParaRPr lang="tr-TR" dirty="0"/>
          </a:p>
        </p:txBody>
      </p:sp>
      <p:sp>
        <p:nvSpPr>
          <p:cNvPr id="6" name="5 Metin kutusu"/>
          <p:cNvSpPr txBox="1"/>
          <p:nvPr/>
        </p:nvSpPr>
        <p:spPr>
          <a:xfrm>
            <a:off x="1031967" y="4114800"/>
            <a:ext cx="10006148" cy="2123658"/>
          </a:xfrm>
          <a:prstGeom prst="rect">
            <a:avLst/>
          </a:prstGeom>
          <a:noFill/>
        </p:spPr>
        <p:txBody>
          <a:bodyPr wrap="square" rtlCol="0">
            <a:spAutoFit/>
          </a:bodyPr>
          <a:lstStyle/>
          <a:p>
            <a:pPr algn="ctr"/>
            <a:r>
              <a:rPr lang="tr-TR" sz="3200" dirty="0" smtClean="0">
                <a:latin typeface="Comic Sans MS" pitchFamily="66" charset="0"/>
              </a:rPr>
              <a:t>Cumhuriyet, Atatürk tarafından; “Türk milletinin karakter ve adetlerine en uygun olan idare” olduğu için ilan edilmiştir. </a:t>
            </a:r>
            <a:r>
              <a:rPr lang="tr-TR" dirty="0" smtClean="0"/>
              <a:t/>
            </a:r>
            <a:br>
              <a:rPr lang="tr-TR" dirty="0" smtClean="0"/>
            </a:br>
            <a:endParaRPr lang="tr-TR" dirty="0" smtClean="0"/>
          </a:p>
          <a:p>
            <a:endParaRPr lang="tr-TR"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246098" y="171883"/>
            <a:ext cx="2525115" cy="923330"/>
          </a:xfrm>
          <a:prstGeom prst="rect">
            <a:avLst/>
          </a:prstGeom>
          <a:noFill/>
        </p:spPr>
        <p:txBody>
          <a:bodyPr wrap="none" lIns="91440" tIns="45720" rIns="91440" bIns="45720">
            <a:spAutoFit/>
          </a:bodyPr>
          <a:lstStyle/>
          <a:p>
            <a:pPr algn="ctr"/>
            <a:r>
              <a:rPr lang="tr-TR"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Sorular</a:t>
            </a:r>
            <a:endParaRPr lang="tr-TR"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5" name="4 Dikdörtgen"/>
          <p:cNvSpPr/>
          <p:nvPr/>
        </p:nvSpPr>
        <p:spPr>
          <a:xfrm>
            <a:off x="653143" y="1282061"/>
            <a:ext cx="10711542" cy="4801314"/>
          </a:xfrm>
          <a:prstGeom prst="rect">
            <a:avLst/>
          </a:prstGeom>
        </p:spPr>
        <p:txBody>
          <a:bodyPr wrap="square">
            <a:spAutoFit/>
          </a:bodyPr>
          <a:lstStyle/>
          <a:p>
            <a:r>
              <a:rPr lang="tr-TR" sz="3600" dirty="0" smtClean="0">
                <a:latin typeface="Comic Sans MS" pitchFamily="66" charset="0"/>
              </a:rPr>
              <a:t>Aşağıdakilerden hangisi Mustafa Kemal’in devletçilik ilkesi içerisinde düşünülemez?</a:t>
            </a:r>
            <a:br>
              <a:rPr lang="tr-TR" sz="3600" dirty="0" smtClean="0">
                <a:latin typeface="Comic Sans MS" pitchFamily="66" charset="0"/>
              </a:rPr>
            </a:br>
            <a:r>
              <a:rPr lang="tr-TR" sz="3600" dirty="0" smtClean="0">
                <a:latin typeface="Comic Sans MS" pitchFamily="66" charset="0"/>
              </a:rPr>
              <a:t/>
            </a:r>
            <a:br>
              <a:rPr lang="tr-TR" sz="3600" dirty="0" smtClean="0">
                <a:latin typeface="Comic Sans MS" pitchFamily="66" charset="0"/>
              </a:rPr>
            </a:br>
            <a:r>
              <a:rPr lang="tr-TR" sz="3600" dirty="0" smtClean="0">
                <a:latin typeface="Comic Sans MS" pitchFamily="66" charset="0"/>
              </a:rPr>
              <a:t>A)   Devletin özel teşebbüse kredi sağlaması</a:t>
            </a:r>
            <a:br>
              <a:rPr lang="tr-TR" sz="3600" dirty="0" smtClean="0">
                <a:latin typeface="Comic Sans MS" pitchFamily="66" charset="0"/>
              </a:rPr>
            </a:br>
            <a:r>
              <a:rPr lang="tr-TR" sz="3600" dirty="0" smtClean="0">
                <a:latin typeface="Comic Sans MS" pitchFamily="66" charset="0"/>
              </a:rPr>
              <a:t>B)   Devletin sanayi alanında yatırım yapması</a:t>
            </a:r>
            <a:br>
              <a:rPr lang="tr-TR" sz="3600" dirty="0" smtClean="0">
                <a:latin typeface="Comic Sans MS" pitchFamily="66" charset="0"/>
              </a:rPr>
            </a:br>
            <a:r>
              <a:rPr lang="tr-TR" sz="3600" dirty="0" smtClean="0">
                <a:latin typeface="Comic Sans MS" pitchFamily="66" charset="0"/>
              </a:rPr>
              <a:t>C)   Ekonomik faaliyetlerin devlet tarafından yapılması</a:t>
            </a:r>
            <a:br>
              <a:rPr lang="tr-TR" sz="3600" dirty="0" smtClean="0">
                <a:latin typeface="Comic Sans MS" pitchFamily="66" charset="0"/>
              </a:rPr>
            </a:br>
            <a:r>
              <a:rPr lang="tr-TR" sz="3600" dirty="0" smtClean="0">
                <a:latin typeface="Comic Sans MS" pitchFamily="66" charset="0"/>
              </a:rPr>
              <a:t>D)   Devletin ekonomik faaliyetleri planlaması</a:t>
            </a:r>
            <a:r>
              <a:rPr lang="tr-TR" dirty="0" smtClean="0"/>
              <a:t/>
            </a:r>
            <a:br>
              <a:rPr lang="tr-TR" dirty="0" smtClean="0"/>
            </a:br>
            <a:endParaRPr lang="tr-TR" dirty="0"/>
          </a:p>
        </p:txBody>
      </p:sp>
      <p:pic>
        <p:nvPicPr>
          <p:cNvPr id="7" name="Picture 2" descr="C:\Users\emreg\Desktop\stock-illustration-9845807-green-button-with-tick.jpg"/>
          <p:cNvPicPr>
            <a:picLocks noChangeAspect="1" noChangeArrowheads="1"/>
          </p:cNvPicPr>
          <p:nvPr/>
        </p:nvPicPr>
        <p:blipFill>
          <a:blip r:embed="rId3"/>
          <a:srcRect/>
          <a:stretch>
            <a:fillRect/>
          </a:stretch>
        </p:blipFill>
        <p:spPr bwMode="auto">
          <a:xfrm>
            <a:off x="703580" y="2906999"/>
            <a:ext cx="616821" cy="613442"/>
          </a:xfrm>
          <a:prstGeom prst="rect">
            <a:avLst/>
          </a:prstGeom>
          <a:noFill/>
        </p:spPr>
      </p:pic>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94656" y="530109"/>
            <a:ext cx="10746378" cy="5016758"/>
          </a:xfrm>
          <a:prstGeom prst="rect">
            <a:avLst/>
          </a:prstGeom>
        </p:spPr>
        <p:txBody>
          <a:bodyPr wrap="square">
            <a:spAutoFit/>
          </a:bodyPr>
          <a:lstStyle/>
          <a:p>
            <a:r>
              <a:rPr lang="tr-TR" sz="4000" dirty="0" smtClean="0">
                <a:latin typeface="Comic Sans MS" pitchFamily="66" charset="0"/>
              </a:rPr>
              <a:t>Mustafa Kemal’in “Egemenlik Kayıtsız Şartsız Milletindir” sözü aşağıdaki ilkelerin hangisi ile doğrudan ilgilidir?</a:t>
            </a:r>
            <a:br>
              <a:rPr lang="tr-TR" sz="4000" dirty="0" smtClean="0">
                <a:latin typeface="Comic Sans MS" pitchFamily="66" charset="0"/>
              </a:rPr>
            </a:br>
            <a:r>
              <a:rPr lang="tr-TR" sz="4000" dirty="0" smtClean="0">
                <a:latin typeface="Comic Sans MS" pitchFamily="66" charset="0"/>
              </a:rPr>
              <a:t/>
            </a:r>
            <a:br>
              <a:rPr lang="tr-TR" sz="4000" dirty="0" smtClean="0">
                <a:latin typeface="Comic Sans MS" pitchFamily="66" charset="0"/>
              </a:rPr>
            </a:br>
            <a:r>
              <a:rPr lang="tr-TR" sz="4000" dirty="0" smtClean="0">
                <a:latin typeface="Comic Sans MS" pitchFamily="66" charset="0"/>
              </a:rPr>
              <a:t>A)   Devletçilik</a:t>
            </a:r>
            <a:br>
              <a:rPr lang="tr-TR" sz="4000" dirty="0" smtClean="0">
                <a:latin typeface="Comic Sans MS" pitchFamily="66" charset="0"/>
              </a:rPr>
            </a:br>
            <a:r>
              <a:rPr lang="tr-TR" sz="4000" dirty="0" smtClean="0">
                <a:latin typeface="Comic Sans MS" pitchFamily="66" charset="0"/>
              </a:rPr>
              <a:t>B)   Laiklik</a:t>
            </a:r>
            <a:br>
              <a:rPr lang="tr-TR" sz="4000" dirty="0" smtClean="0">
                <a:latin typeface="Comic Sans MS" pitchFamily="66" charset="0"/>
              </a:rPr>
            </a:br>
            <a:r>
              <a:rPr lang="tr-TR" sz="4000" dirty="0" smtClean="0">
                <a:latin typeface="Comic Sans MS" pitchFamily="66" charset="0"/>
              </a:rPr>
              <a:t>C)   İnkılâpçılık</a:t>
            </a:r>
            <a:br>
              <a:rPr lang="tr-TR" sz="4000" dirty="0" smtClean="0">
                <a:latin typeface="Comic Sans MS" pitchFamily="66" charset="0"/>
              </a:rPr>
            </a:br>
            <a:r>
              <a:rPr lang="tr-TR" sz="4000" dirty="0" smtClean="0">
                <a:latin typeface="Comic Sans MS" pitchFamily="66" charset="0"/>
              </a:rPr>
              <a:t>D)   Cumhuriyetçilik</a:t>
            </a:r>
            <a:endParaRPr lang="tr-TR" sz="4000" dirty="0">
              <a:latin typeface="Comic Sans MS" pitchFamily="66" charset="0"/>
            </a:endParaRPr>
          </a:p>
        </p:txBody>
      </p:sp>
      <p:pic>
        <p:nvPicPr>
          <p:cNvPr id="6" name="Picture 2" descr="C:\Users\emreg\Desktop\stock-illustration-9845807-green-button-with-tick.jpg"/>
          <p:cNvPicPr>
            <a:picLocks noChangeAspect="1" noChangeArrowheads="1"/>
          </p:cNvPicPr>
          <p:nvPr/>
        </p:nvPicPr>
        <p:blipFill>
          <a:blip r:embed="rId2"/>
          <a:srcRect/>
          <a:stretch>
            <a:fillRect/>
          </a:stretch>
        </p:blipFill>
        <p:spPr bwMode="auto">
          <a:xfrm>
            <a:off x="932180" y="4933918"/>
            <a:ext cx="515620" cy="512795"/>
          </a:xfrm>
          <a:prstGeom prst="rect">
            <a:avLst/>
          </a:prstGeom>
          <a:noFill/>
        </p:spPr>
      </p:pic>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552995" y="401658"/>
            <a:ext cx="11194868" cy="4401205"/>
          </a:xfrm>
          <a:prstGeom prst="rect">
            <a:avLst/>
          </a:prstGeom>
        </p:spPr>
        <p:txBody>
          <a:bodyPr wrap="square">
            <a:spAutoFit/>
          </a:bodyPr>
          <a:lstStyle/>
          <a:p>
            <a:r>
              <a:rPr lang="tr-TR" sz="4000" dirty="0" smtClean="0">
                <a:latin typeface="Comic Sans MS" pitchFamily="66" charset="0"/>
              </a:rPr>
              <a:t>Kurtuluş Savaşının kazanılmasında Atatürk İlkelerinden hangisi daha çok etkili olmuştur?</a:t>
            </a:r>
            <a:br>
              <a:rPr lang="tr-TR" sz="4000" dirty="0" smtClean="0">
                <a:latin typeface="Comic Sans MS" pitchFamily="66" charset="0"/>
              </a:rPr>
            </a:br>
            <a:r>
              <a:rPr lang="tr-TR" sz="4000" dirty="0" smtClean="0">
                <a:latin typeface="Comic Sans MS" pitchFamily="66" charset="0"/>
              </a:rPr>
              <a:t/>
            </a:r>
            <a:br>
              <a:rPr lang="tr-TR" sz="4000" dirty="0" smtClean="0">
                <a:latin typeface="Comic Sans MS" pitchFamily="66" charset="0"/>
              </a:rPr>
            </a:br>
            <a:r>
              <a:rPr lang="tr-TR" sz="4000" dirty="0" smtClean="0">
                <a:latin typeface="Comic Sans MS" pitchFamily="66" charset="0"/>
              </a:rPr>
              <a:t>A)   Cumhuriyetçilik</a:t>
            </a:r>
            <a:br>
              <a:rPr lang="tr-TR" sz="4000" dirty="0" smtClean="0">
                <a:latin typeface="Comic Sans MS" pitchFamily="66" charset="0"/>
              </a:rPr>
            </a:br>
            <a:r>
              <a:rPr lang="tr-TR" sz="4000" dirty="0" smtClean="0">
                <a:latin typeface="Comic Sans MS" pitchFamily="66" charset="0"/>
              </a:rPr>
              <a:t>B)   Milliyetçilik</a:t>
            </a:r>
            <a:br>
              <a:rPr lang="tr-TR" sz="4000" dirty="0" smtClean="0">
                <a:latin typeface="Comic Sans MS" pitchFamily="66" charset="0"/>
              </a:rPr>
            </a:br>
            <a:r>
              <a:rPr lang="tr-TR" sz="4000" dirty="0" smtClean="0">
                <a:latin typeface="Comic Sans MS" pitchFamily="66" charset="0"/>
              </a:rPr>
              <a:t>C)   Devletçilik</a:t>
            </a:r>
            <a:br>
              <a:rPr lang="tr-TR" sz="4000" dirty="0" smtClean="0">
                <a:latin typeface="Comic Sans MS" pitchFamily="66" charset="0"/>
              </a:rPr>
            </a:br>
            <a:r>
              <a:rPr lang="tr-TR" sz="4000" dirty="0" smtClean="0">
                <a:latin typeface="Comic Sans MS" pitchFamily="66" charset="0"/>
              </a:rPr>
              <a:t>D)   Laiklik</a:t>
            </a:r>
            <a:endParaRPr lang="tr-TR" sz="4000" dirty="0">
              <a:latin typeface="Comic Sans MS" pitchFamily="66" charset="0"/>
            </a:endParaRPr>
          </a:p>
        </p:txBody>
      </p:sp>
      <p:pic>
        <p:nvPicPr>
          <p:cNvPr id="6" name="Picture 2" descr="C:\Users\emreg\Desktop\stock-illustration-9845807-green-button-with-tick.jpg"/>
          <p:cNvPicPr>
            <a:picLocks noChangeAspect="1" noChangeArrowheads="1"/>
          </p:cNvPicPr>
          <p:nvPr/>
        </p:nvPicPr>
        <p:blipFill>
          <a:blip r:embed="rId2"/>
          <a:srcRect/>
          <a:stretch>
            <a:fillRect/>
          </a:stretch>
        </p:blipFill>
        <p:spPr bwMode="auto">
          <a:xfrm>
            <a:off x="587308" y="2922322"/>
            <a:ext cx="601412" cy="598118"/>
          </a:xfrm>
          <a:prstGeom prst="rect">
            <a:avLst/>
          </a:prstGeom>
          <a:noFill/>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600891" y="600891"/>
            <a:ext cx="10685418" cy="5632311"/>
          </a:xfrm>
          <a:prstGeom prst="rect">
            <a:avLst/>
          </a:prstGeom>
        </p:spPr>
        <p:txBody>
          <a:bodyPr wrap="square">
            <a:spAutoFit/>
          </a:bodyPr>
          <a:lstStyle/>
          <a:p>
            <a:r>
              <a:rPr lang="tr-TR" sz="4000" dirty="0" smtClean="0">
                <a:latin typeface="Comic Sans MS" pitchFamily="66" charset="0"/>
              </a:rPr>
              <a:t>Aşağıdakilerden hangisi Atatürk İlke ve İnkılâplarının genel amacıdır?</a:t>
            </a:r>
            <a:br>
              <a:rPr lang="tr-TR" sz="4000" dirty="0" smtClean="0">
                <a:latin typeface="Comic Sans MS" pitchFamily="66" charset="0"/>
              </a:rPr>
            </a:br>
            <a:r>
              <a:rPr lang="tr-TR" sz="4000" dirty="0" smtClean="0">
                <a:latin typeface="Comic Sans MS" pitchFamily="66" charset="0"/>
              </a:rPr>
              <a:t/>
            </a:r>
            <a:br>
              <a:rPr lang="tr-TR" sz="4000" dirty="0" smtClean="0">
                <a:latin typeface="Comic Sans MS" pitchFamily="66" charset="0"/>
              </a:rPr>
            </a:br>
            <a:r>
              <a:rPr lang="tr-TR" sz="4000" dirty="0" smtClean="0">
                <a:latin typeface="Comic Sans MS" pitchFamily="66" charset="0"/>
              </a:rPr>
              <a:t>A)   Cumhuriyet yönetimini kurma ve devam ettirme</a:t>
            </a:r>
            <a:br>
              <a:rPr lang="tr-TR" sz="4000" dirty="0" smtClean="0">
                <a:latin typeface="Comic Sans MS" pitchFamily="66" charset="0"/>
              </a:rPr>
            </a:br>
            <a:r>
              <a:rPr lang="tr-TR" sz="4000" dirty="0" smtClean="0">
                <a:latin typeface="Comic Sans MS" pitchFamily="66" charset="0"/>
              </a:rPr>
              <a:t>B)   Vatandaşlar arasında eşitlik sağlama</a:t>
            </a:r>
            <a:br>
              <a:rPr lang="tr-TR" sz="4000" dirty="0" smtClean="0">
                <a:latin typeface="Comic Sans MS" pitchFamily="66" charset="0"/>
              </a:rPr>
            </a:br>
            <a:r>
              <a:rPr lang="tr-TR" sz="4000" dirty="0" smtClean="0">
                <a:latin typeface="Comic Sans MS" pitchFamily="66" charset="0"/>
              </a:rPr>
              <a:t>C)   Türk ulusunu çağdaş uygarlıklar seviyesine ulaştırma</a:t>
            </a:r>
            <a:br>
              <a:rPr lang="tr-TR" sz="4000" dirty="0" smtClean="0">
                <a:latin typeface="Comic Sans MS" pitchFamily="66" charset="0"/>
              </a:rPr>
            </a:br>
            <a:r>
              <a:rPr lang="tr-TR" sz="4000" dirty="0" smtClean="0">
                <a:latin typeface="Comic Sans MS" pitchFamily="66" charset="0"/>
              </a:rPr>
              <a:t>D)   Dünya barışında öncülük yapmak</a:t>
            </a:r>
            <a:endParaRPr lang="tr-TR" sz="4000" dirty="0">
              <a:latin typeface="Comic Sans MS" pitchFamily="66" charset="0"/>
            </a:endParaRPr>
          </a:p>
        </p:txBody>
      </p:sp>
      <p:pic>
        <p:nvPicPr>
          <p:cNvPr id="7" name="Picture 2" descr="C:\Users\emreg\Desktop\stock-illustration-9845807-green-button-with-tick.jpg"/>
          <p:cNvPicPr>
            <a:picLocks noChangeAspect="1" noChangeArrowheads="1"/>
          </p:cNvPicPr>
          <p:nvPr/>
        </p:nvPicPr>
        <p:blipFill>
          <a:blip r:embed="rId2"/>
          <a:srcRect/>
          <a:stretch>
            <a:fillRect/>
          </a:stretch>
        </p:blipFill>
        <p:spPr bwMode="auto">
          <a:xfrm>
            <a:off x="673100" y="4385362"/>
            <a:ext cx="530860" cy="527952"/>
          </a:xfrm>
          <a:prstGeom prst="rect">
            <a:avLst/>
          </a:prstGeom>
          <a:noFill/>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22811" y="237032"/>
            <a:ext cx="10994572" cy="5016758"/>
          </a:xfrm>
          <a:prstGeom prst="rect">
            <a:avLst/>
          </a:prstGeom>
        </p:spPr>
        <p:txBody>
          <a:bodyPr wrap="square">
            <a:spAutoFit/>
          </a:bodyPr>
          <a:lstStyle/>
          <a:p>
            <a:r>
              <a:rPr lang="tr-TR" sz="4000" dirty="0" smtClean="0">
                <a:latin typeface="Comic Sans MS" pitchFamily="66" charset="0"/>
              </a:rPr>
              <a:t>“Devlet özel teşebbüsün birbirine karşı değil birbirinin tamamlayıcısıdır.” Sözü Atatürk ilkelerinin hangisi ile ilgilidir?</a:t>
            </a:r>
            <a:br>
              <a:rPr lang="tr-TR" sz="4000" dirty="0" smtClean="0">
                <a:latin typeface="Comic Sans MS" pitchFamily="66" charset="0"/>
              </a:rPr>
            </a:br>
            <a:r>
              <a:rPr lang="tr-TR" sz="4000" dirty="0" smtClean="0">
                <a:latin typeface="Comic Sans MS" pitchFamily="66" charset="0"/>
              </a:rPr>
              <a:t/>
            </a:r>
            <a:br>
              <a:rPr lang="tr-TR" sz="4000" dirty="0" smtClean="0">
                <a:latin typeface="Comic Sans MS" pitchFamily="66" charset="0"/>
              </a:rPr>
            </a:br>
            <a:r>
              <a:rPr lang="tr-TR" sz="4000" dirty="0" smtClean="0">
                <a:latin typeface="Comic Sans MS" pitchFamily="66" charset="0"/>
              </a:rPr>
              <a:t>A)   Devletçilik</a:t>
            </a:r>
            <a:br>
              <a:rPr lang="tr-TR" sz="4000" dirty="0" smtClean="0">
                <a:latin typeface="Comic Sans MS" pitchFamily="66" charset="0"/>
              </a:rPr>
            </a:br>
            <a:r>
              <a:rPr lang="tr-TR" sz="4000" dirty="0" smtClean="0">
                <a:latin typeface="Comic Sans MS" pitchFamily="66" charset="0"/>
              </a:rPr>
              <a:t>B)   Cumhuriyetçilik</a:t>
            </a:r>
            <a:br>
              <a:rPr lang="tr-TR" sz="4000" dirty="0" smtClean="0">
                <a:latin typeface="Comic Sans MS" pitchFamily="66" charset="0"/>
              </a:rPr>
            </a:br>
            <a:r>
              <a:rPr lang="tr-TR" sz="4000" dirty="0" smtClean="0">
                <a:latin typeface="Comic Sans MS" pitchFamily="66" charset="0"/>
              </a:rPr>
              <a:t>C)   İnkılapçılık</a:t>
            </a:r>
            <a:br>
              <a:rPr lang="tr-TR" sz="4000" dirty="0" smtClean="0">
                <a:latin typeface="Comic Sans MS" pitchFamily="66" charset="0"/>
              </a:rPr>
            </a:br>
            <a:r>
              <a:rPr lang="tr-TR" sz="4000" dirty="0" smtClean="0">
                <a:latin typeface="Comic Sans MS" pitchFamily="66" charset="0"/>
              </a:rPr>
              <a:t>D)   Laiklik</a:t>
            </a:r>
            <a:endParaRPr lang="tr-TR" sz="4000" dirty="0">
              <a:latin typeface="Comic Sans MS" pitchFamily="66" charset="0"/>
            </a:endParaRPr>
          </a:p>
        </p:txBody>
      </p:sp>
      <p:pic>
        <p:nvPicPr>
          <p:cNvPr id="7" name="Picture 2" descr="C:\Users\emreg\Desktop\stock-illustration-9845807-green-button-with-tick.jpg"/>
          <p:cNvPicPr>
            <a:picLocks noChangeAspect="1" noChangeArrowheads="1"/>
          </p:cNvPicPr>
          <p:nvPr/>
        </p:nvPicPr>
        <p:blipFill>
          <a:blip r:embed="rId2"/>
          <a:srcRect/>
          <a:stretch>
            <a:fillRect/>
          </a:stretch>
        </p:blipFill>
        <p:spPr bwMode="auto">
          <a:xfrm>
            <a:off x="785428" y="2785162"/>
            <a:ext cx="601412" cy="598118"/>
          </a:xfrm>
          <a:prstGeom prst="rect">
            <a:avLst/>
          </a:prstGeom>
          <a:noFill/>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781958" y="315575"/>
            <a:ext cx="8496750" cy="923330"/>
          </a:xfrm>
          <a:prstGeom prst="rect">
            <a:avLst/>
          </a:prstGeom>
          <a:noFill/>
        </p:spPr>
        <p:txBody>
          <a:bodyPr wrap="none" lIns="91440" tIns="45720" rIns="91440" bIns="45720">
            <a:spAutoFit/>
          </a:bodyPr>
          <a:lstStyle/>
          <a:p>
            <a:pPr algn="ctr"/>
            <a:r>
              <a:rPr lang="tr-TR"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İzlediğiniz İçin Teşekkürler</a:t>
            </a:r>
            <a:endParaRPr lang="tr-TR"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5" name="4 Dikdörtgen"/>
          <p:cNvSpPr/>
          <p:nvPr/>
        </p:nvSpPr>
        <p:spPr>
          <a:xfrm>
            <a:off x="1232485" y="1459343"/>
            <a:ext cx="9787872" cy="923330"/>
          </a:xfrm>
          <a:prstGeom prst="rect">
            <a:avLst/>
          </a:prstGeom>
          <a:noFill/>
        </p:spPr>
        <p:txBody>
          <a:bodyPr wrap="none" lIns="91440" tIns="45720" rIns="91440" bIns="45720">
            <a:spAutoFit/>
          </a:bodyPr>
          <a:lstStyle/>
          <a:p>
            <a:pPr algn="ctr"/>
            <a:r>
              <a:rPr lang="tr-TR" sz="5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İnkılap Tarihi Ve Atatürkçülük</a:t>
            </a:r>
            <a:endParaRPr lang="tr-TR"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7" name="6 Dikdörtgen"/>
          <p:cNvSpPr/>
          <p:nvPr/>
        </p:nvSpPr>
        <p:spPr>
          <a:xfrm>
            <a:off x="4339205" y="2416006"/>
            <a:ext cx="3711272" cy="707886"/>
          </a:xfrm>
          <a:prstGeom prst="rect">
            <a:avLst/>
          </a:prstGeom>
          <a:noFill/>
        </p:spPr>
        <p:txBody>
          <a:bodyPr wrap="none" lIns="91440" tIns="45720" rIns="91440" bIns="45720">
            <a:spAutoFit/>
          </a:bodyPr>
          <a:lstStyle/>
          <a:p>
            <a:pPr algn="ctr"/>
            <a:r>
              <a:rPr lang="tr-TR" sz="40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Atatürk İlkeleri</a:t>
            </a:r>
            <a:endParaRPr lang="tr-TR" sz="40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8" name="7 Dikdörtgen"/>
          <p:cNvSpPr/>
          <p:nvPr/>
        </p:nvSpPr>
        <p:spPr>
          <a:xfrm>
            <a:off x="2308699" y="5697088"/>
            <a:ext cx="7802649"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Yapım : </a:t>
            </a:r>
            <a:r>
              <a:rPr lang="tr-TR" sz="5400" b="1"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Emirhan</a:t>
            </a:r>
            <a:r>
              <a:rPr lang="tr-TR"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Gencer</a:t>
            </a:r>
            <a:endParaRPr lang="tr-TR"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96389" y="378823"/>
            <a:ext cx="11207931" cy="3323987"/>
          </a:xfrm>
          <a:prstGeom prst="rect">
            <a:avLst/>
          </a:prstGeom>
          <a:noFill/>
        </p:spPr>
        <p:txBody>
          <a:bodyPr wrap="square" rtlCol="0">
            <a:spAutoFit/>
          </a:bodyPr>
          <a:lstStyle/>
          <a:p>
            <a:pPr algn="ctr"/>
            <a:r>
              <a:rPr lang="tr-TR" sz="3200" dirty="0" smtClean="0">
                <a:latin typeface="Comic Sans MS" pitchFamily="66" charset="0"/>
              </a:rPr>
              <a:t>Cumhuriyet yönetimi 1923 yılından itibaren Anayasa'ya eklenmiştir ve Anayasa'nın birinci maddesidir. Anayasa'nın ikinci maddesinde de Cumhuriyetin nitelikleri belirtilmiştir. Buna göre Türkiye Cumhuriyeti:İnsan haklarına saygılı, Atatürk milliyetçiliğine bağlı, Demokratik, Laik, Sosyal bir hukuk devletidir.</a:t>
            </a:r>
          </a:p>
          <a:p>
            <a:endParaRPr lang="tr-TR" dirty="0"/>
          </a:p>
        </p:txBody>
      </p:sp>
      <p:sp>
        <p:nvSpPr>
          <p:cNvPr id="5" name="4 Metin kutusu"/>
          <p:cNvSpPr txBox="1"/>
          <p:nvPr/>
        </p:nvSpPr>
        <p:spPr>
          <a:xfrm>
            <a:off x="744583" y="3579224"/>
            <a:ext cx="10737669" cy="2831544"/>
          </a:xfrm>
          <a:prstGeom prst="rect">
            <a:avLst/>
          </a:prstGeom>
          <a:noFill/>
        </p:spPr>
        <p:txBody>
          <a:bodyPr wrap="square" rtlCol="0">
            <a:spAutoFit/>
          </a:bodyPr>
          <a:lstStyle/>
          <a:p>
            <a:pPr algn="ctr"/>
            <a:r>
              <a:rPr lang="tr-TR" sz="3200" dirty="0" smtClean="0">
                <a:latin typeface="Comic Sans MS" pitchFamily="66" charset="0"/>
              </a:rPr>
              <a:t>Atatürk demokratik cumhuriyeti benimsemiştir. “Demokrasinin tam ve en belirgin şekli cumhuriyettir.” demiştir. Atatürk, cumhuriyeti Türk gençliğine emanet etmiştir. Böylece ülkenin sürekli yenileşme ve çağdaşlaşma içinde olmasına çalışmıştır.</a:t>
            </a:r>
          </a:p>
          <a:p>
            <a:endParaRPr lang="tr-TR"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175658" y="339632"/>
            <a:ext cx="10175966" cy="1231106"/>
          </a:xfrm>
          <a:prstGeom prst="rect">
            <a:avLst/>
          </a:prstGeom>
          <a:noFill/>
        </p:spPr>
        <p:txBody>
          <a:bodyPr wrap="square" rtlCol="0">
            <a:spAutoFit/>
          </a:bodyPr>
          <a:lstStyle/>
          <a:p>
            <a:pPr algn="ctr"/>
            <a:r>
              <a:rPr lang="tr-TR" sz="2800" dirty="0" smtClean="0">
                <a:latin typeface="Comic Sans MS" pitchFamily="66" charset="0"/>
              </a:rPr>
              <a:t>Halkın kendi kendisini yönetmesi ilkesine dayanır. Çok partili sistemi öngörür. Türk İnkılabının siyasal görünüşüdür.</a:t>
            </a:r>
          </a:p>
          <a:p>
            <a:endParaRPr lang="tr-TR" dirty="0"/>
          </a:p>
        </p:txBody>
      </p:sp>
      <p:sp>
        <p:nvSpPr>
          <p:cNvPr id="7" name="6 Metin kutusu"/>
          <p:cNvSpPr txBox="1"/>
          <p:nvPr/>
        </p:nvSpPr>
        <p:spPr>
          <a:xfrm>
            <a:off x="914400" y="1358537"/>
            <a:ext cx="9679578" cy="1661993"/>
          </a:xfrm>
          <a:prstGeom prst="rect">
            <a:avLst/>
          </a:prstGeom>
          <a:noFill/>
        </p:spPr>
        <p:txBody>
          <a:bodyPr wrap="square" rtlCol="0">
            <a:spAutoFit/>
          </a:bodyPr>
          <a:lstStyle/>
          <a:p>
            <a:pPr algn="ctr"/>
            <a:r>
              <a:rPr lang="tr-TR" sz="2800" dirty="0" smtClean="0">
                <a:latin typeface="Comic Sans MS" pitchFamily="66" charset="0"/>
              </a:rPr>
              <a:t>Cumhuriyetçilik;</a:t>
            </a:r>
          </a:p>
          <a:p>
            <a:pPr algn="ctr"/>
            <a:r>
              <a:rPr lang="tr-TR" sz="2800" dirty="0" smtClean="0">
                <a:latin typeface="Comic Sans MS" pitchFamily="66" charset="0"/>
              </a:rPr>
              <a:t>Devlet başkanının belli bir süre için seçilerek is başına geldiği devlet ya da yönetim biçimidir</a:t>
            </a:r>
            <a:r>
              <a:rPr lang="tr-TR" dirty="0" smtClean="0"/>
              <a:t>.</a:t>
            </a:r>
          </a:p>
          <a:p>
            <a:endParaRPr lang="tr-TR" dirty="0"/>
          </a:p>
        </p:txBody>
      </p:sp>
      <p:sp>
        <p:nvSpPr>
          <p:cNvPr id="8" name="7 Köşeli Çift Ayraç"/>
          <p:cNvSpPr/>
          <p:nvPr/>
        </p:nvSpPr>
        <p:spPr>
          <a:xfrm>
            <a:off x="413657" y="1850572"/>
            <a:ext cx="522515" cy="509451"/>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9" name="8 Metin kutusu"/>
          <p:cNvSpPr txBox="1"/>
          <p:nvPr/>
        </p:nvSpPr>
        <p:spPr>
          <a:xfrm>
            <a:off x="953589" y="2991395"/>
            <a:ext cx="7707085" cy="800219"/>
          </a:xfrm>
          <a:prstGeom prst="rect">
            <a:avLst/>
          </a:prstGeom>
          <a:noFill/>
        </p:spPr>
        <p:txBody>
          <a:bodyPr wrap="square" rtlCol="0">
            <a:spAutoFit/>
          </a:bodyPr>
          <a:lstStyle/>
          <a:p>
            <a:pPr algn="ctr"/>
            <a:r>
              <a:rPr lang="tr-TR" sz="2800" dirty="0" smtClean="0">
                <a:latin typeface="Comic Sans MS" pitchFamily="66" charset="0"/>
              </a:rPr>
              <a:t>Cumhuriyet yönetimlerinin temeli seçimdir.</a:t>
            </a:r>
          </a:p>
          <a:p>
            <a:endParaRPr lang="tr-TR" dirty="0"/>
          </a:p>
        </p:txBody>
      </p:sp>
      <p:sp>
        <p:nvSpPr>
          <p:cNvPr id="10" name="9 Köşeli Çift Ayraç"/>
          <p:cNvSpPr/>
          <p:nvPr/>
        </p:nvSpPr>
        <p:spPr>
          <a:xfrm>
            <a:off x="409303" y="2956560"/>
            <a:ext cx="522515" cy="509451"/>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11" name="10 Metin kutusu"/>
          <p:cNvSpPr txBox="1"/>
          <p:nvPr/>
        </p:nvSpPr>
        <p:spPr>
          <a:xfrm>
            <a:off x="1018902" y="3749039"/>
            <a:ext cx="9000309" cy="800219"/>
          </a:xfrm>
          <a:prstGeom prst="rect">
            <a:avLst/>
          </a:prstGeom>
          <a:noFill/>
        </p:spPr>
        <p:txBody>
          <a:bodyPr wrap="square" rtlCol="0">
            <a:spAutoFit/>
          </a:bodyPr>
          <a:lstStyle/>
          <a:p>
            <a:pPr algn="ctr"/>
            <a:r>
              <a:rPr lang="tr-TR" sz="2800" dirty="0" smtClean="0">
                <a:latin typeface="Comic Sans MS" pitchFamily="66" charset="0"/>
              </a:rPr>
              <a:t>Egemenliğin halka ait olduğu tek yönetim biçimidir.</a:t>
            </a:r>
          </a:p>
          <a:p>
            <a:endParaRPr lang="tr-TR" dirty="0"/>
          </a:p>
        </p:txBody>
      </p:sp>
      <p:sp>
        <p:nvSpPr>
          <p:cNvPr id="12" name="11 Köşeli Çift Ayraç"/>
          <p:cNvSpPr/>
          <p:nvPr/>
        </p:nvSpPr>
        <p:spPr>
          <a:xfrm>
            <a:off x="431074" y="3762103"/>
            <a:ext cx="522515" cy="509451"/>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13" name="12 Metin kutusu"/>
          <p:cNvSpPr txBox="1"/>
          <p:nvPr/>
        </p:nvSpPr>
        <p:spPr>
          <a:xfrm>
            <a:off x="966651" y="4519750"/>
            <a:ext cx="10267404" cy="1231106"/>
          </a:xfrm>
          <a:prstGeom prst="rect">
            <a:avLst/>
          </a:prstGeom>
          <a:noFill/>
        </p:spPr>
        <p:txBody>
          <a:bodyPr wrap="square" rtlCol="0">
            <a:spAutoFit/>
          </a:bodyPr>
          <a:lstStyle/>
          <a:p>
            <a:pPr algn="ctr"/>
            <a:r>
              <a:rPr lang="tr-TR" sz="2800" dirty="0" smtClean="0">
                <a:latin typeface="Comic Sans MS" pitchFamily="66" charset="0"/>
              </a:rPr>
              <a:t>Sınıf ve cins ayrımı olmaksızın herkesin yönetime katıldığı yönetim biçimidir.</a:t>
            </a:r>
          </a:p>
          <a:p>
            <a:pPr algn="ctr"/>
            <a:endParaRPr lang="tr-TR" dirty="0"/>
          </a:p>
        </p:txBody>
      </p:sp>
      <p:sp>
        <p:nvSpPr>
          <p:cNvPr id="14" name="13 Köşeli Çift Ayraç"/>
          <p:cNvSpPr/>
          <p:nvPr/>
        </p:nvSpPr>
        <p:spPr>
          <a:xfrm>
            <a:off x="413658" y="4541520"/>
            <a:ext cx="522515" cy="509451"/>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gtEl>
                                        <p:attrNameLst>
                                          <p:attrName>ppt_y</p:attrName>
                                        </p:attrNameLst>
                                      </p:cBhvr>
                                      <p:tavLst>
                                        <p:tav tm="0">
                                          <p:val>
                                            <p:strVal val="#ppt_y"/>
                                          </p:val>
                                        </p:tav>
                                        <p:tav tm="100000">
                                          <p:val>
                                            <p:strVal val="#ppt_y"/>
                                          </p:val>
                                        </p:tav>
                                      </p:tavLst>
                                    </p:anim>
                                    <p:anim calcmode="lin" valueType="num">
                                      <p:cBhvr>
                                        <p:cTn id="3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1"/>
                                        </p:tgtEl>
                                        <p:attrNameLst>
                                          <p:attrName>ppt_y</p:attrName>
                                        </p:attrNameLst>
                                      </p:cBhvr>
                                      <p:tavLst>
                                        <p:tav tm="0">
                                          <p:val>
                                            <p:strVal val="#ppt_y"/>
                                          </p:val>
                                        </p:tav>
                                        <p:tav tm="100000">
                                          <p:val>
                                            <p:strVal val="#ppt_y"/>
                                          </p:val>
                                        </p:tav>
                                      </p:tavLst>
                                    </p:anim>
                                    <p:anim calcmode="lin" valueType="num">
                                      <p:cBhvr>
                                        <p:cTn id="4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3"/>
                                        </p:tgtEl>
                                        <p:attrNameLst>
                                          <p:attrName>ppt_y</p:attrName>
                                        </p:attrNameLst>
                                      </p:cBhvr>
                                      <p:tavLst>
                                        <p:tav tm="0">
                                          <p:val>
                                            <p:strVal val="#ppt_y"/>
                                          </p:val>
                                        </p:tav>
                                        <p:tav tm="100000">
                                          <p:val>
                                            <p:strVal val="#ppt_y"/>
                                          </p:val>
                                        </p:tav>
                                      </p:tavLst>
                                    </p:anim>
                                    <p:anim calcmode="lin" valueType="num">
                                      <p:cBhvr>
                                        <p:cTn id="5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animBg="1"/>
      <p:bldP spid="9" grpId="0"/>
      <p:bldP spid="10" grpId="0" animBg="1"/>
      <p:bldP spid="11" grpId="0"/>
      <p:bldP spid="12" grpId="0" animBg="1"/>
      <p:bldP spid="13" grpId="0"/>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1031967" y="248195"/>
            <a:ext cx="10985862" cy="1661993"/>
          </a:xfrm>
          <a:prstGeom prst="rect">
            <a:avLst/>
          </a:prstGeom>
          <a:noFill/>
        </p:spPr>
        <p:txBody>
          <a:bodyPr wrap="square" rtlCol="0">
            <a:spAutoFit/>
          </a:bodyPr>
          <a:lstStyle/>
          <a:p>
            <a:pPr algn="ctr"/>
            <a:r>
              <a:rPr lang="tr-TR" sz="2800" dirty="0" smtClean="0">
                <a:latin typeface="Comic Sans MS" pitchFamily="66" charset="0"/>
              </a:rPr>
              <a:t>Kısaca halkın kendi kendisini yönetebildiği, egemenliğin ulusa ait olduğu ve herkesin eşit haklara sahip ve özgürce haklarını kullandığı yönetim biçimidir.</a:t>
            </a:r>
          </a:p>
          <a:p>
            <a:endParaRPr lang="tr-TR" dirty="0"/>
          </a:p>
        </p:txBody>
      </p:sp>
      <p:sp>
        <p:nvSpPr>
          <p:cNvPr id="8" name="7 Köşeli Çift Ayraç"/>
          <p:cNvSpPr/>
          <p:nvPr/>
        </p:nvSpPr>
        <p:spPr>
          <a:xfrm>
            <a:off x="570412" y="413657"/>
            <a:ext cx="522515" cy="509451"/>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9" name="8 Dikdörtgen"/>
          <p:cNvSpPr/>
          <p:nvPr/>
        </p:nvSpPr>
        <p:spPr>
          <a:xfrm>
            <a:off x="329932" y="1730207"/>
            <a:ext cx="11624504" cy="584775"/>
          </a:xfrm>
          <a:prstGeom prst="rect">
            <a:avLst/>
          </a:prstGeom>
          <a:noFill/>
        </p:spPr>
        <p:txBody>
          <a:bodyPr wrap="square" lIns="91440" tIns="45720" rIns="91440" bIns="45720">
            <a:spAutoFit/>
          </a:bodyPr>
          <a:lstStyle/>
          <a:p>
            <a:pPr algn="ctr"/>
            <a:r>
              <a:rPr lang="tr-TR" sz="32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Cumhuriyetç</a:t>
            </a:r>
            <a:r>
              <a:rPr lang="tr-TR" sz="32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ilik İlkesi Doğrultusunda Yapılan İnkılaplar</a:t>
            </a:r>
            <a:endParaRPr lang="tr-TR" sz="32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14" name="13 Metin kutusu"/>
          <p:cNvSpPr txBox="1"/>
          <p:nvPr/>
        </p:nvSpPr>
        <p:spPr>
          <a:xfrm>
            <a:off x="770709" y="2495008"/>
            <a:ext cx="10672354" cy="800219"/>
          </a:xfrm>
          <a:prstGeom prst="rect">
            <a:avLst/>
          </a:prstGeom>
          <a:noFill/>
        </p:spPr>
        <p:txBody>
          <a:bodyPr wrap="square" rtlCol="0">
            <a:spAutoFit/>
          </a:bodyPr>
          <a:lstStyle/>
          <a:p>
            <a:r>
              <a:rPr lang="tr-TR" sz="2800" dirty="0" smtClean="0">
                <a:latin typeface="Comic Sans MS" pitchFamily="66" charset="0"/>
              </a:rPr>
              <a:t>TBMM’nin açılması (23 Nisan 1920)</a:t>
            </a:r>
          </a:p>
          <a:p>
            <a:endParaRPr lang="tr-TR" dirty="0"/>
          </a:p>
        </p:txBody>
      </p:sp>
      <p:sp>
        <p:nvSpPr>
          <p:cNvPr id="19" name="18 Dikdörtgen"/>
          <p:cNvSpPr/>
          <p:nvPr/>
        </p:nvSpPr>
        <p:spPr>
          <a:xfrm>
            <a:off x="784062" y="3087580"/>
            <a:ext cx="6433171" cy="523220"/>
          </a:xfrm>
          <a:prstGeom prst="rect">
            <a:avLst/>
          </a:prstGeom>
        </p:spPr>
        <p:txBody>
          <a:bodyPr wrap="none">
            <a:spAutoFit/>
          </a:bodyPr>
          <a:lstStyle/>
          <a:p>
            <a:r>
              <a:rPr lang="tr-TR" sz="2800" dirty="0" smtClean="0">
                <a:latin typeface="Comic Sans MS" pitchFamily="66" charset="0"/>
              </a:rPr>
              <a:t>Saltanatın kaldırılması (1 Kasım 1922)</a:t>
            </a:r>
          </a:p>
        </p:txBody>
      </p:sp>
      <p:sp>
        <p:nvSpPr>
          <p:cNvPr id="20" name="19 Dikdörtgen"/>
          <p:cNvSpPr/>
          <p:nvPr/>
        </p:nvSpPr>
        <p:spPr>
          <a:xfrm>
            <a:off x="833337" y="3649282"/>
            <a:ext cx="5798382" cy="523220"/>
          </a:xfrm>
          <a:prstGeom prst="rect">
            <a:avLst/>
          </a:prstGeom>
        </p:spPr>
        <p:txBody>
          <a:bodyPr wrap="none">
            <a:spAutoFit/>
          </a:bodyPr>
          <a:lstStyle/>
          <a:p>
            <a:r>
              <a:rPr lang="tr-TR" sz="2800" dirty="0" smtClean="0">
                <a:latin typeface="Comic Sans MS" pitchFamily="66" charset="0"/>
              </a:rPr>
              <a:t>Cumhuriyetin ilanı (29 Ekim 1923)</a:t>
            </a:r>
          </a:p>
        </p:txBody>
      </p:sp>
      <p:sp>
        <p:nvSpPr>
          <p:cNvPr id="21" name="20 Dikdörtgen"/>
          <p:cNvSpPr/>
          <p:nvPr/>
        </p:nvSpPr>
        <p:spPr>
          <a:xfrm>
            <a:off x="850773" y="4250174"/>
            <a:ext cx="4730782" cy="523220"/>
          </a:xfrm>
          <a:prstGeom prst="rect">
            <a:avLst/>
          </a:prstGeom>
        </p:spPr>
        <p:txBody>
          <a:bodyPr wrap="none">
            <a:spAutoFit/>
          </a:bodyPr>
          <a:lstStyle/>
          <a:p>
            <a:r>
              <a:rPr lang="tr-TR" sz="2800" dirty="0" smtClean="0">
                <a:latin typeface="Comic Sans MS" pitchFamily="66" charset="0"/>
              </a:rPr>
              <a:t>Siyasal partilerin kurulması</a:t>
            </a:r>
          </a:p>
        </p:txBody>
      </p:sp>
      <p:sp>
        <p:nvSpPr>
          <p:cNvPr id="22" name="21 Dikdörtgen"/>
          <p:cNvSpPr/>
          <p:nvPr/>
        </p:nvSpPr>
        <p:spPr>
          <a:xfrm>
            <a:off x="857350" y="4851065"/>
            <a:ext cx="7035900" cy="523220"/>
          </a:xfrm>
          <a:prstGeom prst="rect">
            <a:avLst/>
          </a:prstGeom>
        </p:spPr>
        <p:txBody>
          <a:bodyPr wrap="none">
            <a:spAutoFit/>
          </a:bodyPr>
          <a:lstStyle/>
          <a:p>
            <a:r>
              <a:rPr lang="tr-TR" sz="2800" dirty="0" smtClean="0">
                <a:latin typeface="Comic Sans MS" pitchFamily="66" charset="0"/>
              </a:rPr>
              <a:t>1921 ve 1924 Anayasalarının hazırlanması</a:t>
            </a:r>
          </a:p>
        </p:txBody>
      </p:sp>
      <p:sp>
        <p:nvSpPr>
          <p:cNvPr id="24" name="23 Dikdörtgen"/>
          <p:cNvSpPr/>
          <p:nvPr/>
        </p:nvSpPr>
        <p:spPr>
          <a:xfrm>
            <a:off x="879566" y="5470212"/>
            <a:ext cx="10537371" cy="523220"/>
          </a:xfrm>
          <a:prstGeom prst="rect">
            <a:avLst/>
          </a:prstGeom>
        </p:spPr>
        <p:txBody>
          <a:bodyPr wrap="square">
            <a:spAutoFit/>
          </a:bodyPr>
          <a:lstStyle/>
          <a:p>
            <a:r>
              <a:rPr lang="tr-TR" sz="2800" dirty="0" smtClean="0">
                <a:latin typeface="Comic Sans MS" pitchFamily="66" charset="0"/>
              </a:rPr>
              <a:t>Kadınlara seçme ve seçilme hakkının tanınması (5 Aralık 1934)</a:t>
            </a:r>
          </a:p>
        </p:txBody>
      </p:sp>
      <p:sp>
        <p:nvSpPr>
          <p:cNvPr id="26" name="25 Dikdörtgen"/>
          <p:cNvSpPr/>
          <p:nvPr/>
        </p:nvSpPr>
        <p:spPr>
          <a:xfrm>
            <a:off x="871439" y="6078974"/>
            <a:ext cx="5044971" cy="523220"/>
          </a:xfrm>
          <a:prstGeom prst="rect">
            <a:avLst/>
          </a:prstGeom>
        </p:spPr>
        <p:txBody>
          <a:bodyPr wrap="none">
            <a:spAutoFit/>
          </a:bodyPr>
          <a:lstStyle/>
          <a:p>
            <a:r>
              <a:rPr lang="tr-TR" sz="2800" dirty="0" smtClean="0">
                <a:latin typeface="Comic Sans MS" pitchFamily="66" charset="0"/>
              </a:rPr>
              <a:t>Ordunun siyasetten ayrılması</a:t>
            </a:r>
            <a:endParaRPr lang="tr-TR" sz="2800" dirty="0">
              <a:latin typeface="Comic Sans MS" pitchFamily="66" charset="0"/>
            </a:endParaRPr>
          </a:p>
        </p:txBody>
      </p:sp>
      <p:sp>
        <p:nvSpPr>
          <p:cNvPr id="27" name="26 Köşeli Çift Ayraç"/>
          <p:cNvSpPr/>
          <p:nvPr/>
        </p:nvSpPr>
        <p:spPr>
          <a:xfrm>
            <a:off x="235131" y="2612570"/>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8" name="27 Köşeli Çift Ayraç"/>
          <p:cNvSpPr/>
          <p:nvPr/>
        </p:nvSpPr>
        <p:spPr>
          <a:xfrm>
            <a:off x="222068" y="3213462"/>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9" name="28 Köşeli Çift Ayraç"/>
          <p:cNvSpPr/>
          <p:nvPr/>
        </p:nvSpPr>
        <p:spPr>
          <a:xfrm>
            <a:off x="209005" y="3814353"/>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0" name="29 Köşeli Çift Ayraç"/>
          <p:cNvSpPr/>
          <p:nvPr/>
        </p:nvSpPr>
        <p:spPr>
          <a:xfrm>
            <a:off x="195942" y="4349931"/>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1" name="30 Köşeli Çift Ayraç"/>
          <p:cNvSpPr/>
          <p:nvPr/>
        </p:nvSpPr>
        <p:spPr>
          <a:xfrm>
            <a:off x="209005" y="4885508"/>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2" name="31 Köşeli Çift Ayraç"/>
          <p:cNvSpPr/>
          <p:nvPr/>
        </p:nvSpPr>
        <p:spPr>
          <a:xfrm>
            <a:off x="182880" y="5473337"/>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3" name="32 Köşeli Çift Ayraç"/>
          <p:cNvSpPr/>
          <p:nvPr/>
        </p:nvSpPr>
        <p:spPr>
          <a:xfrm>
            <a:off x="209005" y="6126479"/>
            <a:ext cx="470263" cy="33963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5"/>
                                        </p:tgtEl>
                                        <p:attrNameLst>
                                          <p:attrName>ppt_y</p:attrName>
                                        </p:attrNameLst>
                                      </p:cBhvr>
                                      <p:tavLst>
                                        <p:tav tm="0">
                                          <p:val>
                                            <p:strVal val="#ppt_y"/>
                                          </p:val>
                                        </p:tav>
                                        <p:tav tm="100000">
                                          <p:val>
                                            <p:strVal val="#ppt_y"/>
                                          </p:val>
                                        </p:tav>
                                      </p:tavLst>
                                    </p:anim>
                                    <p:anim calcmode="lin" valueType="num">
                                      <p:cBhvr>
                                        <p:cTn id="1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500"/>
                                        <p:tgtEl>
                                          <p:spTgt spid="27"/>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4"/>
                                        </p:tgtEl>
                                        <p:attrNameLst>
                                          <p:attrName>ppt_y</p:attrName>
                                        </p:attrNameLst>
                                      </p:cBhvr>
                                      <p:tavLst>
                                        <p:tav tm="0">
                                          <p:val>
                                            <p:strVal val="#ppt_y"/>
                                          </p:val>
                                        </p:tav>
                                        <p:tav tm="100000">
                                          <p:val>
                                            <p:strVal val="#ppt_y"/>
                                          </p:val>
                                        </p:tav>
                                      </p:tavLst>
                                    </p:anim>
                                    <p:anim calcmode="lin" valueType="num">
                                      <p:cBhvr>
                                        <p:cTn id="2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checkerboard(across)">
                                      <p:cBhvr>
                                        <p:cTn id="36" dur="500"/>
                                        <p:tgtEl>
                                          <p:spTgt spid="28"/>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9"/>
                                        </p:tgtEl>
                                        <p:attrNameLst>
                                          <p:attrName>ppt_y</p:attrName>
                                        </p:attrNameLst>
                                      </p:cBhvr>
                                      <p:tavLst>
                                        <p:tav tm="0">
                                          <p:val>
                                            <p:strVal val="#ppt_y"/>
                                          </p:val>
                                        </p:tav>
                                        <p:tav tm="100000">
                                          <p:val>
                                            <p:strVal val="#ppt_y"/>
                                          </p:val>
                                        </p:tav>
                                      </p:tavLst>
                                    </p:anim>
                                    <p:anim calcmode="lin" valueType="num">
                                      <p:cBhvr>
                                        <p:cTn id="4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checkerboard(across)">
                                      <p:cBhvr>
                                        <p:cTn id="48" dur="500"/>
                                        <p:tgtEl>
                                          <p:spTgt spid="29"/>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0"/>
                                        </p:tgtEl>
                                        <p:attrNameLst>
                                          <p:attrName>ppt_y</p:attrName>
                                        </p:attrNameLst>
                                      </p:cBhvr>
                                      <p:tavLst>
                                        <p:tav tm="0">
                                          <p:val>
                                            <p:strVal val="#ppt_y"/>
                                          </p:val>
                                        </p:tav>
                                        <p:tav tm="100000">
                                          <p:val>
                                            <p:strVal val="#ppt_y"/>
                                          </p:val>
                                        </p:tav>
                                      </p:tavLst>
                                    </p:anim>
                                    <p:anim calcmode="lin" valueType="num">
                                      <p:cBhvr>
                                        <p:cTn id="5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checkerboard(across)">
                                      <p:cBhvr>
                                        <p:cTn id="60" dur="500"/>
                                        <p:tgtEl>
                                          <p:spTgt spid="30"/>
                                        </p:tgtEl>
                                      </p:cBhvr>
                                    </p:animEffec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21"/>
                                        </p:tgtEl>
                                        <p:attrNameLst>
                                          <p:attrName>ppt_y</p:attrName>
                                        </p:attrNameLst>
                                      </p:cBhvr>
                                      <p:tavLst>
                                        <p:tav tm="0">
                                          <p:val>
                                            <p:strVal val="#ppt_y"/>
                                          </p:val>
                                        </p:tav>
                                        <p:tav tm="100000">
                                          <p:val>
                                            <p:strVal val="#ppt_y"/>
                                          </p:val>
                                        </p:tav>
                                      </p:tavLst>
                                    </p:anim>
                                    <p:anim calcmode="lin" valueType="num">
                                      <p:cBhvr>
                                        <p:cTn id="6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checkerboard(across)">
                                      <p:cBhvr>
                                        <p:cTn id="72" dur="500"/>
                                        <p:tgtEl>
                                          <p:spTgt spid="31"/>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2"/>
                                        </p:tgtEl>
                                        <p:attrNameLst>
                                          <p:attrName>ppt_y</p:attrName>
                                        </p:attrNameLst>
                                      </p:cBhvr>
                                      <p:tavLst>
                                        <p:tav tm="0">
                                          <p:val>
                                            <p:strVal val="#ppt_y"/>
                                          </p:val>
                                        </p:tav>
                                        <p:tav tm="100000">
                                          <p:val>
                                            <p:strVal val="#ppt_y"/>
                                          </p:val>
                                        </p:tav>
                                      </p:tavLst>
                                    </p:anim>
                                    <p:anim calcmode="lin" valueType="num">
                                      <p:cBhvr>
                                        <p:cTn id="7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2"/>
                                        </p:tgtEl>
                                      </p:cBhvr>
                                    </p:animEffect>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grpId="0"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checkerboard(across)">
                                      <p:cBhvr>
                                        <p:cTn id="84" dur="500"/>
                                        <p:tgtEl>
                                          <p:spTgt spid="32"/>
                                        </p:tgtEl>
                                      </p:cBhvr>
                                    </p:animEffect>
                                  </p:childTnLst>
                                </p:cTn>
                              </p:par>
                              <p:par>
                                <p:cTn id="85" presetID="41" presetClass="entr" presetSubtype="0" fill="hold" grpId="0" nodeType="withEffect">
                                  <p:stCondLst>
                                    <p:cond delay="0"/>
                                  </p:stCondLst>
                                  <p:iterate type="lt">
                                    <p:tmPct val="10000"/>
                                  </p:iterate>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4"/>
                                        </p:tgtEl>
                                        <p:attrNameLst>
                                          <p:attrName>ppt_y</p:attrName>
                                        </p:attrNameLst>
                                      </p:cBhvr>
                                      <p:tavLst>
                                        <p:tav tm="0">
                                          <p:val>
                                            <p:strVal val="#ppt_y"/>
                                          </p:val>
                                        </p:tav>
                                        <p:tav tm="100000">
                                          <p:val>
                                            <p:strVal val="#ppt_y"/>
                                          </p:val>
                                        </p:tav>
                                      </p:tavLst>
                                    </p:anim>
                                    <p:anim calcmode="lin" valueType="num">
                                      <p:cBhvr>
                                        <p:cTn id="8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4"/>
                                        </p:tgtEl>
                                      </p:cBhvr>
                                    </p:animEffect>
                                  </p:childTnLst>
                                </p:cTn>
                              </p:par>
                            </p:childTnLst>
                          </p:cTn>
                        </p:par>
                      </p:childTnLst>
                    </p:cTn>
                  </p:par>
                  <p:par>
                    <p:cTn id="92" fill="hold">
                      <p:stCondLst>
                        <p:cond delay="indefinite"/>
                      </p:stCondLst>
                      <p:childTnLst>
                        <p:par>
                          <p:cTn id="93" fill="hold">
                            <p:stCondLst>
                              <p:cond delay="0"/>
                            </p:stCondLst>
                            <p:childTnLst>
                              <p:par>
                                <p:cTn id="94" presetID="5" presetClass="entr" presetSubtype="10" fill="hold" grpId="0" nodeType="click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checkerboard(across)">
                                      <p:cBhvr>
                                        <p:cTn id="96" dur="500"/>
                                        <p:tgtEl>
                                          <p:spTgt spid="33"/>
                                        </p:tgtEl>
                                      </p:cBhvr>
                                    </p:animEffect>
                                  </p:childTnLst>
                                </p:cTn>
                              </p:par>
                              <p:par>
                                <p:cTn id="97" presetID="41" presetClass="entr" presetSubtype="0" fill="hold" grpId="0" nodeType="withEffect">
                                  <p:stCondLst>
                                    <p:cond delay="0"/>
                                  </p:stCondLst>
                                  <p:iterate type="lt">
                                    <p:tmPct val="10000"/>
                                  </p:iterate>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6"/>
                                        </p:tgtEl>
                                        <p:attrNameLst>
                                          <p:attrName>ppt_y</p:attrName>
                                        </p:attrNameLst>
                                      </p:cBhvr>
                                      <p:tavLst>
                                        <p:tav tm="0">
                                          <p:val>
                                            <p:strVal val="#ppt_y"/>
                                          </p:val>
                                        </p:tav>
                                        <p:tav tm="100000">
                                          <p:val>
                                            <p:strVal val="#ppt_y"/>
                                          </p:val>
                                        </p:tav>
                                      </p:tavLst>
                                    </p:anim>
                                    <p:anim calcmode="lin" valueType="num">
                                      <p:cBhvr>
                                        <p:cTn id="101"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p:bldP spid="14" grpId="0"/>
      <p:bldP spid="19" grpId="0"/>
      <p:bldP spid="20" grpId="0"/>
      <p:bldP spid="21" grpId="0"/>
      <p:bldP spid="22" grpId="0"/>
      <p:bldP spid="24" grpId="0"/>
      <p:bldP spid="26" grpId="0"/>
      <p:bldP spid="27" grpId="0" animBg="1"/>
      <p:bldP spid="28" grpId="0" animBg="1"/>
      <p:bldP spid="29" grpId="0" animBg="1"/>
      <p:bldP spid="30" grpId="0" animBg="1"/>
      <p:bldP spid="31" grpId="0" animBg="1"/>
      <p:bldP spid="32" grpId="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mreg\Desktop\indir.jpg"/>
          <p:cNvPicPr>
            <a:picLocks noChangeAspect="1" noChangeArrowheads="1"/>
          </p:cNvPicPr>
          <p:nvPr/>
        </p:nvPicPr>
        <p:blipFill>
          <a:blip r:embed="rId2"/>
          <a:srcRect/>
          <a:stretch>
            <a:fillRect/>
          </a:stretch>
        </p:blipFill>
        <p:spPr bwMode="auto">
          <a:xfrm>
            <a:off x="660809" y="2028236"/>
            <a:ext cx="1800225" cy="2543175"/>
          </a:xfrm>
          <a:prstGeom prst="rect">
            <a:avLst/>
          </a:prstGeom>
          <a:noFill/>
        </p:spPr>
      </p:pic>
      <p:sp>
        <p:nvSpPr>
          <p:cNvPr id="5" name="4 Köşeli Çift Ayraç"/>
          <p:cNvSpPr/>
          <p:nvPr/>
        </p:nvSpPr>
        <p:spPr>
          <a:xfrm rot="19858663">
            <a:off x="2560320" y="1658983"/>
            <a:ext cx="496389" cy="39188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6" name="5 Köşeli Çift Ayraç"/>
          <p:cNvSpPr/>
          <p:nvPr/>
        </p:nvSpPr>
        <p:spPr>
          <a:xfrm rot="19858663">
            <a:off x="2987040" y="1432560"/>
            <a:ext cx="496389" cy="39188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7" name="6 Köşeli Çift Ayraç"/>
          <p:cNvSpPr/>
          <p:nvPr/>
        </p:nvSpPr>
        <p:spPr>
          <a:xfrm>
            <a:off x="2582089" y="3013167"/>
            <a:ext cx="496389" cy="39188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Köşeli Çift Ayraç"/>
          <p:cNvSpPr/>
          <p:nvPr/>
        </p:nvSpPr>
        <p:spPr>
          <a:xfrm rot="19858663">
            <a:off x="3400698" y="1193076"/>
            <a:ext cx="496389" cy="39188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Köşeli Çift Ayraç"/>
          <p:cNvSpPr/>
          <p:nvPr/>
        </p:nvSpPr>
        <p:spPr>
          <a:xfrm>
            <a:off x="3047997" y="3008813"/>
            <a:ext cx="496389" cy="39188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Köşeli Çift Ayraç"/>
          <p:cNvSpPr/>
          <p:nvPr/>
        </p:nvSpPr>
        <p:spPr>
          <a:xfrm>
            <a:off x="3540032" y="2991396"/>
            <a:ext cx="496389" cy="39188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Köşeli Çift Ayraç"/>
          <p:cNvSpPr/>
          <p:nvPr/>
        </p:nvSpPr>
        <p:spPr>
          <a:xfrm rot="1884822">
            <a:off x="2486293" y="4524104"/>
            <a:ext cx="496389" cy="39188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Köşeli Çift Ayraç"/>
          <p:cNvSpPr/>
          <p:nvPr/>
        </p:nvSpPr>
        <p:spPr>
          <a:xfrm rot="1884822">
            <a:off x="2926077" y="4820195"/>
            <a:ext cx="496389" cy="39188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4" name="13 Köşeli Çift Ayraç"/>
          <p:cNvSpPr/>
          <p:nvPr/>
        </p:nvSpPr>
        <p:spPr>
          <a:xfrm rot="1884822">
            <a:off x="3326670" y="5037908"/>
            <a:ext cx="496389" cy="39188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5" name="14 Metin kutusu"/>
          <p:cNvSpPr txBox="1"/>
          <p:nvPr/>
        </p:nvSpPr>
        <p:spPr>
          <a:xfrm>
            <a:off x="3892731" y="574766"/>
            <a:ext cx="8020595" cy="1477328"/>
          </a:xfrm>
          <a:prstGeom prst="rect">
            <a:avLst/>
          </a:prstGeom>
          <a:noFill/>
        </p:spPr>
        <p:txBody>
          <a:bodyPr wrap="square" rtlCol="0">
            <a:spAutoFit/>
          </a:bodyPr>
          <a:lstStyle/>
          <a:p>
            <a:pPr algn="ctr"/>
            <a:r>
              <a:rPr lang="tr-TR" b="1" i="1" dirty="0" smtClean="0">
                <a:latin typeface="Comic Sans MS" pitchFamily="66" charset="0"/>
              </a:rPr>
              <a:t>"Cumhuriyet nedir ve sultanlıktan farkı nedir?" "Cumhuriyet fazileti </a:t>
            </a:r>
            <a:r>
              <a:rPr lang="tr-TR" b="1" i="1" dirty="0" err="1" smtClean="0">
                <a:latin typeface="Comic Sans MS" pitchFamily="66" charset="0"/>
              </a:rPr>
              <a:t>ahlakiyeye</a:t>
            </a:r>
            <a:r>
              <a:rPr lang="tr-TR" b="1" i="1" dirty="0" smtClean="0">
                <a:latin typeface="Comic Sans MS" pitchFamily="66" charset="0"/>
              </a:rPr>
              <a:t> müstenit bir idaredir. Cum­huriyet fazilettir. Cumhuriyet idaresi faziletli ve namuskâr insanlar yetiştirir. Sultanlık korkuya, tehdide müstenit olduğu için korkak, rezil, zelil, sefil insanlar yetiştirir. Aradaki fark bunlardan ibarettir."</a:t>
            </a:r>
            <a:endParaRPr lang="tr-TR" b="1" i="1" dirty="0">
              <a:latin typeface="Comic Sans MS" pitchFamily="66" charset="0"/>
            </a:endParaRPr>
          </a:p>
        </p:txBody>
      </p:sp>
      <p:sp>
        <p:nvSpPr>
          <p:cNvPr id="16" name="15 Metin kutusu"/>
          <p:cNvSpPr txBox="1"/>
          <p:nvPr/>
        </p:nvSpPr>
        <p:spPr>
          <a:xfrm>
            <a:off x="4049485" y="2638697"/>
            <a:ext cx="7746275" cy="1477328"/>
          </a:xfrm>
          <a:prstGeom prst="rect">
            <a:avLst/>
          </a:prstGeom>
          <a:noFill/>
        </p:spPr>
        <p:txBody>
          <a:bodyPr wrap="square" rtlCol="0">
            <a:spAutoFit/>
          </a:bodyPr>
          <a:lstStyle/>
          <a:p>
            <a:pPr algn="ctr"/>
            <a:r>
              <a:rPr lang="tr-TR" b="1" i="1" dirty="0" smtClean="0">
                <a:latin typeface="Comic Sans MS" pitchFamily="66" charset="0"/>
              </a:rPr>
              <a:t>“Bugünkü hükümetimizin, devlet teşkilatımızın doğrudan doğruya milletin kendi kendine, kendiliğinden yaptığı bir devlet ve hükümet teşkilatıdır ki onun adı Cumhuriyettir. Artık hükümet ile millet arasında geçmişteki ayrılık kalmamıştır. Hükümet </a:t>
            </a:r>
            <a:r>
              <a:rPr lang="tr-TR" b="1" i="1" dirty="0" err="1" smtClean="0">
                <a:latin typeface="Comic Sans MS" pitchFamily="66" charset="0"/>
              </a:rPr>
              <a:t>milllet</a:t>
            </a:r>
            <a:r>
              <a:rPr lang="tr-TR" b="1" i="1" dirty="0" smtClean="0">
                <a:latin typeface="Comic Sans MS" pitchFamily="66" charset="0"/>
              </a:rPr>
              <a:t> ve millet hükümettir.”</a:t>
            </a:r>
            <a:endParaRPr lang="tr-TR" b="1" i="1" dirty="0">
              <a:latin typeface="Comic Sans MS" pitchFamily="66" charset="0"/>
            </a:endParaRPr>
          </a:p>
        </p:txBody>
      </p:sp>
      <p:sp>
        <p:nvSpPr>
          <p:cNvPr id="17" name="16 Metin kutusu"/>
          <p:cNvSpPr txBox="1"/>
          <p:nvPr/>
        </p:nvSpPr>
        <p:spPr>
          <a:xfrm>
            <a:off x="3905794" y="4898571"/>
            <a:ext cx="7811589" cy="1477328"/>
          </a:xfrm>
          <a:prstGeom prst="rect">
            <a:avLst/>
          </a:prstGeom>
          <a:noFill/>
        </p:spPr>
        <p:txBody>
          <a:bodyPr wrap="square" rtlCol="0">
            <a:spAutoFit/>
          </a:bodyPr>
          <a:lstStyle/>
          <a:p>
            <a:pPr algn="ctr"/>
            <a:r>
              <a:rPr lang="tr-TR" b="1" i="1" dirty="0" smtClean="0">
                <a:latin typeface="Comic Sans MS" pitchFamily="66" charset="0"/>
              </a:rPr>
              <a:t>"Bugünkü hükümetimiz, devlet teşkilatımız doğrudan doğru­ya milletin kendi kendine, kendiliğinden yaptığı bir devlet ve hükümet teşkilatıdır ki, onun adı cumhuriyettir. Artık hükümet ile millet arasındaki geçmişteki ayrılık kalmamıştır. Hükümet millet ve millet hükümettir."</a:t>
            </a:r>
            <a:endParaRPr lang="tr-TR" b="1" i="1" dirty="0">
              <a:latin typeface="Comic Sans MS" pitchFamily="66"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heckerboard(across)">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5"/>
                                        </p:tgtEl>
                                        <p:attrNameLst>
                                          <p:attrName>ppt_y</p:attrName>
                                        </p:attrNameLst>
                                      </p:cBhvr>
                                      <p:tavLst>
                                        <p:tav tm="0">
                                          <p:val>
                                            <p:strVal val="#ppt_y"/>
                                          </p:val>
                                        </p:tav>
                                        <p:tav tm="100000">
                                          <p:val>
                                            <p:strVal val="#ppt_y"/>
                                          </p:val>
                                        </p:tav>
                                      </p:tavLst>
                                    </p:anim>
                                    <p:anim calcmode="lin" valueType="num">
                                      <p:cBhvr>
                                        <p:cTn id="2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checkerboard(across)">
                                      <p:cBhvr>
                                        <p:cTn id="32" dur="500"/>
                                        <p:tgtEl>
                                          <p:spTgt spid="7"/>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heckerboard(across)">
                                      <p:cBhvr>
                                        <p:cTn id="35" dur="500"/>
                                        <p:tgtEl>
                                          <p:spTgt spid="9"/>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heckerboard(across)">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6"/>
                                        </p:tgtEl>
                                        <p:attrNameLst>
                                          <p:attrName>ppt_y</p:attrName>
                                        </p:attrNameLst>
                                      </p:cBhvr>
                                      <p:tavLst>
                                        <p:tav tm="0">
                                          <p:val>
                                            <p:strVal val="#ppt_y"/>
                                          </p:val>
                                        </p:tav>
                                        <p:tav tm="100000">
                                          <p:val>
                                            <p:strVal val="#ppt_y"/>
                                          </p:val>
                                        </p:tav>
                                      </p:tavLst>
                                    </p:anim>
                                    <p:anim calcmode="lin" valueType="num">
                                      <p:cBhvr>
                                        <p:cTn id="4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checkerboard(across)">
                                      <p:cBhvr>
                                        <p:cTn id="52" dur="500"/>
                                        <p:tgtEl>
                                          <p:spTgt spid="11"/>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checkerboard(across)">
                                      <p:cBhvr>
                                        <p:cTn id="55" dur="500"/>
                                        <p:tgtEl>
                                          <p:spTgt spid="12"/>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checkerboard(across)">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41" presetClass="entr" presetSubtype="0" fill="hold" grpId="0" nodeType="clickEffect">
                                  <p:stCondLst>
                                    <p:cond delay="0"/>
                                  </p:stCondLst>
                                  <p:iterate type="lt">
                                    <p:tmPct val="10000"/>
                                  </p:iterate>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7"/>
                                        </p:tgtEl>
                                        <p:attrNameLst>
                                          <p:attrName>ppt_y</p:attrName>
                                        </p:attrNameLst>
                                      </p:cBhvr>
                                      <p:tavLst>
                                        <p:tav tm="0">
                                          <p:val>
                                            <p:strVal val="#ppt_y"/>
                                          </p:val>
                                        </p:tav>
                                        <p:tav tm="100000">
                                          <p:val>
                                            <p:strVal val="#ppt_y"/>
                                          </p:val>
                                        </p:tav>
                                      </p:tavLst>
                                    </p:anim>
                                    <p:anim calcmode="lin" valueType="num">
                                      <p:cBhvr>
                                        <p:cTn id="6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4" grpId="0" animBg="1"/>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115469" y="237197"/>
            <a:ext cx="3919663" cy="923330"/>
          </a:xfrm>
          <a:prstGeom prst="rect">
            <a:avLst/>
          </a:prstGeom>
          <a:noFill/>
        </p:spPr>
        <p:txBody>
          <a:bodyPr wrap="none" lIns="91440" tIns="45720" rIns="91440" bIns="45720">
            <a:spAutoFit/>
          </a:bodyPr>
          <a:lstStyle/>
          <a:p>
            <a:pPr algn="ctr"/>
            <a:r>
              <a:rPr lang="tr-TR"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rPr>
              <a:t>Milliyetçilik</a:t>
            </a:r>
            <a:endParaRPr lang="tr-TR"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Berlin Sans FB Demi" pitchFamily="34" charset="0"/>
            </a:endParaRPr>
          </a:p>
        </p:txBody>
      </p:sp>
      <p:sp>
        <p:nvSpPr>
          <p:cNvPr id="5" name="4 Metin kutusu"/>
          <p:cNvSpPr txBox="1"/>
          <p:nvPr/>
        </p:nvSpPr>
        <p:spPr>
          <a:xfrm>
            <a:off x="613954" y="1280160"/>
            <a:ext cx="10907486" cy="2246769"/>
          </a:xfrm>
          <a:prstGeom prst="rect">
            <a:avLst/>
          </a:prstGeom>
          <a:noFill/>
        </p:spPr>
        <p:txBody>
          <a:bodyPr wrap="square" rtlCol="0">
            <a:spAutoFit/>
          </a:bodyPr>
          <a:lstStyle/>
          <a:p>
            <a:pPr algn="ctr"/>
            <a:r>
              <a:rPr lang="tr-TR" sz="2800" dirty="0" smtClean="0">
                <a:latin typeface="Comic Sans MS" pitchFamily="66" charset="0"/>
              </a:rPr>
              <a:t>Atatürk'ün Milliyetçilik ilkesi ulusal kişilik ve benlik duygusunun ifadesidir. Bir ulusun diğer uluslara bakarak, doğal ve kazanılmış özel karakterlere sahip olması, diğer uluslardan farklı bir varlık meydana getirmesi, genellikle onlardan ayrı olarak onlara paralel gelişmeye çalışması anlayışına milliyetçilik ilkesi denir. </a:t>
            </a:r>
            <a:endParaRPr lang="tr-TR" sz="2800" dirty="0">
              <a:latin typeface="Comic Sans MS" pitchFamily="66" charset="0"/>
            </a:endParaRPr>
          </a:p>
        </p:txBody>
      </p:sp>
      <p:sp>
        <p:nvSpPr>
          <p:cNvPr id="6" name="5 Dikdörtgen"/>
          <p:cNvSpPr/>
          <p:nvPr/>
        </p:nvSpPr>
        <p:spPr>
          <a:xfrm>
            <a:off x="365760" y="3688306"/>
            <a:ext cx="11325497" cy="2677656"/>
          </a:xfrm>
          <a:prstGeom prst="rect">
            <a:avLst/>
          </a:prstGeom>
        </p:spPr>
        <p:txBody>
          <a:bodyPr wrap="square">
            <a:spAutoFit/>
          </a:bodyPr>
          <a:lstStyle/>
          <a:p>
            <a:pPr algn="ctr"/>
            <a:r>
              <a:rPr lang="tr-TR" sz="2800" dirty="0" smtClean="0">
                <a:latin typeface="Comic Sans MS" pitchFamily="66" charset="0"/>
              </a:rPr>
              <a:t>"Türk ulusunun yönetiminde ve korunmasında, ulusal birlik, ulusal duygu, ulusal kültür en yüksekte göz diktiğimiz ülküdür" derken de ön plana çıkarılan Ulus kavramıdır. Bu kavram her koşulda vurgulanmış, tüm eylemlerde ulus dayanak alınarak, sonuç-başarı ulusa mal edilmiş, odak noktası olarak "Ulus" kavramı benimsenmiştir.</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365760" y="300445"/>
            <a:ext cx="11364685" cy="1231106"/>
          </a:xfrm>
          <a:prstGeom prst="rect">
            <a:avLst/>
          </a:prstGeom>
          <a:noFill/>
        </p:spPr>
        <p:txBody>
          <a:bodyPr wrap="square" rtlCol="0">
            <a:spAutoFit/>
          </a:bodyPr>
          <a:lstStyle/>
          <a:p>
            <a:pPr algn="ctr"/>
            <a:r>
              <a:rPr lang="tr-TR" sz="2800" dirty="0" smtClean="0">
                <a:latin typeface="Comic Sans MS" pitchFamily="66" charset="0"/>
              </a:rPr>
              <a:t>Atatürk'ün Milliyetçiliği aynı zamanda geniş bir hoşgörüye de sahiptir</a:t>
            </a:r>
            <a:r>
              <a:rPr lang="tr-TR" dirty="0" smtClean="0"/>
              <a:t>.</a:t>
            </a:r>
          </a:p>
          <a:p>
            <a:endParaRPr lang="tr-TR" dirty="0"/>
          </a:p>
        </p:txBody>
      </p:sp>
      <p:sp>
        <p:nvSpPr>
          <p:cNvPr id="5" name="4 Metin kutusu"/>
          <p:cNvSpPr txBox="1"/>
          <p:nvPr/>
        </p:nvSpPr>
        <p:spPr>
          <a:xfrm>
            <a:off x="1031965" y="1554480"/>
            <a:ext cx="10097589" cy="2092881"/>
          </a:xfrm>
          <a:prstGeom prst="rect">
            <a:avLst/>
          </a:prstGeom>
          <a:noFill/>
        </p:spPr>
        <p:txBody>
          <a:bodyPr wrap="square" rtlCol="0">
            <a:spAutoFit/>
          </a:bodyPr>
          <a:lstStyle/>
          <a:p>
            <a:pPr algn="ctr"/>
            <a:r>
              <a:rPr lang="tr-TR" sz="2800" dirty="0" smtClean="0">
                <a:latin typeface="Comic Sans MS" pitchFamily="66" charset="0"/>
              </a:rPr>
              <a:t>Atatürk'e göre millet; geçmişte beraber yaşamış, gelecekte de beraber yaşama düşüncesi taşıyan aynı vatana, dile, kültüre ve duyguya sahip olan insanların oluşturdukları topluluktur. </a:t>
            </a:r>
          </a:p>
          <a:p>
            <a:endParaRPr lang="tr-TR" dirty="0"/>
          </a:p>
        </p:txBody>
      </p:sp>
      <p:sp>
        <p:nvSpPr>
          <p:cNvPr id="6" name="5 Metin kutusu"/>
          <p:cNvSpPr txBox="1"/>
          <p:nvPr/>
        </p:nvSpPr>
        <p:spPr>
          <a:xfrm>
            <a:off x="1162594" y="3605350"/>
            <a:ext cx="9640388" cy="2954655"/>
          </a:xfrm>
          <a:prstGeom prst="rect">
            <a:avLst/>
          </a:prstGeom>
          <a:noFill/>
        </p:spPr>
        <p:txBody>
          <a:bodyPr wrap="square" rtlCol="0">
            <a:spAutoFit/>
          </a:bodyPr>
          <a:lstStyle/>
          <a:p>
            <a:pPr algn="ctr"/>
            <a:r>
              <a:rPr lang="tr-TR" sz="2800" dirty="0" smtClean="0">
                <a:latin typeface="Comic Sans MS" pitchFamily="66" charset="0"/>
              </a:rPr>
              <a:t>Atatürk'ün milliyetçilik ilkesinin esasında, “kendini aynı milletin üyeleri sayan kişilerin, o milleti yüceltme istekleri” vardır.</a:t>
            </a:r>
            <a:r>
              <a:rPr lang="tr-TR" sz="2800" dirty="0" err="1" smtClean="0">
                <a:latin typeface="Comic Sans MS" pitchFamily="66" charset="0"/>
              </a:rPr>
              <a:t>turkeyarena</a:t>
            </a:r>
            <a:r>
              <a:rPr lang="tr-TR" sz="2800" dirty="0" smtClean="0">
                <a:latin typeface="Comic Sans MS" pitchFamily="66" charset="0"/>
              </a:rPr>
              <a:t>.net Atatürk'e göre kendini Türk olarak gören herkes Türk'tür. Yine Anayasa'da da “Türkiye devletine vatandaşlık bağı ile bağlı olan herkes Türk’tür ifadesi vardır.</a:t>
            </a:r>
          </a:p>
          <a:p>
            <a:endParaRPr lang="tr-TR"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anim calcmode="lin" valueType="num">
                                      <p:cBhvr>
                                        <p:cTn id="2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
  <a:themeElements>
    <a:clrScheme name="Slate">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Slate">
      <a:maj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 xmlns:thm15="http://schemas.microsoft.com/office/thememl/2012/main" name="Slate" id="{C3F70B94-7CE9-428E-ADC1-3269CC2C3385}" vid="{3F2DE9A5-64E6-437C-A389-CC4477E817E8}"/>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TC104033929[[fn=Slate]]</Template>
  <TotalTime>251</TotalTime>
  <Words>2186</Words>
  <PresentationFormat>Özel</PresentationFormat>
  <Paragraphs>150</Paragraphs>
  <Slides>35</Slides>
  <Notes>7</Notes>
  <HiddenSlides>0</HiddenSlides>
  <MMClips>0</MMClips>
  <ScaleCrop>false</ScaleCrop>
  <HeadingPairs>
    <vt:vector size="4" baseType="variant">
      <vt:variant>
        <vt:lpstr>Tema</vt:lpstr>
      </vt:variant>
      <vt:variant>
        <vt:i4>1</vt:i4>
      </vt:variant>
      <vt:variant>
        <vt:lpstr>Slayt Başlıkları</vt:lpstr>
      </vt:variant>
      <vt:variant>
        <vt:i4>35</vt:i4>
      </vt:variant>
    </vt:vector>
  </HeadingPairs>
  <TitlesOfParts>
    <vt:vector size="36" baseType="lpstr">
      <vt:lpstr>Slate</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2014-08-26T23:53:23Z</dcterms:created>
  <dcterms:modified xsi:type="dcterms:W3CDTF">2017-04-17T16:14:31Z</dcterms:modified>
  <cp:category>www.sorubak.com</cp:category>
</cp:coreProperties>
</file>