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kicankardes@outlook.com" initials="i" lastIdx="1" clrIdx="0">
    <p:extLst>
      <p:ext uri="{19B8F6BF-5375-455C-9EA6-DF929625EA0E}">
        <p15:presenceInfo xmlns="" xmlns:p15="http://schemas.microsoft.com/office/powerpoint/2012/main" userId="ikicankardes@outlook.co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11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tr-TR" smtClean="0"/>
              <a:t>Asıl başlık stili için tıklatın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3" name="Date Placeholder 2"/>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tr-TR" smtClean="0"/>
              <a:t>Asıl başlık stili için tıklatın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913795" y="2912232"/>
            <a:ext cx="5107208" cy="287896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6172200" y="2912232"/>
            <a:ext cx="5095357" cy="287896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tr-TR" smtClean="0"/>
              <a:t>Asıl başlık stili için tıklatın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8A87A34-81AB-432B-8DAE-1953F412C126}" type="datetimeFigureOut">
              <a:rPr lang="en-US" dirty="0"/>
              <a:pPr/>
              <a:t>3/21/2017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3/21/2017</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334011" y="378821"/>
            <a:ext cx="9664915" cy="3448595"/>
          </a:xfrm>
        </p:spPr>
        <p:txBody>
          <a:bodyPr>
            <a:normAutofit/>
          </a:bodyPr>
          <a:lstStyle/>
          <a:p>
            <a:r>
              <a:rPr lang="tr-TR" sz="8000" dirty="0" smtClean="0">
                <a:solidFill>
                  <a:srgbClr val="FF0000"/>
                </a:solidFill>
              </a:rPr>
              <a:t>İNOVASYON</a:t>
            </a:r>
            <a:endParaRPr lang="tr-TR" sz="8000" dirty="0">
              <a:solidFill>
                <a:srgbClr val="FF0000"/>
              </a:solidFill>
            </a:endParaRPr>
          </a:p>
        </p:txBody>
      </p:sp>
    </p:spTree>
    <p:extLst>
      <p:ext uri="{BB962C8B-B14F-4D97-AF65-F5344CB8AC3E}">
        <p14:creationId xmlns="" xmlns:p14="http://schemas.microsoft.com/office/powerpoint/2010/main" val="180152103"/>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Kavun dilimleyici</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243387" y="2095500"/>
            <a:ext cx="3695700" cy="3695700"/>
          </a:xfrm>
        </p:spPr>
      </p:pic>
    </p:spTree>
    <p:extLst>
      <p:ext uri="{BB962C8B-B14F-4D97-AF65-F5344CB8AC3E}">
        <p14:creationId xmlns="" xmlns:p14="http://schemas.microsoft.com/office/powerpoint/2010/main" val="4223415674"/>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Pizza makası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948112" y="2143125"/>
            <a:ext cx="4286250" cy="3600450"/>
          </a:xfrm>
        </p:spPr>
      </p:pic>
    </p:spTree>
    <p:extLst>
      <p:ext uri="{BB962C8B-B14F-4D97-AF65-F5344CB8AC3E}">
        <p14:creationId xmlns="" xmlns:p14="http://schemas.microsoft.com/office/powerpoint/2010/main" val="245733779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Sehpa kanepe</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713389" y="2218644"/>
            <a:ext cx="4137388" cy="4137388"/>
          </a:xfrm>
        </p:spPr>
      </p:pic>
    </p:spTree>
    <p:extLst>
      <p:ext uri="{BB962C8B-B14F-4D97-AF65-F5344CB8AC3E}">
        <p14:creationId xmlns="" xmlns:p14="http://schemas.microsoft.com/office/powerpoint/2010/main" val="2398637763"/>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Yemek tartısı</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694029" y="2030185"/>
            <a:ext cx="4793292" cy="4546187"/>
          </a:xfrm>
        </p:spPr>
      </p:pic>
    </p:spTree>
    <p:extLst>
      <p:ext uri="{BB962C8B-B14F-4D97-AF65-F5344CB8AC3E}">
        <p14:creationId xmlns="" xmlns:p14="http://schemas.microsoft.com/office/powerpoint/2010/main" val="2027437964"/>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Hazırlayan: Eren bıyık</a:t>
            </a:r>
            <a:endParaRPr lang="tr-TR" dirty="0"/>
          </a:p>
        </p:txBody>
      </p:sp>
      <p:sp>
        <p:nvSpPr>
          <p:cNvPr id="9" name="5-Nokta Yıldız 8"/>
          <p:cNvSpPr/>
          <p:nvPr/>
        </p:nvSpPr>
        <p:spPr>
          <a:xfrm>
            <a:off x="3627120" y="2717074"/>
            <a:ext cx="1828800" cy="1711235"/>
          </a:xfrm>
          <a:prstGeom prst="star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p>
        </p:txBody>
      </p:sp>
      <p:sp>
        <p:nvSpPr>
          <p:cNvPr id="11" name="5-Nokta Yıldız 10"/>
          <p:cNvSpPr/>
          <p:nvPr/>
        </p:nvSpPr>
        <p:spPr>
          <a:xfrm>
            <a:off x="7911737" y="2717073"/>
            <a:ext cx="1828800" cy="1711235"/>
          </a:xfrm>
          <a:prstGeom prst="star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tr-TR"/>
          </a:p>
        </p:txBody>
      </p:sp>
      <p:sp>
        <p:nvSpPr>
          <p:cNvPr id="14" name="5-Nokta Yıldız 13"/>
          <p:cNvSpPr/>
          <p:nvPr/>
        </p:nvSpPr>
        <p:spPr>
          <a:xfrm>
            <a:off x="10106297" y="2717073"/>
            <a:ext cx="1828800" cy="1711235"/>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15" name="5-Nokta Yıldız 14"/>
          <p:cNvSpPr/>
          <p:nvPr/>
        </p:nvSpPr>
        <p:spPr>
          <a:xfrm>
            <a:off x="5717177" y="2717072"/>
            <a:ext cx="1828800" cy="1711235"/>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16" name="5-Nokta Yıldız 15"/>
          <p:cNvSpPr/>
          <p:nvPr/>
        </p:nvSpPr>
        <p:spPr>
          <a:xfrm>
            <a:off x="1537063" y="2717072"/>
            <a:ext cx="1828800" cy="1711235"/>
          </a:xfrm>
          <a:prstGeom prst="star5">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
        <p:nvSpPr>
          <p:cNvPr id="19" name="Şimşek İşareti 18"/>
          <p:cNvSpPr/>
          <p:nvPr/>
        </p:nvSpPr>
        <p:spPr>
          <a:xfrm>
            <a:off x="1711234" y="326571"/>
            <a:ext cx="1240972" cy="946189"/>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Şimşek İşareti 19"/>
          <p:cNvSpPr/>
          <p:nvPr/>
        </p:nvSpPr>
        <p:spPr>
          <a:xfrm rot="5400000">
            <a:off x="9211490" y="326571"/>
            <a:ext cx="1240972" cy="946189"/>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216941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4" grpId="0" animBg="1"/>
      <p:bldP spid="15" grpId="0" animBg="1"/>
      <p:bldP spid="16"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FFFF00"/>
                </a:solidFill>
              </a:rPr>
              <a:t>İnovasyon Nedir?</a:t>
            </a:r>
            <a:endParaRPr lang="tr-TR" dirty="0">
              <a:solidFill>
                <a:srgbClr val="FFFF00"/>
              </a:solidFill>
            </a:endParaRPr>
          </a:p>
        </p:txBody>
      </p:sp>
      <p:sp>
        <p:nvSpPr>
          <p:cNvPr id="3" name="İçerik Yer Tutucusu 2"/>
          <p:cNvSpPr>
            <a:spLocks noGrp="1"/>
          </p:cNvSpPr>
          <p:nvPr>
            <p:ph idx="1"/>
          </p:nvPr>
        </p:nvSpPr>
        <p:spPr/>
        <p:txBody>
          <a:bodyPr>
            <a:noAutofit/>
          </a:bodyPr>
          <a:lstStyle/>
          <a:p>
            <a:r>
              <a:rPr lang="tr-TR" sz="2400" b="1" dirty="0">
                <a:effectLst/>
                <a:latin typeface="+mj-lt"/>
              </a:rPr>
              <a:t> </a:t>
            </a:r>
            <a:r>
              <a:rPr lang="tr-TR" sz="2400" b="1" dirty="0" smtClean="0">
                <a:solidFill>
                  <a:srgbClr val="FF0000"/>
                </a:solidFill>
                <a:effectLst/>
                <a:latin typeface="+mj-lt"/>
              </a:rPr>
              <a:t>İnovasyon</a:t>
            </a:r>
            <a:r>
              <a:rPr lang="tr-TR" sz="2400" dirty="0">
                <a:effectLst/>
                <a:latin typeface="+mj-lt"/>
              </a:rPr>
              <a:t>, yeni veya iyileştirilmiş ürün, </a:t>
            </a:r>
            <a:r>
              <a:rPr lang="tr-TR" sz="2400" dirty="0" smtClean="0">
                <a:effectLst/>
                <a:latin typeface="+mj-lt"/>
              </a:rPr>
              <a:t>hizmet </a:t>
            </a:r>
            <a:r>
              <a:rPr lang="tr-TR" sz="2400" dirty="0">
                <a:effectLst/>
                <a:latin typeface="+mj-lt"/>
              </a:rPr>
              <a:t>veya üretim yöntemi geliştirmek ve bunu ticari gelir elde edecek hale getirmek için yürütülen tüm süreçleri kapsar. Yeni veya iyileştirilmiş ürün, hizmet veya üretim yöntemi geliştirme, yeni düşüncelerden doğar. </a:t>
            </a:r>
            <a:r>
              <a:rPr lang="tr-TR" sz="2400" b="1" dirty="0">
                <a:solidFill>
                  <a:srgbClr val="FF0000"/>
                </a:solidFill>
                <a:effectLst/>
                <a:latin typeface="+mj-lt"/>
              </a:rPr>
              <a:t>İnovasyon</a:t>
            </a:r>
            <a:r>
              <a:rPr lang="tr-TR" sz="2400" dirty="0">
                <a:effectLst/>
                <a:latin typeface="+mj-lt"/>
              </a:rPr>
              <a:t> sürekliliği olan bir faaliyettir.</a:t>
            </a:r>
            <a:endParaRPr lang="tr-TR" sz="2400" dirty="0">
              <a:latin typeface="+mj-lt"/>
            </a:endParaRPr>
          </a:p>
        </p:txBody>
      </p:sp>
    </p:spTree>
    <p:extLst>
      <p:ext uri="{BB962C8B-B14F-4D97-AF65-F5344CB8AC3E}">
        <p14:creationId xmlns="" xmlns:p14="http://schemas.microsoft.com/office/powerpoint/2010/main" val="1334663333"/>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solidFill>
                  <a:srgbClr val="FFFF00"/>
                </a:solidFill>
              </a:rPr>
              <a:t>İnovasyonun bilimdeki önemi</a:t>
            </a:r>
            <a:endParaRPr lang="tr-TR" dirty="0">
              <a:solidFill>
                <a:srgbClr val="FFFF00"/>
              </a:solidFill>
            </a:endParaRPr>
          </a:p>
        </p:txBody>
      </p:sp>
      <p:sp>
        <p:nvSpPr>
          <p:cNvPr id="3" name="İçerik Yer Tutucusu 2"/>
          <p:cNvSpPr>
            <a:spLocks noGrp="1"/>
          </p:cNvSpPr>
          <p:nvPr>
            <p:ph idx="1"/>
          </p:nvPr>
        </p:nvSpPr>
        <p:spPr>
          <a:xfrm>
            <a:off x="913794" y="2096063"/>
            <a:ext cx="10881965" cy="4409239"/>
          </a:xfrm>
        </p:spPr>
        <p:txBody>
          <a:bodyPr>
            <a:normAutofit fontScale="77500" lnSpcReduction="20000"/>
          </a:bodyPr>
          <a:lstStyle/>
          <a:p>
            <a:r>
              <a:rPr lang="tr-TR" sz="2300" dirty="0">
                <a:effectLst/>
              </a:rPr>
              <a:t>Ekonomideki gelişmelerin en fazla dikkat çektiği noktaları bilim ve teknoloji politikalarının ortak öğesini oluşturan </a:t>
            </a:r>
            <a:r>
              <a:rPr lang="tr-TR" sz="2300" b="1" i="1" dirty="0">
                <a:solidFill>
                  <a:srgbClr val="FF0000"/>
                </a:solidFill>
                <a:effectLst/>
              </a:rPr>
              <a:t>inovasyon</a:t>
            </a:r>
            <a:r>
              <a:rPr lang="tr-TR" sz="2300" dirty="0">
                <a:effectLst/>
              </a:rPr>
              <a:t> oluşturur. Bu yüzden inovasyon, ulusal veya uluslar arası rekabet gücünü artırır, yaşam kalitesini yükseltir. Gelişmiş ülkelerin ekonomik büyümelerinin de temelinde inovasyon yer alır.</a:t>
            </a:r>
          </a:p>
          <a:p>
            <a:r>
              <a:rPr lang="tr-TR" sz="2300" dirty="0">
                <a:effectLst/>
              </a:rPr>
              <a:t>Bu nedenle, sanayicilerimizin ya da firma sahiplerimizin </a:t>
            </a:r>
            <a:r>
              <a:rPr lang="tr-TR" sz="2300" b="1" i="1" dirty="0">
                <a:solidFill>
                  <a:srgbClr val="FF0000"/>
                </a:solidFill>
                <a:effectLst/>
              </a:rPr>
              <a:t>inovasyon</a:t>
            </a:r>
            <a:r>
              <a:rPr lang="tr-TR" sz="2300" dirty="0">
                <a:effectLst/>
              </a:rPr>
              <a:t> konusuna yönelmeleri, yenilikçiliğin sürekliliğinin sağlanması açısından önemli bir adımdır. Bu ihtiyacın giderilmesi için öncelikle, inovasyonun okullarda ders programlarına girmesi gerekmektedir. Şuan en iyi üniversitelerimizden olan Ortadoğu Teknik Üniversitesi, İstanbul Teknik Üniversitesi, Gazi Üniversitesi, Dokuz Eylül ve Marmara Üniversitelerinin iktisat bölümlerinde farklı isimlerle ders olarak verilmektedir.</a:t>
            </a:r>
          </a:p>
          <a:p>
            <a:r>
              <a:rPr lang="tr-TR" sz="2300" dirty="0">
                <a:effectLst/>
              </a:rPr>
              <a:t>Bilindiği üzere, ülke ve birey olarak gelişmenin en temel unsuru yeniliğe açık olmaktır. Bu yüzden ekonominin gelişmesi de</a:t>
            </a:r>
            <a:r>
              <a:rPr lang="tr-TR" sz="2300" dirty="0">
                <a:solidFill>
                  <a:srgbClr val="FF0000"/>
                </a:solidFill>
                <a:effectLst/>
              </a:rPr>
              <a:t> </a:t>
            </a:r>
            <a:r>
              <a:rPr lang="tr-TR" sz="2300" b="1" i="1" dirty="0" err="1">
                <a:solidFill>
                  <a:srgbClr val="FF0000"/>
                </a:solidFill>
                <a:effectLst/>
              </a:rPr>
              <a:t>inovasyon</a:t>
            </a:r>
            <a:r>
              <a:rPr lang="tr-TR" sz="2300" dirty="0" err="1">
                <a:solidFill>
                  <a:srgbClr val="FF0000"/>
                </a:solidFill>
                <a:effectLst/>
              </a:rPr>
              <a:t>dan</a:t>
            </a:r>
            <a:r>
              <a:rPr lang="tr-TR" sz="2300" dirty="0">
                <a:solidFill>
                  <a:srgbClr val="FF0000"/>
                </a:solidFill>
                <a:effectLst/>
              </a:rPr>
              <a:t> </a:t>
            </a:r>
            <a:r>
              <a:rPr lang="tr-TR" sz="2300" dirty="0">
                <a:effectLst/>
              </a:rPr>
              <a:t>geçmektedir. Yeni iş yapma modelleri, iktisadi, </a:t>
            </a:r>
            <a:r>
              <a:rPr lang="tr-TR" sz="2300" dirty="0" err="1">
                <a:effectLst/>
              </a:rPr>
              <a:t>organizasyonel</a:t>
            </a:r>
            <a:r>
              <a:rPr lang="tr-TR" sz="2300" dirty="0">
                <a:effectLst/>
              </a:rPr>
              <a:t> ve kurumsal değişimleri kapsayan i</a:t>
            </a:r>
            <a:r>
              <a:rPr lang="tr-TR" sz="2300" dirty="0" smtClean="0">
                <a:effectLst/>
              </a:rPr>
              <a:t>novasyon </a:t>
            </a:r>
            <a:r>
              <a:rPr lang="tr-TR" sz="2300" dirty="0">
                <a:effectLst/>
              </a:rPr>
              <a:t>şirketlerimizde bizzat uygulanarak kazanılır ve deneyimlerle aktif bir organizasyona dönüştürmesine neden olabilir.</a:t>
            </a:r>
          </a:p>
          <a:p>
            <a:endParaRPr lang="tr-TR" dirty="0"/>
          </a:p>
        </p:txBody>
      </p:sp>
    </p:spTree>
    <p:extLst>
      <p:ext uri="{BB962C8B-B14F-4D97-AF65-F5344CB8AC3E}">
        <p14:creationId xmlns="" xmlns:p14="http://schemas.microsoft.com/office/powerpoint/2010/main" val="3222204896"/>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 y="945941"/>
            <a:ext cx="12192000" cy="4832196"/>
          </a:xfrm>
        </p:spPr>
      </p:pic>
      <p:sp>
        <p:nvSpPr>
          <p:cNvPr id="5" name="Dikdörtgen 4"/>
          <p:cNvSpPr/>
          <p:nvPr/>
        </p:nvSpPr>
        <p:spPr>
          <a:xfrm>
            <a:off x="0" y="0"/>
            <a:ext cx="12192000" cy="94052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0" y="5778137"/>
            <a:ext cx="12192000" cy="1079863"/>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 xmlns:p14="http://schemas.microsoft.com/office/powerpoint/2010/main" val="1430223288"/>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783167" y="0"/>
            <a:ext cx="10353761" cy="1326321"/>
          </a:xfrm>
        </p:spPr>
        <p:txBody>
          <a:bodyPr/>
          <a:lstStyle/>
          <a:p>
            <a:r>
              <a:rPr lang="tr-TR" dirty="0" smtClean="0">
                <a:solidFill>
                  <a:srgbClr val="FFFF00"/>
                </a:solidFill>
              </a:rPr>
              <a:t>İnovasyon </a:t>
            </a:r>
            <a:br>
              <a:rPr lang="tr-TR" dirty="0" smtClean="0">
                <a:solidFill>
                  <a:srgbClr val="FFFF00"/>
                </a:solidFill>
              </a:rPr>
            </a:br>
            <a:r>
              <a:rPr lang="tr-TR" dirty="0" smtClean="0">
                <a:solidFill>
                  <a:srgbClr val="FFFF00"/>
                </a:solidFill>
              </a:rPr>
              <a:t>örnekleri</a:t>
            </a:r>
            <a:endParaRPr lang="tr-TR" dirty="0">
              <a:solidFill>
                <a:srgbClr val="FFFF00"/>
              </a:solidFill>
            </a:endParaRPr>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267385" y="2787831"/>
            <a:ext cx="3646579" cy="3646579"/>
          </a:xfrm>
        </p:spPr>
      </p:pic>
      <p:sp>
        <p:nvSpPr>
          <p:cNvPr id="7" name="Metin kutusu 6"/>
          <p:cNvSpPr txBox="1"/>
          <p:nvPr/>
        </p:nvSpPr>
        <p:spPr>
          <a:xfrm>
            <a:off x="4428309" y="1463040"/>
            <a:ext cx="3239588" cy="369332"/>
          </a:xfrm>
          <a:prstGeom prst="rect">
            <a:avLst/>
          </a:prstGeom>
          <a:noFill/>
        </p:spPr>
        <p:txBody>
          <a:bodyPr wrap="square" rtlCol="0">
            <a:spAutoFit/>
          </a:bodyPr>
          <a:lstStyle/>
          <a:p>
            <a:r>
              <a:rPr lang="tr-TR" dirty="0" smtClean="0"/>
              <a:t>PARMAK KORUYUCU</a:t>
            </a:r>
            <a:endParaRPr lang="tr-TR" dirty="0"/>
          </a:p>
        </p:txBody>
      </p:sp>
    </p:spTree>
    <p:extLst>
      <p:ext uri="{BB962C8B-B14F-4D97-AF65-F5344CB8AC3E}">
        <p14:creationId xmlns="" xmlns:p14="http://schemas.microsoft.com/office/powerpoint/2010/main" val="274720236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YAYLI KAŞIK</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243387" y="2095500"/>
            <a:ext cx="3695700" cy="3695700"/>
          </a:xfrm>
        </p:spPr>
      </p:pic>
    </p:spTree>
    <p:extLst>
      <p:ext uri="{BB962C8B-B14F-4D97-AF65-F5344CB8AC3E}">
        <p14:creationId xmlns="" xmlns:p14="http://schemas.microsoft.com/office/powerpoint/2010/main" val="804763064"/>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Mısır soyucu</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243387" y="2095500"/>
            <a:ext cx="3695700" cy="3695700"/>
          </a:xfrm>
        </p:spPr>
      </p:pic>
    </p:spTree>
    <p:extLst>
      <p:ext uri="{BB962C8B-B14F-4D97-AF65-F5344CB8AC3E}">
        <p14:creationId xmlns="" xmlns:p14="http://schemas.microsoft.com/office/powerpoint/2010/main" val="1337728280"/>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Ahize kulaklık</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157069" y="2095500"/>
            <a:ext cx="3868336" cy="3695700"/>
          </a:xfrm>
        </p:spPr>
      </p:pic>
    </p:spTree>
    <p:extLst>
      <p:ext uri="{BB962C8B-B14F-4D97-AF65-F5344CB8AC3E}">
        <p14:creationId xmlns="" xmlns:p14="http://schemas.microsoft.com/office/powerpoint/2010/main" val="912862051"/>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Çekmeceli basamak</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948112" y="2352675"/>
            <a:ext cx="4286250" cy="3181350"/>
          </a:xfrm>
        </p:spPr>
      </p:pic>
    </p:spTree>
    <p:extLst>
      <p:ext uri="{BB962C8B-B14F-4D97-AF65-F5344CB8AC3E}">
        <p14:creationId xmlns="" xmlns:p14="http://schemas.microsoft.com/office/powerpoint/2010/main" val="497257628"/>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 xmlns:thm15="http://schemas.microsoft.com/office/thememl/2012/main"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59</TotalTime>
  <Words>86</Words>
  <PresentationFormat>Özel</PresentationFormat>
  <Paragraphs>18</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Damask</vt:lpstr>
      <vt:lpstr>İNOVASYON</vt:lpstr>
      <vt:lpstr>İnovasyon Nedir?</vt:lpstr>
      <vt:lpstr>İnovasyonun bilimdeki önemi</vt:lpstr>
      <vt:lpstr>Slayt 4</vt:lpstr>
      <vt:lpstr>İnovasyon  örnekleri</vt:lpstr>
      <vt:lpstr>YAYLI KAŞIK</vt:lpstr>
      <vt:lpstr>Mısır soyucu</vt:lpstr>
      <vt:lpstr>Ahize kulaklık</vt:lpstr>
      <vt:lpstr>Çekmeceli basamak</vt:lpstr>
      <vt:lpstr>Kavun dilimleyici</vt:lpstr>
      <vt:lpstr>Pizza makası</vt:lpstr>
      <vt:lpstr>Sehpa kanepe</vt:lpstr>
      <vt:lpstr>Yemek tartısı</vt:lpstr>
      <vt:lpstr>Hazırlayan: Eren bıyık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2017-02-26T18:30:58Z</dcterms:created>
  <dcterms:modified xsi:type="dcterms:W3CDTF">2017-03-21T14:12:43Z</dcterms:modified>
  <cp:category>www.sorubak.com</cp:category>
</cp:coreProperties>
</file>