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3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25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4F2B21-2024-4B51-8CF9-F1DFC1C2940F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69AC5A-3067-41F7-9220-C1C4FD97E31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9AC5A-3067-41F7-9220-C1C4FD97E317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9AC5A-3067-41F7-9220-C1C4FD97E317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9AC5A-3067-41F7-9220-C1C4FD97E317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9AC5A-3067-41F7-9220-C1C4FD97E317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69AC5A-3067-41F7-9220-C1C4FD97E317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1686-D368-40DF-A0E4-B79AE3E592C2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89B6F-CE6B-4D65-B6C3-91D35AEB44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45195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1686-D368-40DF-A0E4-B79AE3E592C2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89B6F-CE6B-4D65-B6C3-91D35AEB44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38812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1686-D368-40DF-A0E4-B79AE3E592C2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89B6F-CE6B-4D65-B6C3-91D35AEB44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44116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1686-D368-40DF-A0E4-B79AE3E592C2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89B6F-CE6B-4D65-B6C3-91D35AEB444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8055131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1686-D368-40DF-A0E4-B79AE3E592C2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89B6F-CE6B-4D65-B6C3-91D35AEB44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8262549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1686-D368-40DF-A0E4-B79AE3E592C2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89B6F-CE6B-4D65-B6C3-91D35AEB44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3860615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1686-D368-40DF-A0E4-B79AE3E592C2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89B6F-CE6B-4D65-B6C3-91D35AEB44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4852524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1686-D368-40DF-A0E4-B79AE3E592C2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89B6F-CE6B-4D65-B6C3-91D35AEB44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091539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1686-D368-40DF-A0E4-B79AE3E592C2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89B6F-CE6B-4D65-B6C3-91D35AEB44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228281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1686-D368-40DF-A0E4-B79AE3E592C2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89B6F-CE6B-4D65-B6C3-91D35AEB44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8071156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1686-D368-40DF-A0E4-B79AE3E592C2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89B6F-CE6B-4D65-B6C3-91D35AEB44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941886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1686-D368-40DF-A0E4-B79AE3E592C2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89B6F-CE6B-4D65-B6C3-91D35AEB44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33533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1686-D368-40DF-A0E4-B79AE3E592C2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89B6F-CE6B-4D65-B6C3-91D35AEB44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24165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1686-D368-40DF-A0E4-B79AE3E592C2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89B6F-CE6B-4D65-B6C3-91D35AEB44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7718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1686-D368-40DF-A0E4-B79AE3E592C2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89B6F-CE6B-4D65-B6C3-91D35AEB44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019592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1686-D368-40DF-A0E4-B79AE3E592C2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89B6F-CE6B-4D65-B6C3-91D35AEB44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44602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B1686-D368-40DF-A0E4-B79AE3E592C2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889B6F-CE6B-4D65-B6C3-91D35AEB44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36590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B1686-D368-40DF-A0E4-B79AE3E592C2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889B6F-CE6B-4D65-B6C3-91D35AEB44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6789374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  <p:sldLayoutId id="2147483786" r:id="rId13"/>
    <p:sldLayoutId id="2147483787" r:id="rId14"/>
    <p:sldLayoutId id="2147483788" r:id="rId15"/>
    <p:sldLayoutId id="2147483789" r:id="rId16"/>
    <p:sldLayoutId id="2147483790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409788" y="2746463"/>
            <a:ext cx="9001462" cy="2387600"/>
          </a:xfrm>
        </p:spPr>
        <p:txBody>
          <a:bodyPr/>
          <a:lstStyle/>
          <a:p>
            <a:r>
              <a:rPr lang="tr-TR" dirty="0" smtClean="0"/>
              <a:t>RÖNESANS DEVRİ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409788" y="5564364"/>
            <a:ext cx="8825658" cy="1293636"/>
          </a:xfrm>
        </p:spPr>
        <p:txBody>
          <a:bodyPr>
            <a:normAutofit/>
          </a:bodyPr>
          <a:lstStyle/>
          <a:p>
            <a:r>
              <a:rPr lang="tr-TR" sz="3200" dirty="0" smtClean="0">
                <a:solidFill>
                  <a:schemeClr val="tx1"/>
                </a:solidFill>
              </a:rPr>
              <a:t>(Yeniden Doğuş)</a:t>
            </a:r>
            <a:endParaRPr lang="tr-TR" sz="3200" dirty="0">
              <a:solidFill>
                <a:schemeClr val="tx1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1555" y="500589"/>
            <a:ext cx="10777928" cy="33295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2473137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dirty="0" smtClean="0"/>
              <a:t>2-)Rönesans’ın sebeplerinden iki tanesini söyleyiniz.</a:t>
            </a:r>
            <a:endParaRPr lang="tr-TR" sz="4400" dirty="0"/>
          </a:p>
        </p:txBody>
      </p:sp>
    </p:spTree>
    <p:extLst>
      <p:ext uri="{BB962C8B-B14F-4D97-AF65-F5344CB8AC3E}">
        <p14:creationId xmlns="" xmlns:p14="http://schemas.microsoft.com/office/powerpoint/2010/main" val="3130147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	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00100" lvl="1" indent="-342900">
              <a:buAutoNum type="arabicPeriod"/>
            </a:pPr>
            <a:r>
              <a:rPr lang="tr-TR" sz="2400" b="1" i="1" dirty="0">
                <a:effectLst/>
              </a:rPr>
              <a:t>Kâğıt ve matbaanın icadı.</a:t>
            </a:r>
          </a:p>
          <a:p>
            <a:pPr marL="800100" lvl="1" indent="-342900">
              <a:buAutoNum type="arabicPeriod"/>
            </a:pPr>
            <a:r>
              <a:rPr lang="tr-TR" sz="2400" b="1" i="1" dirty="0">
                <a:effectLst/>
              </a:rPr>
              <a:t> Coğrafi keşiflerden sonra Avrupa’da sanattan zevk alan zengin bir sınıfın ortaya çıkması.</a:t>
            </a:r>
          </a:p>
          <a:p>
            <a:pPr marL="800100" lvl="1" indent="-342900">
              <a:buAutoNum type="arabicPeriod"/>
            </a:pPr>
            <a:r>
              <a:rPr lang="tr-TR" sz="2400" b="1" i="1" dirty="0">
                <a:effectLst/>
              </a:rPr>
              <a:t> İstanbul’un fethinden sonra birçok bilim adamının İtalya’ya giderek çalışmalarda bulunması.</a:t>
            </a:r>
          </a:p>
          <a:p>
            <a:pPr marL="800100" lvl="1" indent="-342900">
              <a:buAutoNum type="arabicPeriod"/>
            </a:pPr>
            <a:r>
              <a:rPr lang="tr-TR" sz="2400" b="1" i="1" dirty="0">
                <a:effectLst/>
              </a:rPr>
              <a:t>Coğrafi keşiflerin etkisi.</a:t>
            </a:r>
          </a:p>
          <a:p>
            <a:pPr marL="800100" lvl="1" indent="-342900">
              <a:buAutoNum type="arabicPeriod"/>
            </a:pPr>
            <a:r>
              <a:rPr lang="tr-TR" sz="2400" b="1" i="1" dirty="0">
                <a:effectLst/>
              </a:rPr>
              <a:t>Antik kültürün ( Eski Yunan kültürü ) incelenmesi.</a:t>
            </a:r>
            <a:endParaRPr lang="tr-TR" sz="2400" dirty="0"/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2310384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r>
              <a:rPr lang="tr-TR" sz="4000" dirty="0" smtClean="0"/>
              <a:t>3-) İngiltere’de Rönesans'ın başlamasında etkili olan kişilerden birini söyleyiniz.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28437823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000" b="1" i="1" dirty="0" smtClean="0">
                <a:effectLst/>
              </a:rPr>
              <a:t>Hamlet-</a:t>
            </a:r>
            <a:r>
              <a:rPr lang="tr-TR" sz="4000" b="1" i="1" dirty="0" err="1" smtClean="0">
                <a:effectLst/>
              </a:rPr>
              <a:t>Otello</a:t>
            </a:r>
            <a:endParaRPr lang="tr-TR" sz="4000" b="1" i="1" dirty="0" smtClean="0">
              <a:effectLst/>
            </a:endParaRPr>
          </a:p>
          <a:p>
            <a:r>
              <a:rPr lang="tr-TR" sz="4000" b="1" i="1" dirty="0" err="1" smtClean="0">
                <a:effectLst/>
              </a:rPr>
              <a:t>Shakespare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934186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	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000" dirty="0" smtClean="0"/>
              <a:t>4-) Rönesans’ın sonuçlarından iki </a:t>
            </a:r>
            <a:r>
              <a:rPr lang="tr-TR" sz="4000" dirty="0"/>
              <a:t>t</a:t>
            </a:r>
            <a:r>
              <a:rPr lang="tr-TR" sz="4000" dirty="0" smtClean="0"/>
              <a:t>ane söyleyiniz.</a:t>
            </a:r>
            <a:endParaRPr lang="tr-TR" sz="4000" dirty="0"/>
          </a:p>
        </p:txBody>
      </p:sp>
    </p:spTree>
    <p:extLst>
      <p:ext uri="{BB962C8B-B14F-4D97-AF65-F5344CB8AC3E}">
        <p14:creationId xmlns="" xmlns:p14="http://schemas.microsoft.com/office/powerpoint/2010/main" val="71142531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b="1" i="1" dirty="0">
                <a:effectLst/>
              </a:rPr>
              <a:t>1. Bilim ve teknik alanında gelişmeler oldu.</a:t>
            </a:r>
            <a:br>
              <a:rPr lang="tr-TR" sz="2400" b="1" i="1" dirty="0">
                <a:effectLst/>
              </a:rPr>
            </a:br>
            <a:r>
              <a:rPr lang="tr-TR" sz="2400" b="1" i="1" dirty="0">
                <a:effectLst/>
              </a:rPr>
              <a:t>2. Hür düşünce ve yeni sanat anlayışları ortaya çıktı.</a:t>
            </a:r>
            <a:br>
              <a:rPr lang="tr-TR" sz="2400" b="1" i="1" dirty="0">
                <a:effectLst/>
              </a:rPr>
            </a:br>
            <a:r>
              <a:rPr lang="tr-TR" sz="2400" b="1" i="1" dirty="0">
                <a:effectLst/>
              </a:rPr>
              <a:t>3. Skolastik düşünce yerini bilimsel düşünceye bıraktı. Gözlem ve deney önem </a:t>
            </a:r>
            <a:r>
              <a:rPr lang="tr-TR" sz="2400" b="1" i="1" dirty="0" err="1">
                <a:effectLst/>
              </a:rPr>
              <a:t>kazandı.Akılcılık</a:t>
            </a:r>
            <a:r>
              <a:rPr lang="tr-TR" sz="2400" b="1" i="1" dirty="0">
                <a:effectLst/>
              </a:rPr>
              <a:t> egemen olmaya başladı.</a:t>
            </a:r>
            <a:br>
              <a:rPr lang="tr-TR" sz="2400" b="1" i="1" dirty="0">
                <a:effectLst/>
              </a:rPr>
            </a:br>
            <a:r>
              <a:rPr lang="tr-TR" sz="2400" b="1" i="1" dirty="0">
                <a:effectLst/>
              </a:rPr>
              <a:t>4. Avrupa’da gelişmenin ve ilerlemenin hız kazanmasına neden oldu.</a:t>
            </a:r>
            <a:br>
              <a:rPr lang="tr-TR" sz="2400" b="1" i="1" dirty="0">
                <a:effectLst/>
              </a:rPr>
            </a:br>
            <a:r>
              <a:rPr lang="tr-TR" sz="2400" b="1" i="1" dirty="0">
                <a:effectLst/>
              </a:rPr>
              <a:t>5. Avrupa’da bilim ve teknik alandaki gelişmelerin önünü açtı.</a:t>
            </a:r>
            <a:endParaRPr lang="tr-TR" sz="2400" dirty="0"/>
          </a:p>
          <a:p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267200971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İZLEDİĞİNİZ İÇİN TEŞEKKÜRLER …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Taha KAYA	</a:t>
            </a:r>
          </a:p>
          <a:p>
            <a:r>
              <a:rPr lang="tr-TR" sz="3600" dirty="0" smtClean="0"/>
              <a:t>Efe BEKTAS</a:t>
            </a:r>
          </a:p>
          <a:p>
            <a:r>
              <a:rPr lang="tr-TR" sz="3600" dirty="0" smtClean="0"/>
              <a:t>Aziz KARABAS</a:t>
            </a:r>
          </a:p>
          <a:p>
            <a:r>
              <a:rPr lang="tr-TR" sz="3600" dirty="0" smtClean="0"/>
              <a:t>Meltem AKTAS</a:t>
            </a:r>
            <a:endParaRPr lang="tr-TR" sz="3600" dirty="0"/>
          </a:p>
        </p:txBody>
      </p:sp>
    </p:spTree>
    <p:extLst>
      <p:ext uri="{BB962C8B-B14F-4D97-AF65-F5344CB8AC3E}">
        <p14:creationId xmlns="" xmlns:p14="http://schemas.microsoft.com/office/powerpoint/2010/main" val="175257091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3795" y="769743"/>
            <a:ext cx="10353761" cy="1326321"/>
          </a:xfrm>
        </p:spPr>
        <p:txBody>
          <a:bodyPr/>
          <a:lstStyle/>
          <a:p>
            <a:r>
              <a:rPr lang="tr-TR" dirty="0" smtClean="0"/>
              <a:t>RÖNESANS NEDİR?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3795" y="2096063"/>
            <a:ext cx="10353762" cy="4394677"/>
          </a:xfrm>
        </p:spPr>
        <p:txBody>
          <a:bodyPr>
            <a:normAutofit/>
          </a:bodyPr>
          <a:lstStyle/>
          <a:p>
            <a:r>
              <a:rPr lang="tr-TR" sz="3600" dirty="0">
                <a:effectLst/>
              </a:rPr>
              <a:t>Rönesans : 15. ve 16 yy </a:t>
            </a:r>
            <a:r>
              <a:rPr lang="tr-TR" sz="3600" dirty="0" err="1">
                <a:effectLst/>
              </a:rPr>
              <a:t>larda</a:t>
            </a:r>
            <a:r>
              <a:rPr lang="tr-TR" sz="3600" dirty="0">
                <a:effectLst/>
              </a:rPr>
              <a:t> Avrupa’da </a:t>
            </a:r>
            <a:r>
              <a:rPr lang="tr-TR" sz="3600" dirty="0" smtClean="0">
                <a:effectLst/>
              </a:rPr>
              <a:t>bilim, edebiyat </a:t>
            </a:r>
            <a:r>
              <a:rPr lang="tr-TR" sz="3600" dirty="0">
                <a:effectLst/>
              </a:rPr>
              <a:t>ve sanat alanında yeniliklerin meydana geldiği döneme “yeniden doğuş” anlamına gelen Rönesans </a:t>
            </a:r>
            <a:r>
              <a:rPr lang="tr-TR" sz="3600" dirty="0" smtClean="0">
                <a:effectLst/>
              </a:rPr>
              <a:t>denir. </a:t>
            </a:r>
          </a:p>
          <a:p>
            <a:r>
              <a:rPr lang="tr-TR" sz="3400" dirty="0" smtClean="0">
                <a:effectLst/>
              </a:rPr>
              <a:t>Rönesans </a:t>
            </a:r>
            <a:r>
              <a:rPr lang="tr-TR" sz="3400" dirty="0">
                <a:effectLst/>
              </a:rPr>
              <a:t>(</a:t>
            </a:r>
            <a:r>
              <a:rPr lang="tr-TR" sz="3400" dirty="0" err="1">
                <a:effectLst/>
              </a:rPr>
              <a:t>renaissance</a:t>
            </a:r>
            <a:r>
              <a:rPr lang="tr-TR" sz="3400" dirty="0">
                <a:effectLst/>
              </a:rPr>
              <a:t>) sözcüğü Fransızcada “yeniden doğuş” an­lamına gelmektedir</a:t>
            </a:r>
            <a:r>
              <a:rPr lang="tr-TR" sz="3400" dirty="0" smtClean="0">
                <a:effectLst/>
              </a:rPr>
              <a:t>.</a:t>
            </a:r>
            <a:endParaRPr lang="tr-TR" sz="3400" dirty="0"/>
          </a:p>
        </p:txBody>
      </p:sp>
    </p:spTree>
    <p:extLst>
      <p:ext uri="{BB962C8B-B14F-4D97-AF65-F5344CB8AC3E}">
        <p14:creationId xmlns="" xmlns:p14="http://schemas.microsoft.com/office/powerpoint/2010/main" val="88803357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RÖNESANSIN SEBEPLERİ: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3795" y="2096064"/>
            <a:ext cx="10353762" cy="4139844"/>
          </a:xfrm>
        </p:spPr>
        <p:txBody>
          <a:bodyPr>
            <a:normAutofit/>
          </a:bodyPr>
          <a:lstStyle/>
          <a:p>
            <a:pPr marL="800100" lvl="1" indent="-342900">
              <a:buAutoNum type="arabicPeriod"/>
            </a:pPr>
            <a:r>
              <a:rPr lang="tr-TR" sz="2400" b="1" i="1" dirty="0" smtClean="0">
                <a:effectLst/>
              </a:rPr>
              <a:t>Kâğıt </a:t>
            </a:r>
            <a:r>
              <a:rPr lang="tr-TR" sz="2400" b="1" i="1" dirty="0">
                <a:effectLst/>
              </a:rPr>
              <a:t>ve matbaanın icadı</a:t>
            </a:r>
            <a:r>
              <a:rPr lang="tr-TR" sz="2400" b="1" i="1" dirty="0" smtClean="0">
                <a:effectLst/>
              </a:rPr>
              <a:t>.</a:t>
            </a:r>
          </a:p>
          <a:p>
            <a:pPr marL="800100" lvl="1" indent="-342900">
              <a:buAutoNum type="arabicPeriod"/>
            </a:pPr>
            <a:r>
              <a:rPr lang="tr-TR" sz="2400" b="1" i="1" dirty="0" smtClean="0">
                <a:effectLst/>
              </a:rPr>
              <a:t> </a:t>
            </a:r>
            <a:r>
              <a:rPr lang="tr-TR" sz="2400" b="1" i="1" dirty="0">
                <a:effectLst/>
              </a:rPr>
              <a:t>Coğrafi keşiflerden sonra Avrupa’da sanattan zevk alan zengin bir sınıfın ortaya çıkması</a:t>
            </a:r>
            <a:r>
              <a:rPr lang="tr-TR" sz="2400" b="1" i="1" dirty="0" smtClean="0">
                <a:effectLst/>
              </a:rPr>
              <a:t>.</a:t>
            </a:r>
          </a:p>
          <a:p>
            <a:pPr marL="800100" lvl="1" indent="-342900">
              <a:buAutoNum type="arabicPeriod"/>
            </a:pPr>
            <a:r>
              <a:rPr lang="tr-TR" sz="2400" b="1" i="1" dirty="0">
                <a:effectLst/>
              </a:rPr>
              <a:t> İstanbul’un fethinden sonra birçok bilim adamının İtalya’ya giderek çalışmalarda bulunması</a:t>
            </a:r>
            <a:r>
              <a:rPr lang="tr-TR" sz="2400" b="1" i="1" dirty="0" smtClean="0">
                <a:effectLst/>
              </a:rPr>
              <a:t>.</a:t>
            </a:r>
          </a:p>
          <a:p>
            <a:pPr marL="800100" lvl="1" indent="-342900">
              <a:buAutoNum type="arabicPeriod"/>
            </a:pPr>
            <a:r>
              <a:rPr lang="tr-TR" sz="2400" b="1" i="1" dirty="0">
                <a:effectLst/>
              </a:rPr>
              <a:t>Coğrafi keşiflerin etkisi</a:t>
            </a:r>
            <a:r>
              <a:rPr lang="tr-TR" sz="2400" b="1" i="1" dirty="0" smtClean="0">
                <a:effectLst/>
              </a:rPr>
              <a:t>.</a:t>
            </a:r>
          </a:p>
          <a:p>
            <a:pPr marL="800100" lvl="1" indent="-342900">
              <a:buAutoNum type="arabicPeriod"/>
            </a:pPr>
            <a:r>
              <a:rPr lang="tr-TR" sz="2400" b="1" i="1" dirty="0">
                <a:effectLst/>
              </a:rPr>
              <a:t>Antik kültürün ( Eski Yunan kültürü ) incelenmesi.</a:t>
            </a:r>
            <a:endParaRPr lang="tr-TR" sz="2400" dirty="0"/>
          </a:p>
        </p:txBody>
      </p:sp>
    </p:spTree>
    <p:extLst>
      <p:ext uri="{BB962C8B-B14F-4D97-AF65-F5344CB8AC3E}">
        <p14:creationId xmlns="" xmlns:p14="http://schemas.microsoft.com/office/powerpoint/2010/main" val="311020880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8" name="İçerik Yer Tutucusu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2058" name="Picture 10" descr="https://encrypted-tbn2.gstatic.com/images?q=tbn:ANd9GcSd-TMY2e8J9g29E5z2uKADZyb_3xfmcjeu5yWqzny7txHnepp9j__kYEFw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8952903">
            <a:off x="3664" y="930183"/>
            <a:ext cx="3019425" cy="1514475"/>
          </a:xfrm>
          <a:prstGeom prst="rect">
            <a:avLst/>
          </a:prstGeom>
        </p:spPr>
      </p:pic>
      <p:pic>
        <p:nvPicPr>
          <p:cNvPr id="13" name="Resim 1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87560">
            <a:off x="8966771" y="689427"/>
            <a:ext cx="3223589" cy="175427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  <a:bevelB/>
          </a:sp3d>
        </p:spPr>
      </p:pic>
      <p:sp>
        <p:nvSpPr>
          <p:cNvPr id="14" name="AutoShape 16" descr="önemli bilgi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5" name="AutoShape 18" descr="önemli bilgi ile ilgili görsel sonuc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8" name="Metin kutusu 17"/>
          <p:cNvSpPr txBox="1"/>
          <p:nvPr/>
        </p:nvSpPr>
        <p:spPr>
          <a:xfrm>
            <a:off x="2291774" y="1566566"/>
            <a:ext cx="7597802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i="1" dirty="0" smtClean="0">
                <a:solidFill>
                  <a:schemeClr val="bg1"/>
                </a:solidFill>
              </a:rPr>
              <a:t>     Rönesans </a:t>
            </a:r>
            <a:r>
              <a:rPr lang="tr-TR" sz="2800" b="1" i="1" dirty="0">
                <a:solidFill>
                  <a:schemeClr val="bg1"/>
                </a:solidFill>
              </a:rPr>
              <a:t>ilk olarak İtalya’da başladı</a:t>
            </a:r>
            <a:r>
              <a:rPr lang="tr-TR" sz="2800" b="1" i="1" dirty="0" smtClean="0">
                <a:solidFill>
                  <a:schemeClr val="bg1"/>
                </a:solidFill>
              </a:rPr>
              <a:t>.  Daha  sonra </a:t>
            </a:r>
            <a:r>
              <a:rPr lang="tr-TR" sz="2800" b="1" i="1" dirty="0">
                <a:solidFill>
                  <a:schemeClr val="bg1"/>
                </a:solidFill>
              </a:rPr>
              <a:t>diğer Avrupa ülkelerine yayıldı. Bu dönemde </a:t>
            </a:r>
            <a:r>
              <a:rPr lang="tr-TR" sz="2800" b="1" i="1" dirty="0" smtClean="0">
                <a:solidFill>
                  <a:schemeClr val="bg1"/>
                </a:solidFill>
              </a:rPr>
              <a:t>insan ve insana ait değerlere ön palana çıkaran hümanizm akımı ortaya çıkmıştır.</a:t>
            </a:r>
          </a:p>
          <a:p>
            <a:r>
              <a:rPr lang="tr-TR" sz="2800" b="1" i="1" dirty="0" smtClean="0">
                <a:solidFill>
                  <a:schemeClr val="bg1"/>
                </a:solidFill>
              </a:rPr>
              <a:t>         Bu dönemde edebiyat alanında </a:t>
            </a:r>
            <a:r>
              <a:rPr lang="tr-TR" sz="2800" b="1" i="1" dirty="0" err="1" smtClean="0">
                <a:solidFill>
                  <a:schemeClr val="bg1"/>
                </a:solidFill>
              </a:rPr>
              <a:t>Dante</a:t>
            </a:r>
            <a:r>
              <a:rPr lang="tr-TR" sz="2800" b="1" i="1" dirty="0" smtClean="0">
                <a:solidFill>
                  <a:schemeClr val="bg1"/>
                </a:solidFill>
              </a:rPr>
              <a:t>, </a:t>
            </a:r>
            <a:r>
              <a:rPr lang="tr-TR" sz="2800" b="1" i="1" dirty="0" err="1" smtClean="0">
                <a:solidFill>
                  <a:schemeClr val="bg1"/>
                </a:solidFill>
              </a:rPr>
              <a:t>Petrark</a:t>
            </a:r>
            <a:r>
              <a:rPr lang="tr-TR" sz="2800" b="1" i="1" dirty="0" smtClean="0">
                <a:solidFill>
                  <a:schemeClr val="bg1"/>
                </a:solidFill>
              </a:rPr>
              <a:t> ve </a:t>
            </a:r>
            <a:r>
              <a:rPr lang="tr-TR" sz="2800" b="1" i="1" dirty="0" err="1" smtClean="0">
                <a:solidFill>
                  <a:schemeClr val="bg1"/>
                </a:solidFill>
              </a:rPr>
              <a:t>Makyavel,resim</a:t>
            </a:r>
            <a:r>
              <a:rPr lang="tr-TR" sz="2800" b="1" i="1" dirty="0" smtClean="0">
                <a:solidFill>
                  <a:schemeClr val="bg1"/>
                </a:solidFill>
              </a:rPr>
              <a:t> alanında Leonardo da Vinci, heykeltıraşlık alanında </a:t>
            </a:r>
            <a:r>
              <a:rPr lang="tr-TR" sz="2800" b="1" i="1" dirty="0" err="1" smtClean="0">
                <a:solidFill>
                  <a:schemeClr val="bg1"/>
                </a:solidFill>
              </a:rPr>
              <a:t>Mikelanj</a:t>
            </a:r>
            <a:r>
              <a:rPr lang="tr-TR" sz="2800" b="1" i="1" dirty="0" smtClean="0">
                <a:solidFill>
                  <a:schemeClr val="bg1"/>
                </a:solidFill>
              </a:rPr>
              <a:t>, mimarlık alanında </a:t>
            </a:r>
            <a:r>
              <a:rPr lang="tr-TR" sz="2800" b="1" i="1" dirty="0" err="1" smtClean="0">
                <a:solidFill>
                  <a:schemeClr val="bg1"/>
                </a:solidFill>
              </a:rPr>
              <a:t>Rafael</a:t>
            </a:r>
            <a:r>
              <a:rPr lang="tr-TR" sz="2800" b="1" i="1" dirty="0" smtClean="0">
                <a:solidFill>
                  <a:schemeClr val="bg1"/>
                </a:solidFill>
              </a:rPr>
              <a:t> önemli sanatçılardır.</a:t>
            </a:r>
            <a:endParaRPr lang="tr-TR" sz="2800" dirty="0" smtClean="0">
              <a:solidFill>
                <a:schemeClr val="bg1"/>
              </a:solidFill>
            </a:endParaRPr>
          </a:p>
          <a:p>
            <a:endParaRPr lang="tr-TR" sz="2800" dirty="0" smtClean="0">
              <a:solidFill>
                <a:schemeClr val="bg1"/>
              </a:solidFill>
            </a:endParaRPr>
          </a:p>
          <a:p>
            <a:endParaRPr lang="tr-TR" sz="2400" dirty="0" smtClean="0">
              <a:solidFill>
                <a:schemeClr val="bg1"/>
              </a:solidFill>
            </a:endParaRPr>
          </a:p>
          <a:p>
            <a:r>
              <a:rPr lang="tr-TR" sz="2400" b="1" i="1" dirty="0">
                <a:solidFill>
                  <a:schemeClr val="bg1"/>
                </a:solidFill>
              </a:rPr>
              <a:t/>
            </a:r>
            <a:br>
              <a:rPr lang="tr-TR" sz="2400" b="1" i="1" dirty="0">
                <a:solidFill>
                  <a:schemeClr val="bg1"/>
                </a:solidFill>
              </a:rPr>
            </a:br>
            <a:endParaRPr lang="tr-TR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788087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2700" dirty="0">
                <a:effectLst/>
              </a:rPr>
              <a:t>Rönesans’ın İtalya’da Başlamasının </a:t>
            </a:r>
            <a:r>
              <a:rPr lang="tr-TR" sz="2700" dirty="0" smtClean="0">
                <a:effectLst/>
              </a:rPr>
              <a:t>Nedenleri :</a:t>
            </a:r>
            <a:endParaRPr lang="tr-TR" sz="27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effectLst/>
              </a:rPr>
              <a:t> </a:t>
            </a:r>
            <a:r>
              <a:rPr lang="tr-TR" dirty="0">
                <a:effectLst/>
              </a:rPr>
              <a:t>İtalya’nın Akdeniz ticaretinden dolayı diğer devletlere göre daha zengin </a:t>
            </a:r>
            <a:r>
              <a:rPr lang="tr-TR" dirty="0" smtClean="0">
                <a:effectLst/>
              </a:rPr>
              <a:t>olması</a:t>
            </a:r>
          </a:p>
          <a:p>
            <a:r>
              <a:rPr lang="tr-TR" dirty="0" smtClean="0">
                <a:effectLst/>
              </a:rPr>
              <a:t> </a:t>
            </a:r>
            <a:r>
              <a:rPr lang="tr-TR" dirty="0">
                <a:effectLst/>
              </a:rPr>
              <a:t>İtalya’da Roma, Helen ve Yunan kültürlerinin izlerinin </a:t>
            </a:r>
            <a:r>
              <a:rPr lang="tr-TR" dirty="0" smtClean="0">
                <a:effectLst/>
              </a:rPr>
              <a:t>bulunması</a:t>
            </a:r>
          </a:p>
          <a:p>
            <a:r>
              <a:rPr lang="tr-TR" dirty="0" smtClean="0">
                <a:effectLst/>
              </a:rPr>
              <a:t> </a:t>
            </a:r>
            <a:r>
              <a:rPr lang="tr-TR" dirty="0">
                <a:effectLst/>
              </a:rPr>
              <a:t>İtalya’da siyasi birliğin olmaması, merkezi otoritenin olmamasının özgür bir </a:t>
            </a:r>
            <a:r>
              <a:rPr lang="tr-TR" dirty="0" smtClean="0">
                <a:effectLst/>
              </a:rPr>
              <a:t>ortama           yol açması</a:t>
            </a:r>
          </a:p>
          <a:p>
            <a:r>
              <a:rPr lang="tr-TR" dirty="0" smtClean="0">
                <a:effectLst/>
              </a:rPr>
              <a:t>İtalya’nın İslam dünyası ile olan yakınlığı</a:t>
            </a:r>
          </a:p>
          <a:p>
            <a:r>
              <a:rPr lang="tr-TR" dirty="0">
                <a:effectLst/>
              </a:rPr>
              <a:t> İtalya’nın Hıristiyan dünyasının dini merkezi </a:t>
            </a:r>
            <a:r>
              <a:rPr lang="tr-TR" dirty="0" smtClean="0">
                <a:effectLst/>
              </a:rPr>
              <a:t>olması</a:t>
            </a:r>
          </a:p>
          <a:p>
            <a:r>
              <a:rPr lang="tr-TR" dirty="0">
                <a:effectLst/>
              </a:rPr>
              <a:t> İstanbul’un fethinden sonra bilim adamlarının İtalya’ya gitmeleri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13445051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b="1" i="1" dirty="0" smtClean="0">
                <a:effectLst/>
              </a:rPr>
              <a:t>İngiltere</a:t>
            </a:r>
            <a:r>
              <a:rPr lang="tr-TR" sz="2800" b="1" i="1" dirty="0">
                <a:effectLst/>
              </a:rPr>
              <a:t>’ de Rönesans: En önemli temsilcisi, Hamlet-</a:t>
            </a:r>
            <a:r>
              <a:rPr lang="tr-TR" sz="2800" b="1" i="1" dirty="0" err="1">
                <a:effectLst/>
              </a:rPr>
              <a:t>Otello</a:t>
            </a:r>
            <a:r>
              <a:rPr lang="tr-TR" sz="2800" b="1" i="1" dirty="0">
                <a:effectLst/>
              </a:rPr>
              <a:t>-Romeo ve </a:t>
            </a:r>
            <a:r>
              <a:rPr lang="tr-TR" sz="2800" b="1" i="1" dirty="0" err="1">
                <a:effectLst/>
              </a:rPr>
              <a:t>Jülyet’in</a:t>
            </a:r>
            <a:r>
              <a:rPr lang="tr-TR" sz="2800" b="1" i="1" dirty="0">
                <a:effectLst/>
              </a:rPr>
              <a:t> yazarı </a:t>
            </a:r>
            <a:r>
              <a:rPr lang="tr-TR" sz="2800" b="1" i="1" dirty="0" err="1">
                <a:effectLst/>
              </a:rPr>
              <a:t>Şekspir</a:t>
            </a:r>
            <a:r>
              <a:rPr lang="tr-TR" sz="2800" b="1" i="1" dirty="0">
                <a:effectLst/>
              </a:rPr>
              <a:t> ( Shakespeare) </a:t>
            </a:r>
            <a:r>
              <a:rPr lang="tr-TR" sz="2800" b="1" i="1" dirty="0" err="1">
                <a:effectLst/>
              </a:rPr>
              <a:t>dir</a:t>
            </a:r>
            <a:r>
              <a:rPr lang="tr-TR" sz="2800" b="1" i="1" dirty="0">
                <a:effectLst/>
              </a:rPr>
              <a:t>.</a:t>
            </a:r>
          </a:p>
          <a:p>
            <a:r>
              <a:rPr lang="tr-TR" sz="2800" b="1" i="1" dirty="0">
                <a:effectLst/>
              </a:rPr>
              <a:t>İspanya’ da Rönesans: Don </a:t>
            </a:r>
            <a:r>
              <a:rPr lang="tr-TR" sz="2800" b="1" i="1" dirty="0" err="1">
                <a:effectLst/>
              </a:rPr>
              <a:t>Kişot</a:t>
            </a:r>
            <a:r>
              <a:rPr lang="tr-TR" sz="2800" b="1" i="1" dirty="0">
                <a:effectLst/>
              </a:rPr>
              <a:t> ‘un yazarı ” Cervantes ”</a:t>
            </a:r>
          </a:p>
          <a:p>
            <a:r>
              <a:rPr lang="tr-TR" sz="2800" b="1" i="1" dirty="0">
                <a:effectLst/>
              </a:rPr>
              <a:t>Hollanda’ da Rönesans: Ressam ” </a:t>
            </a:r>
            <a:r>
              <a:rPr lang="tr-TR" sz="2800" b="1" i="1" dirty="0" err="1">
                <a:effectLst/>
              </a:rPr>
              <a:t>Rambrand</a:t>
            </a:r>
            <a:r>
              <a:rPr lang="tr-TR" sz="2800" b="1" i="1" dirty="0">
                <a:effectLst/>
              </a:rPr>
              <a:t> ”</a:t>
            </a:r>
            <a:br>
              <a:rPr lang="tr-TR" sz="2800" b="1" i="1" dirty="0">
                <a:effectLst/>
              </a:rPr>
            </a:br>
            <a:endParaRPr lang="tr-TR" sz="2800" b="1" i="1" dirty="0">
              <a:effectLst/>
            </a:endParaRPr>
          </a:p>
          <a:p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13543135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Rönesans’ın sonuçları: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2500" b="1" i="1" dirty="0">
                <a:effectLst/>
              </a:rPr>
              <a:t>1. Bilim ve teknik alanında gelişmeler oldu.</a:t>
            </a:r>
            <a:br>
              <a:rPr lang="tr-TR" sz="2500" b="1" i="1" dirty="0">
                <a:effectLst/>
              </a:rPr>
            </a:br>
            <a:r>
              <a:rPr lang="tr-TR" sz="2500" b="1" i="1" dirty="0">
                <a:effectLst/>
              </a:rPr>
              <a:t>2. Hür düşünce ve yeni sanat anlayışları ortaya çıktı.</a:t>
            </a:r>
            <a:br>
              <a:rPr lang="tr-TR" sz="2500" b="1" i="1" dirty="0">
                <a:effectLst/>
              </a:rPr>
            </a:br>
            <a:r>
              <a:rPr lang="tr-TR" sz="2500" b="1" i="1" dirty="0">
                <a:effectLst/>
              </a:rPr>
              <a:t>3. Skolastik düşünce yerini bilimsel düşünceye bıraktı. Gözlem ve deney önem </a:t>
            </a:r>
            <a:r>
              <a:rPr lang="tr-TR" sz="2500" b="1" i="1" dirty="0" err="1">
                <a:effectLst/>
              </a:rPr>
              <a:t>kazandı.Akılcılık</a:t>
            </a:r>
            <a:r>
              <a:rPr lang="tr-TR" sz="2500" b="1" i="1" dirty="0">
                <a:effectLst/>
              </a:rPr>
              <a:t> egemen olmaya başladı.</a:t>
            </a:r>
            <a:br>
              <a:rPr lang="tr-TR" sz="2500" b="1" i="1" dirty="0">
                <a:effectLst/>
              </a:rPr>
            </a:br>
            <a:r>
              <a:rPr lang="tr-TR" sz="2500" b="1" i="1" dirty="0">
                <a:effectLst/>
              </a:rPr>
              <a:t>4. Avrupa’da gelişmenin ve ilerlemenin hız kazanmasına neden oldu.</a:t>
            </a:r>
            <a:br>
              <a:rPr lang="tr-TR" sz="2500" b="1" i="1" dirty="0">
                <a:effectLst/>
              </a:rPr>
            </a:br>
            <a:r>
              <a:rPr lang="tr-TR" sz="2500" b="1" i="1" dirty="0">
                <a:effectLst/>
              </a:rPr>
              <a:t>5. Avrupa’da bilim ve teknik alandaki </a:t>
            </a:r>
            <a:r>
              <a:rPr lang="tr-TR" sz="2500" b="1" i="1" dirty="0" smtClean="0">
                <a:effectLst/>
              </a:rPr>
              <a:t>gelişmelerin </a:t>
            </a:r>
            <a:r>
              <a:rPr lang="tr-TR" sz="2500" b="1" i="1" dirty="0">
                <a:effectLst/>
              </a:rPr>
              <a:t>önünü açtı.</a:t>
            </a:r>
            <a:endParaRPr lang="tr-TR" sz="2500" dirty="0"/>
          </a:p>
        </p:txBody>
      </p:sp>
    </p:spTree>
    <p:extLst>
      <p:ext uri="{BB962C8B-B14F-4D97-AF65-F5344CB8AC3E}">
        <p14:creationId xmlns="" xmlns:p14="http://schemas.microsoft.com/office/powerpoint/2010/main" val="349636353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SORULAR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8000" dirty="0" smtClean="0"/>
              <a:t>1-) Rönesans nedir ?</a:t>
            </a:r>
          </a:p>
          <a:p>
            <a:endParaRPr lang="tr-TR" sz="2800" dirty="0"/>
          </a:p>
        </p:txBody>
      </p:sp>
    </p:spTree>
    <p:extLst>
      <p:ext uri="{BB962C8B-B14F-4D97-AF65-F5344CB8AC3E}">
        <p14:creationId xmlns="" xmlns:p14="http://schemas.microsoft.com/office/powerpoint/2010/main" val="387371356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CEVAP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3600" dirty="0">
                <a:effectLst/>
              </a:rPr>
              <a:t>15. ve 16 yy </a:t>
            </a:r>
            <a:r>
              <a:rPr lang="tr-TR" sz="3600" dirty="0" err="1">
                <a:effectLst/>
              </a:rPr>
              <a:t>larda</a:t>
            </a:r>
            <a:r>
              <a:rPr lang="tr-TR" sz="3600" dirty="0">
                <a:effectLst/>
              </a:rPr>
              <a:t> Avrupa’da bilim, edebiyat ve sanat alanında yeniliklerin meydana geldiği döneme </a:t>
            </a:r>
            <a:r>
              <a:rPr lang="tr-TR" sz="3600" dirty="0" smtClean="0">
                <a:effectLst/>
              </a:rPr>
              <a:t>Rönesans denir.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6202407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amask" id="{F9A299A0-33D0-4E0F-9F3F-7163E3744208}" vid="{746EEEEA-FB6A-406B-B510-531588D54811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TM04033921[[fn=Damask]]</Template>
  <TotalTime>58</TotalTime>
  <Words>283</Words>
  <PresentationFormat>Özel</PresentationFormat>
  <Paragraphs>57</Paragraphs>
  <Slides>16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Damask</vt:lpstr>
      <vt:lpstr>RÖNESANS DEVRİ</vt:lpstr>
      <vt:lpstr>RÖNESANS NEDİR?</vt:lpstr>
      <vt:lpstr>RÖNESANSIN SEBEPLERİ:</vt:lpstr>
      <vt:lpstr>Slayt 4</vt:lpstr>
      <vt:lpstr>Rönesans’ın İtalya’da Başlamasının Nedenleri :</vt:lpstr>
      <vt:lpstr>Slayt 6</vt:lpstr>
      <vt:lpstr>Rönesans’ın sonuçları:</vt:lpstr>
      <vt:lpstr>SORULAR</vt:lpstr>
      <vt:lpstr>CEVAP</vt:lpstr>
      <vt:lpstr>Slayt 10</vt:lpstr>
      <vt:lpstr>CEVAP </vt:lpstr>
      <vt:lpstr>Slayt 12</vt:lpstr>
      <vt:lpstr>CEVAP</vt:lpstr>
      <vt:lpstr> </vt:lpstr>
      <vt:lpstr>CEVAP</vt:lpstr>
      <vt:lpstr>İZLEDİĞİNİZ İÇİN TEŞEKKÜRLER …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2017-03-16T14:22:47Z</dcterms:created>
  <dcterms:modified xsi:type="dcterms:W3CDTF">2017-03-17T12:16:54Z</dcterms:modified>
  <cp:category>www.sorubak.com</cp:category>
</cp:coreProperties>
</file>