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2F1705-CDD3-45CC-9C8C-A938CD08B825}" type="datetimeFigureOut">
              <a:rPr lang="tr-TR" smtClean="0"/>
              <a:pPr/>
              <a:t>24.09.2016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90EEFE-2CCB-4D9A-B166-C529F152881D}"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0890EEFE-2CCB-4D9A-B166-C529F152881D}"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890EEFE-2CCB-4D9A-B166-C529F152881D}" type="slidenum">
              <a:rPr lang="tr-TR" smtClean="0"/>
              <a:pPr/>
              <a:t>5</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3"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3CE4DCBE-E74A-40B8-A67F-B025268AC650}" type="datetimeFigureOut">
              <a:rPr lang="tr-TR" smtClean="0"/>
              <a:pPr/>
              <a:t>24.09.2016</a:t>
            </a:fld>
            <a:endParaRPr lang="tr-T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tr-T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02C6F8F8-1EDC-4C87-B5AF-1EA77A461639}" type="slidenum">
              <a:rPr lang="tr-TR" smtClean="0"/>
              <a:pPr/>
              <a:t>‹#›</a:t>
            </a:fld>
            <a:endParaRPr lang="tr-T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Tree>
  </p:cSld>
  <p:clrMapOvr>
    <a:overrideClrMapping bg1="dk1" tx1="lt1" bg2="dk2" tx2="lt2" accent1="accent1" accent2="accent2" accent3="accent3" accent4="accent4" accent5="accent5" accent6="accent6" hlink="hlink" folHlink="folHlink"/>
  </p:clrMapOvr>
  <p:transition spd="slow">
    <p:wipe/>
    <p:sndAc>
      <p:stSnd>
        <p:snd r:embed="rId1" name="wind.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3CE4DCBE-E74A-40B8-A67F-B025268AC650}" type="datetimeFigureOut">
              <a:rPr lang="tr-TR" smtClean="0"/>
              <a:pPr/>
              <a:t>24.09.2016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2C6F8F8-1EDC-4C87-B5AF-1EA77A461639}" type="slidenum">
              <a:rPr lang="tr-TR" smtClean="0"/>
              <a:pPr/>
              <a:t>‹#›</a:t>
            </a:fld>
            <a:endParaRPr lang="tr-T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wipe/>
    <p:sndAc>
      <p:stSnd>
        <p:snd r:embed="rId1" name="wind.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3CE4DCBE-E74A-40B8-A67F-B025268AC650}" type="datetimeFigureOut">
              <a:rPr lang="tr-TR" smtClean="0"/>
              <a:pPr/>
              <a:t>24.09.2016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2C6F8F8-1EDC-4C87-B5AF-1EA77A461639}" type="slidenum">
              <a:rPr lang="tr-TR" smtClean="0"/>
              <a:pPr/>
              <a:t>‹#›</a:t>
            </a:fld>
            <a:endParaRPr lang="tr-T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wipe/>
    <p:sndAc>
      <p:stSnd>
        <p:snd r:embed="rId1" name="wind.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3CE4DCBE-E74A-40B8-A67F-B025268AC650}" type="datetimeFigureOut">
              <a:rPr lang="tr-TR" smtClean="0"/>
              <a:pPr/>
              <a:t>24.09.2016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2C6F8F8-1EDC-4C87-B5AF-1EA77A461639}" type="slidenum">
              <a:rPr lang="tr-TR" smtClean="0"/>
              <a:pPr/>
              <a:t>‹#›</a:t>
            </a:fld>
            <a:endParaRPr lang="tr-TR"/>
          </a:p>
        </p:txBody>
      </p:sp>
      <p:sp>
        <p:nvSpPr>
          <p:cNvPr id="11" name="Title 10"/>
          <p:cNvSpPr>
            <a:spLocks noGrp="1"/>
          </p:cNvSpPr>
          <p:nvPr>
            <p:ph type="title"/>
          </p:nvPr>
        </p:nvSpPr>
        <p:spPr/>
        <p:txBody>
          <a:bodyPr/>
          <a:lstStyle/>
          <a:p>
            <a:r>
              <a:rPr lang="tr-TR" smtClean="0"/>
              <a:t>Asıl başlık stili için tıklatın</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transition spd="slow">
    <p:wipe/>
    <p:sndAc>
      <p:stSnd>
        <p:snd r:embed="rId1" name="wind.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3"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3CE4DCBE-E74A-40B8-A67F-B025268AC650}" type="datetimeFigureOut">
              <a:rPr lang="tr-TR" smtClean="0"/>
              <a:pPr/>
              <a:t>24.09.2016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2C6F8F8-1EDC-4C87-B5AF-1EA77A461639}"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spd="slow">
    <p:wipe/>
    <p:sndAc>
      <p:stSnd>
        <p:snd r:embed="rId1" name="wind.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CE4DCBE-E74A-40B8-A67F-B025268AC650}" type="datetimeFigureOut">
              <a:rPr lang="tr-TR" smtClean="0"/>
              <a:pPr/>
              <a:t>24.09.2016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2C6F8F8-1EDC-4C87-B5AF-1EA77A461639}" type="slidenum">
              <a:rPr lang="tr-TR" smtClean="0"/>
              <a:pPr/>
              <a:t>‹#›</a:t>
            </a:fld>
            <a:endParaRPr lang="tr-TR"/>
          </a:p>
        </p:txBody>
      </p:sp>
      <p:sp>
        <p:nvSpPr>
          <p:cNvPr id="12" name="Title 11"/>
          <p:cNvSpPr>
            <a:spLocks noGrp="1"/>
          </p:cNvSpPr>
          <p:nvPr>
            <p:ph type="title"/>
          </p:nvPr>
        </p:nvSpPr>
        <p:spPr/>
        <p:txBody>
          <a:bodyPr/>
          <a:lstStyle>
            <a:lvl1pPr>
              <a:defRPr>
                <a:solidFill>
                  <a:schemeClr val="tx2"/>
                </a:solidFill>
              </a:defRPr>
            </a:lvl1pPr>
          </a:lstStyle>
          <a:p>
            <a:r>
              <a:rPr lang="tr-TR" smtClean="0"/>
              <a:t>Asıl başlık stili için tıklatın</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ransition spd="slow">
    <p:wipe/>
    <p:sndAc>
      <p:stSnd>
        <p:snd r:embed="rId1" name="wind.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3CE4DCBE-E74A-40B8-A67F-B025268AC650}" type="datetimeFigureOut">
              <a:rPr lang="tr-TR" smtClean="0"/>
              <a:pPr/>
              <a:t>24.09.2016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02C6F8F8-1EDC-4C87-B5AF-1EA77A461639}" type="slidenum">
              <a:rPr lang="tr-TR" smtClean="0"/>
              <a:pPr/>
              <a:t>‹#›</a:t>
            </a:fld>
            <a:endParaRPr lang="tr-T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wipe/>
    <p:sndAc>
      <p:stSnd>
        <p:snd r:embed="rId1" name="wind.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3CE4DCBE-E74A-40B8-A67F-B025268AC650}" type="datetimeFigureOut">
              <a:rPr lang="tr-TR" smtClean="0"/>
              <a:pPr/>
              <a:t>24.09.2016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02C6F8F8-1EDC-4C87-B5AF-1EA77A461639}" type="slidenum">
              <a:rPr lang="tr-TR" smtClean="0"/>
              <a:pPr/>
              <a:t>‹#›</a:t>
            </a:fld>
            <a:endParaRPr lang="tr-T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wipe/>
    <p:sndAc>
      <p:stSnd>
        <p:snd r:embed="rId1" name="wind.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E4DCBE-E74A-40B8-A67F-B025268AC650}" type="datetimeFigureOut">
              <a:rPr lang="tr-TR" smtClean="0"/>
              <a:pPr/>
              <a:t>24.09.2016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02C6F8F8-1EDC-4C87-B5AF-1EA77A461639}" type="slidenum">
              <a:rPr lang="tr-TR" smtClean="0"/>
              <a:pPr/>
              <a:t>‹#›</a:t>
            </a:fld>
            <a:endParaRPr lang="tr-TR"/>
          </a:p>
        </p:txBody>
      </p:sp>
    </p:spTree>
  </p:cSld>
  <p:clrMapOvr>
    <a:masterClrMapping/>
  </p:clrMapOvr>
  <p:transition spd="slow">
    <p:wipe/>
    <p:sndAc>
      <p:stSnd>
        <p:snd r:embed="rId1" name="wind.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tr-TR" smtClean="0"/>
              <a:t>Asıl başlık stili için tıklatın</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3CE4DCBE-E74A-40B8-A67F-B025268AC650}" type="datetimeFigureOut">
              <a:rPr lang="tr-TR" smtClean="0"/>
              <a:pPr/>
              <a:t>24.09.2016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2C6F8F8-1EDC-4C87-B5AF-1EA77A461639}" type="slidenum">
              <a:rPr lang="tr-TR" smtClean="0"/>
              <a:pPr/>
              <a:t>‹#›</a:t>
            </a:fld>
            <a:endParaRPr lang="tr-TR"/>
          </a:p>
        </p:txBody>
      </p:sp>
    </p:spTree>
  </p:cSld>
  <p:clrMapOvr>
    <a:masterClrMapping/>
  </p:clrMapOvr>
  <p:transition spd="slow">
    <p:wipe/>
    <p:sndAc>
      <p:stSnd>
        <p:snd r:embed="rId1" name="wind.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3CE4DCBE-E74A-40B8-A67F-B025268AC650}" type="datetimeFigureOut">
              <a:rPr lang="tr-TR" smtClean="0"/>
              <a:pPr/>
              <a:t>24.09.2016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2C6F8F8-1EDC-4C87-B5AF-1EA77A461639}" type="slidenum">
              <a:rPr lang="tr-TR" smtClean="0"/>
              <a:pPr/>
              <a:t>‹#›</a:t>
            </a:fld>
            <a:endParaRPr lang="tr-TR"/>
          </a:p>
        </p:txBody>
      </p:sp>
    </p:spTree>
  </p:cSld>
  <p:clrMapOvr>
    <a:masterClrMapping/>
  </p:clrMapOvr>
  <p:transition spd="slow">
    <p:wipe/>
    <p:sndAc>
      <p:stSnd>
        <p:snd r:embed="rId1" name="wind.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3CE4DCBE-E74A-40B8-A67F-B025268AC650}" type="datetimeFigureOut">
              <a:rPr lang="tr-TR" smtClean="0"/>
              <a:pPr/>
              <a:t>24.09.2016</a:t>
            </a:fld>
            <a:endParaRPr lang="tr-T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tr-T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02C6F8F8-1EDC-4C87-B5AF-1EA77A461639}"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wipe/>
    <p:sndAc>
      <p:stSnd>
        <p:snd r:embed="rId13" name="wind.wav"/>
      </p:stSnd>
    </p:sndAc>
  </p:transition>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tr.wikipedia.org/wiki/Bilgi" TargetMode="External"/><Relationship Id="rId7" Type="http://schemas.openxmlformats.org/officeDocument/2006/relationships/hyperlink" Target="https://tr.wikipedia.org/wiki/Dil"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https://tr.wikipedia.org/w/index.php?title=Ortam&amp;action=edit&amp;redlink=1" TargetMode="External"/><Relationship Id="rId5" Type="http://schemas.openxmlformats.org/officeDocument/2006/relationships/hyperlink" Target="https://tr.wikipedia.org/w/index.php?title=Al%C4%B1c%C4%B1&amp;action=edit&amp;redlink=1" TargetMode="External"/><Relationship Id="rId4" Type="http://schemas.openxmlformats.org/officeDocument/2006/relationships/hyperlink" Target="https://tr.wikipedia.org/w/index.php?title=G%C3%B6nderici&amp;action=edit&amp;redlink=1" TargetMode="Externa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hyperlink" Target="https://tr.wikipedia.org/wiki/Ses" TargetMode="External"/><Relationship Id="rId13" Type="http://schemas.openxmlformats.org/officeDocument/2006/relationships/hyperlink" Target="https://tr.wikipedia.org/w/index.php?title=Paul_Watzlawick&amp;action=edit&amp;redlink=1" TargetMode="External"/><Relationship Id="rId3" Type="http://schemas.openxmlformats.org/officeDocument/2006/relationships/hyperlink" Target="https://tr.wikipedia.org/wiki/S%C3%B6zs%C3%BCz_ileti%C5%9Fim" TargetMode="External"/><Relationship Id="rId7" Type="http://schemas.openxmlformats.org/officeDocument/2006/relationships/hyperlink" Target="https://tr.wikipedia.org/wiki/Sembol" TargetMode="External"/><Relationship Id="rId12" Type="http://schemas.openxmlformats.org/officeDocument/2006/relationships/hyperlink" Target="https://tr.wikipedia.org/wiki/Mimik" TargetMode="External"/><Relationship Id="rId2" Type="http://schemas.openxmlformats.org/officeDocument/2006/relationships/audio" Target="../media/audio1.wav"/><Relationship Id="rId16"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hyperlink" Target="https://tr.wikipedia.org/wiki/%C4%B0%C5%9Faret" TargetMode="External"/><Relationship Id="rId11" Type="http://schemas.openxmlformats.org/officeDocument/2006/relationships/hyperlink" Target="https://tr.wikipedia.org/wiki/Jest" TargetMode="External"/><Relationship Id="rId5" Type="http://schemas.openxmlformats.org/officeDocument/2006/relationships/hyperlink" Target="https://tr.wikipedia.org/wiki/Yaz%C4%B1_dili" TargetMode="External"/><Relationship Id="rId15" Type="http://schemas.openxmlformats.org/officeDocument/2006/relationships/hyperlink" Target="https://tr.wikipedia.org/w/index.php?title=Dijital_ileti%C5%9Fim&amp;action=edit&amp;redlink=1" TargetMode="External"/><Relationship Id="rId10" Type="http://schemas.openxmlformats.org/officeDocument/2006/relationships/hyperlink" Target="https://tr.wikipedia.org/wiki/Mesaj" TargetMode="External"/><Relationship Id="rId4" Type="http://schemas.openxmlformats.org/officeDocument/2006/relationships/hyperlink" Target="https://tr.wikipedia.org/wiki/%C4%B0%C5%9Faret_dili" TargetMode="External"/><Relationship Id="rId9" Type="http://schemas.openxmlformats.org/officeDocument/2006/relationships/hyperlink" Target="https://tr.wikipedia.org/w/index.php?title=G%C3%B6nderici&amp;action=edit&amp;redlink=1" TargetMode="External"/><Relationship Id="rId14" Type="http://schemas.openxmlformats.org/officeDocument/2006/relationships/hyperlink" Target="https://tr.wikipedia.org/w/index.php?title=Analog_ileti%C5%9Fim&amp;action=edit&amp;redlink=1"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audio1.wav"/><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www.forumlordum.net/c-d/69073-din-nedir-din-ne-demektir.html" TargetMode="External"/><Relationship Id="rId5" Type="http://schemas.openxmlformats.org/officeDocument/2006/relationships/hyperlink" Target="http://www.forumlordum.net/guzel-sozler-ve-mesajlar/" TargetMode="External"/><Relationship Id="rId4" Type="http://schemas.openxmlformats.org/officeDocument/2006/relationships/hyperlink" Target="http://www.forumlordum.net/" TargetMode="Externa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547664" y="4653136"/>
            <a:ext cx="6400800" cy="1752600"/>
          </a:xfrm>
        </p:spPr>
        <p:txBody>
          <a:bodyPr>
            <a:normAutofit/>
          </a:bodyPr>
          <a:lstStyle/>
          <a:p>
            <a:endParaRPr lang="tr-TR" dirty="0" smtClean="0"/>
          </a:p>
          <a:p>
            <a:endParaRPr lang="tr-TR" dirty="0" smtClean="0"/>
          </a:p>
          <a:p>
            <a:r>
              <a:rPr lang="tr-TR" sz="3200" dirty="0" smtClean="0">
                <a:solidFill>
                  <a:schemeClr val="accent2">
                    <a:lumMod val="50000"/>
                  </a:schemeClr>
                </a:solidFill>
              </a:rPr>
              <a:t>Ali Yusuf Nasıroğlu </a:t>
            </a:r>
            <a:endParaRPr lang="tr-TR" sz="3200" dirty="0">
              <a:solidFill>
                <a:schemeClr val="accent2">
                  <a:lumMod val="50000"/>
                </a:schemeClr>
              </a:solidFill>
            </a:endParaRPr>
          </a:p>
        </p:txBody>
      </p:sp>
      <p:sp>
        <p:nvSpPr>
          <p:cNvPr id="2" name="Başlık 1"/>
          <p:cNvSpPr>
            <a:spLocks noGrp="1"/>
          </p:cNvSpPr>
          <p:nvPr>
            <p:ph type="ctrTitle"/>
          </p:nvPr>
        </p:nvSpPr>
        <p:spPr>
          <a:xfrm>
            <a:off x="1187624" y="1052736"/>
            <a:ext cx="6777318" cy="1731982"/>
          </a:xfrm>
          <a:noFill/>
        </p:spPr>
        <p:txBody>
          <a:bodyPr>
            <a:noAutofit/>
          </a:bodyPr>
          <a:lstStyle/>
          <a:p>
            <a:r>
              <a:rPr lang="tr-TR" sz="8800" dirty="0" smtClean="0">
                <a:solidFill>
                  <a:schemeClr val="accent2">
                    <a:lumMod val="50000"/>
                  </a:schemeClr>
                </a:solidFill>
                <a:latin typeface="+mn-lt"/>
              </a:rPr>
              <a:t>İLETİŞİM</a:t>
            </a:r>
            <a:endParaRPr lang="tr-TR" sz="8800" dirty="0">
              <a:solidFill>
                <a:schemeClr val="accent2">
                  <a:lumMod val="50000"/>
                </a:schemeClr>
              </a:solidFill>
              <a:latin typeface="+mn-lt"/>
            </a:endParaRPr>
          </a:p>
        </p:txBody>
      </p:sp>
    </p:spTree>
    <p:extLst>
      <p:ext uri="{BB962C8B-B14F-4D97-AF65-F5344CB8AC3E}">
        <p14:creationId xmlns:p14="http://schemas.microsoft.com/office/powerpoint/2010/main" xmlns="" val="2760013052"/>
      </p:ext>
    </p:extLst>
  </p:cSld>
  <p:clrMapOvr>
    <a:masterClrMapping/>
  </p:clrMapOvr>
  <p:transition spd="slow">
    <p:wipe/>
    <p:sndAc>
      <p:stSnd>
        <p:snd r:embed="rId2" name="wind.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4149080"/>
            <a:ext cx="7833193" cy="2520280"/>
          </a:xfrm>
        </p:spPr>
        <p:txBody>
          <a:bodyPr>
            <a:normAutofit fontScale="70000" lnSpcReduction="20000"/>
          </a:bodyPr>
          <a:lstStyle/>
          <a:p>
            <a:r>
              <a:rPr lang="tr-TR" b="1" dirty="0">
                <a:solidFill>
                  <a:srgbClr val="252525"/>
                </a:solidFill>
              </a:rPr>
              <a:t>İletişim</a:t>
            </a:r>
            <a:r>
              <a:rPr lang="tr-TR" dirty="0">
                <a:solidFill>
                  <a:srgbClr val="252525"/>
                </a:solidFill>
              </a:rPr>
              <a:t>, iletilmek istenen </a:t>
            </a:r>
            <a:r>
              <a:rPr lang="tr-TR" dirty="0">
                <a:solidFill>
                  <a:srgbClr val="0B0080"/>
                </a:solidFill>
                <a:hlinkClick r:id="rId3" tooltip="Bilgi"/>
              </a:rPr>
              <a:t>bilginin</a:t>
            </a:r>
            <a:r>
              <a:rPr lang="tr-TR" dirty="0">
                <a:solidFill>
                  <a:srgbClr val="252525"/>
                </a:solidFill>
              </a:rPr>
              <a:t> hem </a:t>
            </a:r>
            <a:r>
              <a:rPr lang="tr-TR" dirty="0">
                <a:solidFill>
                  <a:srgbClr val="A55858"/>
                </a:solidFill>
                <a:hlinkClick r:id="rId4" tooltip="Gönderici (sayfa mevcut değil)"/>
              </a:rPr>
              <a:t>gönderici</a:t>
            </a:r>
            <a:r>
              <a:rPr lang="tr-TR" dirty="0">
                <a:solidFill>
                  <a:srgbClr val="252525"/>
                </a:solidFill>
              </a:rPr>
              <a:t> hem de </a:t>
            </a:r>
            <a:r>
              <a:rPr lang="tr-TR" dirty="0">
                <a:solidFill>
                  <a:srgbClr val="A55858"/>
                </a:solidFill>
                <a:hlinkClick r:id="rId5" tooltip="Alıcı (sayfa mevcut değil)"/>
              </a:rPr>
              <a:t>alıcı</a:t>
            </a:r>
            <a:r>
              <a:rPr lang="tr-TR" dirty="0">
                <a:solidFill>
                  <a:srgbClr val="252525"/>
                </a:solidFill>
              </a:rPr>
              <a:t> tarafından anlaşıldığı </a:t>
            </a:r>
            <a:r>
              <a:rPr lang="tr-TR" dirty="0">
                <a:solidFill>
                  <a:srgbClr val="A55858"/>
                </a:solidFill>
                <a:hlinkClick r:id="rId6" tooltip="Ortam (sayfa mevcut değil)"/>
              </a:rPr>
              <a:t>ortamda</a:t>
            </a:r>
            <a:r>
              <a:rPr lang="tr-TR" dirty="0">
                <a:solidFill>
                  <a:srgbClr val="252525"/>
                </a:solidFill>
              </a:rPr>
              <a:t> bilginin bir göndericiden bir alıcıya aktarılma sürecidir. Organizmaların çeşitli yöntemlerle bilgi alışverişi yapmalarına olanak tanıyan bir süreçtir. İletişim tüm tarafların üzerinden bilgi alışverişi yapılacak ortak bir </a:t>
            </a:r>
            <a:r>
              <a:rPr lang="tr-TR" dirty="0">
                <a:solidFill>
                  <a:srgbClr val="0B0080"/>
                </a:solidFill>
                <a:hlinkClick r:id="rId7" tooltip="Dil"/>
              </a:rPr>
              <a:t>dili</a:t>
            </a:r>
            <a:r>
              <a:rPr lang="tr-TR" dirty="0">
                <a:solidFill>
                  <a:srgbClr val="252525"/>
                </a:solidFill>
              </a:rPr>
              <a:t> anlamalarına ihtiyaç duyar.</a:t>
            </a:r>
          </a:p>
          <a:p>
            <a:r>
              <a:rPr lang="tr-TR" dirty="0">
                <a:solidFill>
                  <a:srgbClr val="252525"/>
                </a:solidFill>
              </a:rPr>
              <a:t>Belirli mesajların kodlanarak bir kanal aracılığıyla bir kaynaktan bir hedefe/alıcıya aktarılması süreci. Örneğin bir konuşmacı (kaynak) ortak bir dil aracılığıyla (</a:t>
            </a:r>
            <a:r>
              <a:rPr lang="tr-TR" dirty="0" err="1">
                <a:solidFill>
                  <a:srgbClr val="252525"/>
                </a:solidFill>
              </a:rPr>
              <a:t>örn</a:t>
            </a:r>
            <a:r>
              <a:rPr lang="tr-TR" dirty="0">
                <a:solidFill>
                  <a:srgbClr val="252525"/>
                </a:solidFill>
              </a:rPr>
              <a:t>. Türkçe) kodladığı belirli kelimeleri (mesaj/ileti) ses dalgaları ve hava yoluyla (kanal) dinleyiciye/</a:t>
            </a:r>
            <a:r>
              <a:rPr lang="tr-TR" dirty="0" err="1">
                <a:solidFill>
                  <a:srgbClr val="252525"/>
                </a:solidFill>
              </a:rPr>
              <a:t>alımlayıcı</a:t>
            </a:r>
            <a:r>
              <a:rPr lang="tr-TR" dirty="0">
                <a:solidFill>
                  <a:srgbClr val="252525"/>
                </a:solidFill>
              </a:rPr>
              <a:t> (hedef) aktarır. Bu süreçte geribildirim hedefleniyorsa, iletiyi gönderen </a:t>
            </a:r>
            <a:r>
              <a:rPr lang="tr-TR" i="1" dirty="0" err="1">
                <a:solidFill>
                  <a:srgbClr val="252525"/>
                </a:solidFill>
              </a:rPr>
              <a:t>başad</a:t>
            </a:r>
            <a:r>
              <a:rPr lang="tr-TR" i="1" dirty="0">
                <a:solidFill>
                  <a:srgbClr val="252525"/>
                </a:solidFill>
              </a:rPr>
              <a:t> kaynak</a:t>
            </a:r>
            <a:r>
              <a:rPr lang="tr-TR" dirty="0">
                <a:solidFill>
                  <a:srgbClr val="252525"/>
                </a:solidFill>
              </a:rPr>
              <a:t>, hedef/</a:t>
            </a:r>
            <a:r>
              <a:rPr lang="tr-TR" dirty="0" err="1">
                <a:solidFill>
                  <a:srgbClr val="252525"/>
                </a:solidFill>
              </a:rPr>
              <a:t>alımlayıcı</a:t>
            </a:r>
            <a:r>
              <a:rPr lang="tr-TR" dirty="0">
                <a:solidFill>
                  <a:srgbClr val="252525"/>
                </a:solidFill>
              </a:rPr>
              <a:t> ise </a:t>
            </a:r>
            <a:r>
              <a:rPr lang="tr-TR" i="1" dirty="0">
                <a:solidFill>
                  <a:srgbClr val="252525"/>
                </a:solidFill>
              </a:rPr>
              <a:t>sonat kaynak</a:t>
            </a:r>
            <a:r>
              <a:rPr lang="tr-TR" dirty="0">
                <a:solidFill>
                  <a:srgbClr val="252525"/>
                </a:solidFill>
              </a:rPr>
              <a:t> olarak tanımlanırlar.</a:t>
            </a:r>
          </a:p>
          <a:p>
            <a:endParaRPr lang="tr-TR" dirty="0"/>
          </a:p>
        </p:txBody>
      </p:sp>
      <p:sp>
        <p:nvSpPr>
          <p:cNvPr id="3" name="Başlık 2"/>
          <p:cNvSpPr>
            <a:spLocks noGrp="1"/>
          </p:cNvSpPr>
          <p:nvPr>
            <p:ph type="title"/>
          </p:nvPr>
        </p:nvSpPr>
        <p:spPr/>
        <p:txBody>
          <a:bodyPr/>
          <a:lstStyle/>
          <a:p>
            <a:r>
              <a:rPr lang="tr-TR" dirty="0" smtClean="0"/>
              <a:t>İLETİŞİM</a:t>
            </a:r>
            <a:endParaRPr lang="tr-TR" dirty="0"/>
          </a:p>
        </p:txBody>
      </p:sp>
      <p:pic>
        <p:nvPicPr>
          <p:cNvPr id="1026"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221335" y="2348880"/>
            <a:ext cx="2790825" cy="1638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31166954"/>
      </p:ext>
    </p:extLst>
  </p:cSld>
  <p:clrMapOvr>
    <a:masterClrMapping/>
  </p:clrMapOvr>
  <p:transition spd="slow">
    <p:wipe/>
    <p:sndAc>
      <p:stSnd>
        <p:snd r:embed="rId2" name="wind.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755576" y="3694956"/>
            <a:ext cx="7745505" cy="3007270"/>
          </a:xfrm>
        </p:spPr>
        <p:txBody>
          <a:bodyPr>
            <a:normAutofit fontScale="55000" lnSpcReduction="20000"/>
          </a:bodyPr>
          <a:lstStyle/>
          <a:p>
            <a:r>
              <a:rPr lang="tr-TR" dirty="0">
                <a:solidFill>
                  <a:srgbClr val="252525"/>
                </a:solidFill>
              </a:rPr>
              <a:t>İletişimi açıklamak için altı temel öge kullanılır:</a:t>
            </a:r>
          </a:p>
          <a:p>
            <a:pPr>
              <a:buFont typeface="Arial"/>
              <a:buChar char="•"/>
            </a:pPr>
            <a:r>
              <a:rPr lang="tr-TR" dirty="0">
                <a:solidFill>
                  <a:srgbClr val="252525"/>
                </a:solidFill>
              </a:rPr>
              <a:t>Kaynak (Gönderici)</a:t>
            </a:r>
          </a:p>
          <a:p>
            <a:pPr>
              <a:buFont typeface="Arial"/>
              <a:buChar char="•"/>
            </a:pPr>
            <a:r>
              <a:rPr lang="tr-TR" dirty="0">
                <a:solidFill>
                  <a:srgbClr val="252525"/>
                </a:solidFill>
              </a:rPr>
              <a:t>Alıcı (Hedef)</a:t>
            </a:r>
          </a:p>
          <a:p>
            <a:pPr>
              <a:buFont typeface="Arial"/>
              <a:buChar char="•"/>
            </a:pPr>
            <a:r>
              <a:rPr lang="tr-TR" dirty="0">
                <a:solidFill>
                  <a:srgbClr val="252525"/>
                </a:solidFill>
              </a:rPr>
              <a:t>İleti (Mesaj)</a:t>
            </a:r>
          </a:p>
          <a:p>
            <a:pPr>
              <a:buFont typeface="Arial"/>
              <a:buChar char="•"/>
            </a:pPr>
            <a:r>
              <a:rPr lang="tr-TR" dirty="0">
                <a:solidFill>
                  <a:srgbClr val="252525"/>
                </a:solidFill>
              </a:rPr>
              <a:t>Bağlam (Ortam)</a:t>
            </a:r>
          </a:p>
          <a:p>
            <a:pPr>
              <a:buFont typeface="Arial"/>
              <a:buChar char="•"/>
            </a:pPr>
            <a:r>
              <a:rPr lang="tr-TR" dirty="0">
                <a:solidFill>
                  <a:srgbClr val="252525"/>
                </a:solidFill>
              </a:rPr>
              <a:t>Dönüt (Geri bildirim)</a:t>
            </a:r>
          </a:p>
          <a:p>
            <a:pPr>
              <a:buFont typeface="Arial"/>
              <a:buChar char="•"/>
            </a:pPr>
            <a:r>
              <a:rPr lang="tr-TR" dirty="0">
                <a:solidFill>
                  <a:srgbClr val="252525"/>
                </a:solidFill>
              </a:rPr>
              <a:t>Kanal (Gönderme biçimi)</a:t>
            </a:r>
          </a:p>
          <a:p>
            <a:r>
              <a:rPr lang="tr-TR" dirty="0">
                <a:solidFill>
                  <a:srgbClr val="252525"/>
                </a:solidFill>
              </a:rPr>
              <a:t>Gönderici, duygu düşünce ve isteğin aktarılmasında sözü söyleyen kişi veya topluluklara denir. Alıcı, iletilen sözü alan kişiye veya topluluğa denir. Aynı şekilde ileti, gönderici ile alıcı arasında aktarılmakta olan duygu, düşünce ya da isteğe denmektedir. Bu temel iletişimin gerçekleştiği ortama kanal; gönderici ile alıcı arasındaki iletinin gönderilme şekline yani gönderilen iletinin alıcı tarafından doğru algılanabilmesine bağlam denmektedir. Eğer varsa iletiye verilen her türlü yanıt da dönüt olarak adlandırılmaktadır. Eğer sistemde bir tür şifreleme söz konusuysa ve konuşan iki kişinin birbirini anladığı seslerden oluşan ve belli kuralları olan her doğal dile de kod denir..</a:t>
            </a:r>
          </a:p>
          <a:p>
            <a:r>
              <a:rPr lang="tr-TR" dirty="0">
                <a:solidFill>
                  <a:srgbClr val="252525"/>
                </a:solidFill>
              </a:rPr>
              <a:t>İletişim haberleşme olarak kullanılır.</a:t>
            </a:r>
          </a:p>
          <a:p>
            <a:endParaRPr lang="tr-TR" dirty="0"/>
          </a:p>
        </p:txBody>
      </p:sp>
      <p:sp>
        <p:nvSpPr>
          <p:cNvPr id="3" name="Başlık 2"/>
          <p:cNvSpPr>
            <a:spLocks noGrp="1"/>
          </p:cNvSpPr>
          <p:nvPr>
            <p:ph type="title"/>
          </p:nvPr>
        </p:nvSpPr>
        <p:spPr/>
        <p:txBody>
          <a:bodyPr/>
          <a:lstStyle/>
          <a:p>
            <a:r>
              <a:rPr lang="tr-TR" dirty="0" smtClean="0"/>
              <a:t>İLETİŞİMİN ÖGELERİ</a:t>
            </a:r>
            <a:endParaRPr lang="tr-TR" dirty="0"/>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28" y="2132856"/>
            <a:ext cx="4943475" cy="1562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2284783"/>
      </p:ext>
    </p:extLst>
  </p:cSld>
  <p:clrMapOvr>
    <a:masterClrMapping/>
  </p:clrMapOvr>
  <p:transition spd="slow">
    <p:wipe/>
    <p:sndAc>
      <p:stSnd>
        <p:snd r:embed="rId3" name="wind.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0" y="2708920"/>
            <a:ext cx="9143999" cy="4149080"/>
          </a:xfrm>
        </p:spPr>
        <p:txBody>
          <a:bodyPr>
            <a:noAutofit/>
          </a:bodyPr>
          <a:lstStyle/>
          <a:p>
            <a:r>
              <a:rPr lang="tr-TR" sz="1100" b="1" dirty="0">
                <a:solidFill>
                  <a:srgbClr val="000000"/>
                </a:solidFill>
              </a:rPr>
              <a:t>Sözsüz iletişim - Beden </a:t>
            </a:r>
            <a:r>
              <a:rPr lang="tr-TR" sz="1100" b="1" dirty="0" smtClean="0">
                <a:solidFill>
                  <a:srgbClr val="000000"/>
                </a:solidFill>
              </a:rPr>
              <a:t>dili</a:t>
            </a:r>
            <a:endParaRPr lang="tr-TR" sz="1100" b="1" dirty="0">
              <a:solidFill>
                <a:srgbClr val="000000"/>
              </a:solidFill>
            </a:endParaRPr>
          </a:p>
          <a:p>
            <a:r>
              <a:rPr lang="tr-TR" sz="1100" dirty="0">
                <a:solidFill>
                  <a:srgbClr val="0B0080"/>
                </a:solidFill>
                <a:hlinkClick r:id="rId3" tooltip="Sözsüz iletişim"/>
              </a:rPr>
              <a:t>Sözsüz iletişim</a:t>
            </a:r>
            <a:r>
              <a:rPr lang="tr-TR" sz="1100" dirty="0">
                <a:solidFill>
                  <a:srgbClr val="252525"/>
                </a:solidFill>
              </a:rPr>
              <a:t> sözcük kullanmadan anlaşılan dildir. Aynı zamanda sözsüz iletişim iki insan arasında konuşmadan gerçekleştirilen iletişim olarak tanımlanmaktadır.</a:t>
            </a:r>
          </a:p>
          <a:p>
            <a:r>
              <a:rPr lang="tr-TR" sz="1100" b="1" dirty="0">
                <a:solidFill>
                  <a:srgbClr val="000000"/>
                </a:solidFill>
              </a:rPr>
              <a:t>Sözsüz iletişimin </a:t>
            </a:r>
            <a:r>
              <a:rPr lang="tr-TR" sz="1100" b="1" dirty="0" smtClean="0">
                <a:solidFill>
                  <a:srgbClr val="000000"/>
                </a:solidFill>
              </a:rPr>
              <a:t>tanımları</a:t>
            </a:r>
            <a:endParaRPr lang="tr-TR" sz="1100" b="1" dirty="0">
              <a:solidFill>
                <a:srgbClr val="000000"/>
              </a:solidFill>
            </a:endParaRPr>
          </a:p>
          <a:p>
            <a:r>
              <a:rPr lang="tr-TR" sz="1100" dirty="0">
                <a:solidFill>
                  <a:srgbClr val="252525"/>
                </a:solidFill>
              </a:rPr>
              <a:t>Sözsüz iletişim, sözcük kullanmadan anlaşılan dildir. Sözsüz iletişim ne sesli dil üzerinden ne de </a:t>
            </a:r>
            <a:r>
              <a:rPr lang="tr-TR" sz="1100" dirty="0">
                <a:solidFill>
                  <a:srgbClr val="0B0080"/>
                </a:solidFill>
                <a:hlinkClick r:id="rId4" tooltip="İşaret dili"/>
              </a:rPr>
              <a:t>işaret dili</a:t>
            </a:r>
            <a:r>
              <a:rPr lang="tr-TR" sz="1100" dirty="0">
                <a:solidFill>
                  <a:srgbClr val="252525"/>
                </a:solidFill>
              </a:rPr>
              <a:t> ya da </a:t>
            </a:r>
            <a:r>
              <a:rPr lang="tr-TR" sz="1100" dirty="0">
                <a:solidFill>
                  <a:srgbClr val="0B0080"/>
                </a:solidFill>
                <a:hlinkClick r:id="rId5" tooltip="Yazı dili"/>
              </a:rPr>
              <a:t>yazı dili</a:t>
            </a:r>
            <a:r>
              <a:rPr lang="tr-TR" sz="1100" dirty="0">
                <a:solidFill>
                  <a:srgbClr val="252525"/>
                </a:solidFill>
              </a:rPr>
              <a:t> üzerinden gerçekleştirilir. Dilsel işaretlerin bu sistemlerin birinden diğer bir yönteme çevrildiği bu anlaşma sistemleri, örneğin sesli dile karşılık gelen işaretler aynı biçimde sözsüz iletişimden sayılmaz. Çünkü bu iletişimlerde kendilerinin de türediği o sözlü sistemlerin kodlanması söz konusudur. Ayrıca yazılı resim, ses durumu ve konuşma tutumu da başlıca –sözsüz– yapay dilsel iletileri insanlara ulaştırabilir. Bunu sözlü iletilen bilgileri tamamlayan sözlü ve sözsüz payların yanı sıra resimli yazılarda ve işaret sistemlerinde de olduğu gibi gerçekleştirmektedir.</a:t>
            </a:r>
          </a:p>
          <a:p>
            <a:r>
              <a:rPr lang="tr-TR" sz="1100" dirty="0">
                <a:solidFill>
                  <a:srgbClr val="252525"/>
                </a:solidFill>
              </a:rPr>
              <a:t>Farklı </a:t>
            </a:r>
            <a:r>
              <a:rPr lang="tr-TR" sz="1100" dirty="0">
                <a:solidFill>
                  <a:srgbClr val="0B0080"/>
                </a:solidFill>
                <a:hlinkClick r:id="rId6" tooltip="İşaret"/>
              </a:rPr>
              <a:t>işaretlerin</a:t>
            </a:r>
            <a:r>
              <a:rPr lang="tr-TR" sz="1100" dirty="0">
                <a:solidFill>
                  <a:srgbClr val="252525"/>
                </a:solidFill>
              </a:rPr>
              <a:t> ve </a:t>
            </a:r>
            <a:r>
              <a:rPr lang="tr-TR" sz="1100" dirty="0">
                <a:solidFill>
                  <a:srgbClr val="0B0080"/>
                </a:solidFill>
                <a:hlinkClick r:id="rId7" tooltip="Sembol"/>
              </a:rPr>
              <a:t>sembollerin</a:t>
            </a:r>
            <a:r>
              <a:rPr lang="tr-TR" sz="1100" dirty="0">
                <a:solidFill>
                  <a:srgbClr val="252525"/>
                </a:solidFill>
              </a:rPr>
              <a:t> ve de bilgi grafiklerinin kullanımı da bir diğer düzeyde sözsüz iletişim olarak tanımlanmaktadır. Kavramın diğer bir yorumu, ses bakımından önemli olmayan iletişimle sözsüz iletişimin ve </a:t>
            </a:r>
            <a:r>
              <a:rPr lang="tr-TR" sz="1100" dirty="0">
                <a:solidFill>
                  <a:srgbClr val="0B0080"/>
                </a:solidFill>
                <a:hlinkClick r:id="rId8" tooltip="Ses"/>
              </a:rPr>
              <a:t>ses</a:t>
            </a:r>
            <a:r>
              <a:rPr lang="tr-TR" sz="1100" dirty="0">
                <a:solidFill>
                  <a:srgbClr val="252525"/>
                </a:solidFill>
              </a:rPr>
              <a:t> dilsel </a:t>
            </a:r>
            <a:r>
              <a:rPr lang="tr-TR" sz="1100" dirty="0" err="1">
                <a:solidFill>
                  <a:srgbClr val="252525"/>
                </a:solidFill>
              </a:rPr>
              <a:t>iletişimli</a:t>
            </a:r>
            <a:r>
              <a:rPr lang="tr-TR" sz="1100" dirty="0">
                <a:solidFill>
                  <a:srgbClr val="252525"/>
                </a:solidFill>
              </a:rPr>
              <a:t> sözlü iletişimin eşit değerlere sahip olmasıdır. Bu yorum günlük dilde yaygındır, fakat dilbilimde kavramın kullanım biçimine uygunluk göstermemektedir.</a:t>
            </a:r>
          </a:p>
          <a:p>
            <a:r>
              <a:rPr lang="tr-TR" sz="1100" dirty="0">
                <a:solidFill>
                  <a:srgbClr val="252525"/>
                </a:solidFill>
              </a:rPr>
              <a:t>Kavram geniş anlamda tutum sergileyen canlı varlığın iç durumları hakkında bilgi veren dilsel olmayan her tutumun sözsüz iletişimini tanımlamaktadır. Bu yorumda sözsüz iletişim vardır. İletişimin alıcısı bir diğerinin tutumundan ya da bir diğerinin algılanan sonuçlarından anahtarlar aldıkça </a:t>
            </a:r>
            <a:r>
              <a:rPr lang="tr-TR" sz="1100" dirty="0">
                <a:solidFill>
                  <a:srgbClr val="A55858"/>
                </a:solidFill>
                <a:hlinkClick r:id="rId9" tooltip="Gönderici (sayfa mevcut değil)"/>
              </a:rPr>
              <a:t>göndericinin</a:t>
            </a:r>
            <a:r>
              <a:rPr lang="tr-TR" sz="1100" dirty="0">
                <a:solidFill>
                  <a:srgbClr val="252525"/>
                </a:solidFill>
              </a:rPr>
              <a:t> iletişimsel amacı bu durumda gerekli değildir. İletişim anlamında yüz kızarması, çekingenlikten ya da vicdanın rahatsız olmasından, elbise ve aksesuar gibi dış görüntüsünün biçiminden, saç şeklinden, dövmelerden ve deriyi kazımadan, yaşadığı evin mimarisine ve bir gruba ait olmayı ya da belli bir yaşam duygusunu ifade eden mimarideki biçimsel önlemlere kadar, birçok durum buna örnek verilebilir.</a:t>
            </a:r>
          </a:p>
          <a:p>
            <a:r>
              <a:rPr lang="tr-TR" sz="1100" dirty="0">
                <a:solidFill>
                  <a:srgbClr val="0B0080"/>
                </a:solidFill>
                <a:hlinkClick r:id="rId10" tooltip="Mesaj"/>
              </a:rPr>
              <a:t>Mesaj</a:t>
            </a:r>
            <a:r>
              <a:rPr lang="tr-TR" sz="1100" dirty="0">
                <a:solidFill>
                  <a:srgbClr val="252525"/>
                </a:solidFill>
              </a:rPr>
              <a:t> taşıyıcıları, sadece </a:t>
            </a:r>
            <a:r>
              <a:rPr lang="tr-TR" sz="1100" dirty="0">
                <a:solidFill>
                  <a:srgbClr val="0B0080"/>
                </a:solidFill>
                <a:hlinkClick r:id="rId11" tooltip="Jest"/>
              </a:rPr>
              <a:t>jestler</a:t>
            </a:r>
            <a:r>
              <a:rPr lang="tr-TR" sz="1100" dirty="0">
                <a:solidFill>
                  <a:srgbClr val="252525"/>
                </a:solidFill>
              </a:rPr>
              <a:t>, </a:t>
            </a:r>
            <a:r>
              <a:rPr lang="tr-TR" sz="1100" dirty="0">
                <a:solidFill>
                  <a:srgbClr val="0B0080"/>
                </a:solidFill>
                <a:hlinkClick r:id="rId12" tooltip="Mimik"/>
              </a:rPr>
              <a:t>mimikler</a:t>
            </a:r>
            <a:r>
              <a:rPr lang="tr-TR" sz="1100" dirty="0">
                <a:solidFill>
                  <a:srgbClr val="252525"/>
                </a:solidFill>
              </a:rPr>
              <a:t>, göz teması ya da gülme gibi dilsel olmayan seslendirmeler, istemli olarak kontrol edilebilir açıklamalar değildir, dahası o tutumların kavramının kullanış biçimi sözsüz iletişim olarak kabul görebilmektedir. </a:t>
            </a:r>
            <a:r>
              <a:rPr lang="tr-TR" sz="1100" dirty="0">
                <a:solidFill>
                  <a:srgbClr val="A55858"/>
                </a:solidFill>
                <a:hlinkClick r:id="rId13" tooltip="Paul Watzlawick (sayfa mevcut değil)"/>
              </a:rPr>
              <a:t>Paul </a:t>
            </a:r>
            <a:r>
              <a:rPr lang="tr-TR" sz="1100" dirty="0" err="1">
                <a:solidFill>
                  <a:srgbClr val="A55858"/>
                </a:solidFill>
                <a:hlinkClick r:id="rId13" tooltip="Paul Watzlawick (sayfa mevcut değil)"/>
              </a:rPr>
              <a:t>Watzlawick</a:t>
            </a:r>
            <a:r>
              <a:rPr lang="tr-TR" sz="1100" dirty="0" err="1">
                <a:solidFill>
                  <a:srgbClr val="252525"/>
                </a:solidFill>
              </a:rPr>
              <a:t>’in</a:t>
            </a:r>
            <a:r>
              <a:rPr lang="tr-TR" sz="1100" dirty="0">
                <a:solidFill>
                  <a:srgbClr val="252525"/>
                </a:solidFill>
              </a:rPr>
              <a:t> ünlü sözüne göre insan iletişimi bu olguya dayanır. </a:t>
            </a:r>
            <a:r>
              <a:rPr lang="tr-TR" sz="1100" dirty="0" err="1">
                <a:solidFill>
                  <a:srgbClr val="252525"/>
                </a:solidFill>
              </a:rPr>
              <a:t>Watzlawick’in</a:t>
            </a:r>
            <a:r>
              <a:rPr lang="tr-TR" sz="1100" dirty="0">
                <a:solidFill>
                  <a:srgbClr val="252525"/>
                </a:solidFill>
              </a:rPr>
              <a:t> görüşlerinden yola çıkarak sözsüz iletişim bazen </a:t>
            </a:r>
            <a:r>
              <a:rPr lang="tr-TR" sz="1100" dirty="0">
                <a:solidFill>
                  <a:srgbClr val="A55858"/>
                </a:solidFill>
                <a:hlinkClick r:id="rId14" tooltip="Analog iletişim (sayfa mevcut değil)"/>
              </a:rPr>
              <a:t>analog iletişim</a:t>
            </a:r>
            <a:r>
              <a:rPr lang="tr-TR" sz="1100" dirty="0">
                <a:solidFill>
                  <a:srgbClr val="252525"/>
                </a:solidFill>
              </a:rPr>
              <a:t> olarak, sözlü iletişim ise </a:t>
            </a:r>
            <a:r>
              <a:rPr lang="tr-TR" sz="1100" dirty="0">
                <a:solidFill>
                  <a:srgbClr val="A55858"/>
                </a:solidFill>
                <a:hlinkClick r:id="rId15" tooltip="Dijital iletişim (sayfa mevcut değil)"/>
              </a:rPr>
              <a:t>dijital iletişim</a:t>
            </a:r>
            <a:r>
              <a:rPr lang="tr-TR" sz="1100" dirty="0">
                <a:solidFill>
                  <a:srgbClr val="252525"/>
                </a:solidFill>
              </a:rPr>
              <a:t> olarak tanımlanmaktadır.</a:t>
            </a:r>
          </a:p>
          <a:p>
            <a:endParaRPr lang="tr-TR" sz="1100" dirty="0"/>
          </a:p>
        </p:txBody>
      </p:sp>
      <p:sp>
        <p:nvSpPr>
          <p:cNvPr id="3" name="Başlık 2"/>
          <p:cNvSpPr>
            <a:spLocks noGrp="1"/>
          </p:cNvSpPr>
          <p:nvPr>
            <p:ph type="title"/>
          </p:nvPr>
        </p:nvSpPr>
        <p:spPr>
          <a:xfrm>
            <a:off x="693868" y="116632"/>
            <a:ext cx="7756263" cy="1054250"/>
          </a:xfrm>
        </p:spPr>
        <p:txBody>
          <a:bodyPr/>
          <a:lstStyle/>
          <a:p>
            <a:r>
              <a:rPr lang="tr-TR" dirty="0" smtClean="0"/>
              <a:t>İLETİŞİM ÇEŞİTLERİ</a:t>
            </a:r>
            <a:endParaRPr lang="tr-TR" dirty="0"/>
          </a:p>
        </p:txBody>
      </p:sp>
      <p:pic>
        <p:nvPicPr>
          <p:cNvPr id="3075" name="Picture 3"/>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1907704" y="1052736"/>
            <a:ext cx="5256584" cy="16561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62442676"/>
      </p:ext>
    </p:extLst>
  </p:cSld>
  <p:clrMapOvr>
    <a:masterClrMapping/>
  </p:clrMapOvr>
  <p:transition spd="slow">
    <p:wipe/>
    <p:sndAc>
      <p:stSnd>
        <p:snd r:embed="rId2" name="wind.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0" y="3356992"/>
            <a:ext cx="9143999" cy="3501008"/>
          </a:xfrm>
        </p:spPr>
        <p:txBody>
          <a:bodyPr>
            <a:normAutofit fontScale="47500" lnSpcReduction="20000"/>
          </a:bodyPr>
          <a:lstStyle/>
          <a:p>
            <a:r>
              <a:rPr lang="tr-TR" b="1" dirty="0">
                <a:solidFill>
                  <a:srgbClr val="333333"/>
                </a:solidFill>
              </a:rPr>
              <a:t>İletişimi olumlu yada olumsuz etkileyen pek çok etken vardır. Bunlar </a:t>
            </a:r>
            <a:r>
              <a:rPr lang="tr-TR" b="1" dirty="0">
                <a:solidFill>
                  <a:srgbClr val="004760"/>
                </a:solidFill>
              </a:rPr>
              <a:t>;</a:t>
            </a:r>
            <a:r>
              <a:rPr lang="tr-TR" dirty="0"/>
              <a:t/>
            </a:r>
            <a:br>
              <a:rPr lang="tr-TR" dirty="0"/>
            </a:br>
            <a:r>
              <a:rPr lang="tr-TR" dirty="0"/>
              <a:t/>
            </a:r>
            <a:br>
              <a:rPr lang="tr-TR" dirty="0"/>
            </a:br>
            <a:r>
              <a:rPr lang="tr-TR" dirty="0">
                <a:solidFill>
                  <a:srgbClr val="333333"/>
                </a:solidFill>
              </a:rPr>
              <a:t>Sözün başkaları yada çeşitli etkenler tarafından kesilmesi</a:t>
            </a:r>
            <a:r>
              <a:rPr lang="tr-TR" dirty="0">
                <a:solidFill>
                  <a:srgbClr val="004760"/>
                </a:solidFill>
                <a:hlinkClick r:id="rId4"/>
              </a:rPr>
              <a:t>,</a:t>
            </a:r>
            <a:r>
              <a:rPr lang="tr-TR" dirty="0">
                <a:solidFill>
                  <a:srgbClr val="333333"/>
                </a:solidFill>
              </a:rPr>
              <a:t> zamanın kısıtlı olması</a:t>
            </a:r>
            <a:r>
              <a:rPr lang="tr-TR" dirty="0">
                <a:solidFill>
                  <a:srgbClr val="004760"/>
                </a:solidFill>
                <a:hlinkClick r:id="rId4"/>
              </a:rPr>
              <a:t>,</a:t>
            </a:r>
            <a:r>
              <a:rPr lang="tr-TR" dirty="0">
                <a:solidFill>
                  <a:srgbClr val="333333"/>
                </a:solidFill>
              </a:rPr>
              <a:t> iletişimde bulunan kişilerde bilgi eksikliği olması</a:t>
            </a:r>
            <a:r>
              <a:rPr lang="tr-TR" dirty="0">
                <a:solidFill>
                  <a:srgbClr val="004760"/>
                </a:solidFill>
                <a:hlinkClick r:id="rId4"/>
              </a:rPr>
              <a:t>,</a:t>
            </a:r>
            <a:r>
              <a:rPr lang="tr-TR" dirty="0">
                <a:solidFill>
                  <a:srgbClr val="333333"/>
                </a:solidFill>
              </a:rPr>
              <a:t> geçmiş deneyimlerden kaynaklanan önyargıların olması</a:t>
            </a:r>
            <a:r>
              <a:rPr lang="tr-TR" dirty="0">
                <a:solidFill>
                  <a:srgbClr val="004760"/>
                </a:solidFill>
                <a:hlinkClick r:id="rId4"/>
              </a:rPr>
              <a:t>,</a:t>
            </a:r>
            <a:r>
              <a:rPr lang="tr-TR" dirty="0">
                <a:solidFill>
                  <a:srgbClr val="333333"/>
                </a:solidFill>
              </a:rPr>
              <a:t> iletişimde bulunulan kişi ile yeterli fiziksel uzaklığın olmaması</a:t>
            </a:r>
            <a:r>
              <a:rPr lang="tr-TR" dirty="0">
                <a:solidFill>
                  <a:srgbClr val="004760"/>
                </a:solidFill>
                <a:hlinkClick r:id="rId4"/>
              </a:rPr>
              <a:t>,</a:t>
            </a:r>
            <a:r>
              <a:rPr lang="tr-TR" dirty="0">
                <a:solidFill>
                  <a:srgbClr val="333333"/>
                </a:solidFill>
              </a:rPr>
              <a:t> çok az yada çok fazla bilgi</a:t>
            </a:r>
            <a:r>
              <a:rPr lang="tr-TR" dirty="0">
                <a:solidFill>
                  <a:srgbClr val="004760"/>
                </a:solidFill>
                <a:hlinkClick r:id="rId4"/>
              </a:rPr>
              <a:t>,</a:t>
            </a:r>
            <a:r>
              <a:rPr lang="tr-TR" dirty="0">
                <a:solidFill>
                  <a:srgbClr val="333333"/>
                </a:solidFill>
              </a:rPr>
              <a:t> kişisel ihtiyaç yada beklentilerin farklı olması</a:t>
            </a:r>
            <a:r>
              <a:rPr lang="tr-TR" dirty="0">
                <a:solidFill>
                  <a:srgbClr val="004760"/>
                </a:solidFill>
                <a:hlinkClick r:id="rId4"/>
              </a:rPr>
              <a:t>,</a:t>
            </a:r>
            <a:r>
              <a:rPr lang="tr-TR" dirty="0">
                <a:solidFill>
                  <a:srgbClr val="333333"/>
                </a:solidFill>
              </a:rPr>
              <a:t> seçici algılama-önyargı ve varsayımlar</a:t>
            </a:r>
            <a:r>
              <a:rPr lang="tr-TR" dirty="0">
                <a:solidFill>
                  <a:srgbClr val="004760"/>
                </a:solidFill>
                <a:hlinkClick r:id="rId4"/>
              </a:rPr>
              <a:t>,</a:t>
            </a:r>
            <a:r>
              <a:rPr lang="tr-TR" dirty="0">
                <a:solidFill>
                  <a:srgbClr val="333333"/>
                </a:solidFill>
              </a:rPr>
              <a:t> alıcıdan kaynaklanan ilgi </a:t>
            </a:r>
            <a:r>
              <a:rPr lang="tr-TR" dirty="0" err="1">
                <a:solidFill>
                  <a:srgbClr val="333333"/>
                </a:solidFill>
              </a:rPr>
              <a:t>eksikliği</a:t>
            </a:r>
            <a:r>
              <a:rPr lang="tr-TR" dirty="0" err="1">
                <a:solidFill>
                  <a:srgbClr val="004760"/>
                </a:solidFill>
                <a:hlinkClick r:id="rId4"/>
              </a:rPr>
              <a:t>,</a:t>
            </a:r>
            <a:r>
              <a:rPr lang="tr-TR" dirty="0" err="1">
                <a:solidFill>
                  <a:srgbClr val="333333"/>
                </a:solidFill>
              </a:rPr>
              <a:t>inanç</a:t>
            </a:r>
            <a:r>
              <a:rPr lang="tr-TR" dirty="0">
                <a:solidFill>
                  <a:srgbClr val="333333"/>
                </a:solidFill>
              </a:rPr>
              <a:t> ve varsayımların anlamayı engellemesi</a:t>
            </a:r>
            <a:r>
              <a:rPr lang="tr-TR" dirty="0">
                <a:solidFill>
                  <a:srgbClr val="004760"/>
                </a:solidFill>
                <a:hlinkClick r:id="rId4"/>
              </a:rPr>
              <a:t>,</a:t>
            </a:r>
            <a:r>
              <a:rPr lang="tr-TR" dirty="0">
                <a:solidFill>
                  <a:srgbClr val="333333"/>
                </a:solidFill>
              </a:rPr>
              <a:t> konuşmaya tepki ile yaklaşılması</a:t>
            </a:r>
            <a:r>
              <a:rPr lang="tr-TR" dirty="0">
                <a:solidFill>
                  <a:srgbClr val="004760"/>
                </a:solidFill>
                <a:hlinkClick r:id="rId4"/>
              </a:rPr>
              <a:t>,</a:t>
            </a:r>
            <a:r>
              <a:rPr lang="tr-TR" dirty="0">
                <a:solidFill>
                  <a:srgbClr val="333333"/>
                </a:solidFill>
              </a:rPr>
              <a:t> </a:t>
            </a:r>
            <a:r>
              <a:rPr lang="tr-TR" dirty="0">
                <a:solidFill>
                  <a:srgbClr val="004760"/>
                </a:solidFill>
                <a:hlinkClick r:id="rId5"/>
              </a:rPr>
              <a:t>mesaj</a:t>
            </a:r>
            <a:r>
              <a:rPr lang="tr-TR" dirty="0">
                <a:solidFill>
                  <a:srgbClr val="333333"/>
                </a:solidFill>
              </a:rPr>
              <a:t>ı veren kişinin ken</a:t>
            </a:r>
            <a:r>
              <a:rPr lang="tr-TR" dirty="0">
                <a:solidFill>
                  <a:srgbClr val="004760"/>
                </a:solidFill>
                <a:hlinkClick r:id="rId6"/>
              </a:rPr>
              <a:t>din</a:t>
            </a:r>
            <a:r>
              <a:rPr lang="tr-TR" dirty="0">
                <a:solidFill>
                  <a:srgbClr val="333333"/>
                </a:solidFill>
              </a:rPr>
              <a:t>i hazırlamaması</a:t>
            </a:r>
            <a:r>
              <a:rPr lang="tr-TR" dirty="0">
                <a:solidFill>
                  <a:srgbClr val="004760"/>
                </a:solidFill>
                <a:hlinkClick r:id="rId4"/>
              </a:rPr>
              <a:t>,</a:t>
            </a:r>
            <a:r>
              <a:rPr lang="tr-TR" dirty="0">
                <a:solidFill>
                  <a:srgbClr val="333333"/>
                </a:solidFill>
              </a:rPr>
              <a:t> ortamın uygun şartları taşımaması sayılabilir.</a:t>
            </a:r>
            <a:r>
              <a:rPr lang="tr-TR" dirty="0"/>
              <a:t/>
            </a:r>
            <a:br>
              <a:rPr lang="tr-TR" dirty="0"/>
            </a:br>
            <a:r>
              <a:rPr lang="tr-TR" dirty="0"/>
              <a:t/>
            </a:r>
            <a:br>
              <a:rPr lang="tr-TR" dirty="0"/>
            </a:br>
            <a:r>
              <a:rPr lang="tr-TR" b="1" dirty="0">
                <a:solidFill>
                  <a:srgbClr val="333333"/>
                </a:solidFill>
              </a:rPr>
              <a:t>iletişimimi olumsuz etkileyen tutum ve davranışlar madde madde</a:t>
            </a:r>
            <a:r>
              <a:rPr lang="tr-TR" dirty="0"/>
              <a:t/>
            </a:r>
            <a:br>
              <a:rPr lang="tr-TR" dirty="0"/>
            </a:br>
            <a:r>
              <a:rPr lang="tr-TR" dirty="0"/>
              <a:t/>
            </a:r>
            <a:br>
              <a:rPr lang="tr-TR" dirty="0"/>
            </a:br>
            <a:r>
              <a:rPr lang="tr-TR" dirty="0">
                <a:solidFill>
                  <a:srgbClr val="333333"/>
                </a:solidFill>
              </a:rPr>
              <a:t>Emir vermek</a:t>
            </a:r>
            <a:r>
              <a:rPr lang="tr-TR" dirty="0"/>
              <a:t/>
            </a:r>
            <a:br>
              <a:rPr lang="tr-TR" dirty="0"/>
            </a:br>
            <a:r>
              <a:rPr lang="tr-TR" dirty="0">
                <a:solidFill>
                  <a:srgbClr val="333333"/>
                </a:solidFill>
              </a:rPr>
              <a:t>Tehdit etmek</a:t>
            </a:r>
            <a:r>
              <a:rPr lang="tr-TR" dirty="0"/>
              <a:t/>
            </a:r>
            <a:br>
              <a:rPr lang="tr-TR" dirty="0"/>
            </a:br>
            <a:r>
              <a:rPr lang="tr-TR" dirty="0">
                <a:solidFill>
                  <a:srgbClr val="333333"/>
                </a:solidFill>
              </a:rPr>
              <a:t>Suçlamak</a:t>
            </a:r>
            <a:r>
              <a:rPr lang="tr-TR" dirty="0">
                <a:solidFill>
                  <a:srgbClr val="004760"/>
                </a:solidFill>
                <a:hlinkClick r:id="rId4"/>
              </a:rPr>
              <a:t>,</a:t>
            </a:r>
            <a:r>
              <a:rPr lang="tr-TR" dirty="0">
                <a:solidFill>
                  <a:srgbClr val="333333"/>
                </a:solidFill>
              </a:rPr>
              <a:t> yargılamak</a:t>
            </a:r>
            <a:r>
              <a:rPr lang="tr-TR" dirty="0"/>
              <a:t/>
            </a:r>
            <a:br>
              <a:rPr lang="tr-TR" dirty="0"/>
            </a:br>
            <a:r>
              <a:rPr lang="tr-TR" dirty="0">
                <a:solidFill>
                  <a:srgbClr val="333333"/>
                </a:solidFill>
              </a:rPr>
              <a:t>Alay etmek</a:t>
            </a:r>
            <a:r>
              <a:rPr lang="tr-TR" dirty="0"/>
              <a:t/>
            </a:r>
            <a:br>
              <a:rPr lang="tr-TR" dirty="0"/>
            </a:br>
            <a:r>
              <a:rPr lang="tr-TR" dirty="0">
                <a:solidFill>
                  <a:srgbClr val="333333"/>
                </a:solidFill>
              </a:rPr>
              <a:t>İsim takmak</a:t>
            </a:r>
            <a:r>
              <a:rPr lang="tr-TR" dirty="0"/>
              <a:t/>
            </a:r>
            <a:br>
              <a:rPr lang="tr-TR" dirty="0"/>
            </a:br>
            <a:r>
              <a:rPr lang="tr-TR" dirty="0">
                <a:solidFill>
                  <a:srgbClr val="333333"/>
                </a:solidFill>
              </a:rPr>
              <a:t>Sözünü kesmek</a:t>
            </a:r>
            <a:r>
              <a:rPr lang="tr-TR" dirty="0"/>
              <a:t/>
            </a:r>
            <a:br>
              <a:rPr lang="tr-TR" dirty="0"/>
            </a:br>
            <a:r>
              <a:rPr lang="tr-TR" dirty="0">
                <a:solidFill>
                  <a:srgbClr val="333333"/>
                </a:solidFill>
              </a:rPr>
              <a:t>Teselli etmek</a:t>
            </a:r>
            <a:r>
              <a:rPr lang="tr-TR" dirty="0"/>
              <a:t/>
            </a:r>
            <a:br>
              <a:rPr lang="tr-TR" dirty="0"/>
            </a:br>
            <a:r>
              <a:rPr lang="tr-TR" dirty="0">
                <a:solidFill>
                  <a:srgbClr val="333333"/>
                </a:solidFill>
              </a:rPr>
              <a:t>Ön yargılı olmak</a:t>
            </a:r>
            <a:r>
              <a:rPr lang="tr-TR" dirty="0">
                <a:solidFill>
                  <a:srgbClr val="004760"/>
                </a:solidFill>
                <a:hlinkClick r:id="rId4"/>
              </a:rPr>
              <a:t>,</a:t>
            </a:r>
            <a:r>
              <a:rPr lang="tr-TR" dirty="0"/>
              <a:t/>
            </a:r>
            <a:br>
              <a:rPr lang="tr-TR" dirty="0"/>
            </a:br>
            <a:r>
              <a:rPr lang="tr-TR" dirty="0">
                <a:solidFill>
                  <a:srgbClr val="333333"/>
                </a:solidFill>
              </a:rPr>
              <a:t>Eleştirmek</a:t>
            </a:r>
            <a:r>
              <a:rPr lang="tr-TR" dirty="0"/>
              <a:t/>
            </a:r>
            <a:br>
              <a:rPr lang="tr-TR" dirty="0"/>
            </a:br>
            <a:r>
              <a:rPr lang="tr-TR" dirty="0">
                <a:solidFill>
                  <a:srgbClr val="333333"/>
                </a:solidFill>
              </a:rPr>
              <a:t>Öğüt vermek</a:t>
            </a:r>
            <a:r>
              <a:rPr lang="tr-TR" dirty="0"/>
              <a:t/>
            </a:r>
            <a:br>
              <a:rPr lang="tr-TR" dirty="0"/>
            </a:br>
            <a:r>
              <a:rPr lang="tr-TR" dirty="0">
                <a:solidFill>
                  <a:srgbClr val="333333"/>
                </a:solidFill>
              </a:rPr>
              <a:t>Nutuk çekmek</a:t>
            </a:r>
            <a:r>
              <a:rPr lang="tr-TR" dirty="0"/>
              <a:t/>
            </a:r>
            <a:br>
              <a:rPr lang="tr-TR" dirty="0"/>
            </a:br>
            <a:r>
              <a:rPr lang="tr-TR" dirty="0">
                <a:solidFill>
                  <a:srgbClr val="333333"/>
                </a:solidFill>
              </a:rPr>
              <a:t>Konuyu saptırmak</a:t>
            </a:r>
            <a:r>
              <a:rPr lang="tr-TR" dirty="0">
                <a:solidFill>
                  <a:srgbClr val="004760"/>
                </a:solidFill>
                <a:hlinkClick r:id="rId4"/>
              </a:rPr>
              <a:t>,</a:t>
            </a:r>
            <a:r>
              <a:rPr lang="tr-TR" dirty="0">
                <a:solidFill>
                  <a:srgbClr val="333333"/>
                </a:solidFill>
              </a:rPr>
              <a:t> oyalayıcı davranmak.</a:t>
            </a:r>
            <a:r>
              <a:rPr lang="tr-TR" dirty="0"/>
              <a:t/>
            </a:r>
            <a:br>
              <a:rPr lang="tr-TR" dirty="0"/>
            </a:br>
            <a:r>
              <a:rPr lang="tr-TR" dirty="0">
                <a:solidFill>
                  <a:srgbClr val="333333"/>
                </a:solidFill>
              </a:rPr>
              <a:t>Karşımızdaki insanı yönlendirmeye çalışmak.</a:t>
            </a:r>
            <a:r>
              <a:rPr lang="tr-TR" dirty="0"/>
              <a:t/>
            </a:r>
            <a:br>
              <a:rPr lang="tr-TR" dirty="0"/>
            </a:br>
            <a:r>
              <a:rPr lang="tr-TR" dirty="0">
                <a:solidFill>
                  <a:srgbClr val="333333"/>
                </a:solidFill>
              </a:rPr>
              <a:t>Argo konuşmak. </a:t>
            </a:r>
            <a:r>
              <a:rPr lang="tr-TR" dirty="0"/>
              <a:t/>
            </a:r>
            <a:br>
              <a:rPr lang="tr-TR" dirty="0"/>
            </a:br>
            <a:endParaRPr lang="tr-TR" dirty="0"/>
          </a:p>
        </p:txBody>
      </p:sp>
      <p:sp>
        <p:nvSpPr>
          <p:cNvPr id="3" name="Başlık 2"/>
          <p:cNvSpPr>
            <a:spLocks noGrp="1"/>
          </p:cNvSpPr>
          <p:nvPr>
            <p:ph type="title"/>
          </p:nvPr>
        </p:nvSpPr>
        <p:spPr/>
        <p:txBody>
          <a:bodyPr/>
          <a:lstStyle/>
          <a:p>
            <a:r>
              <a:rPr lang="tr-TR" sz="3600" dirty="0" smtClean="0"/>
              <a:t>İLETİŞİMİ OLUMLU VE OLUMSUZ ETKİLEYEN FAKTÖRLER</a:t>
            </a:r>
            <a:endParaRPr lang="tr-TR" sz="3600" dirty="0"/>
          </a:p>
        </p:txBody>
      </p:sp>
      <p:pic>
        <p:nvPicPr>
          <p:cNvPr id="4098"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123030" y="2204863"/>
            <a:ext cx="3016922" cy="1046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004048" y="2204862"/>
            <a:ext cx="2929508" cy="1046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55763120"/>
      </p:ext>
    </p:extLst>
  </p:cSld>
  <p:clrMapOvr>
    <a:masterClrMapping/>
  </p:clrMapOvr>
  <p:transition spd="slow">
    <p:wipe/>
    <p:sndAc>
      <p:stSnd>
        <p:snd r:embed="rId3" name="wind.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smtClean="0"/>
              <a:t>WİKİPEDİ</a:t>
            </a:r>
            <a:endParaRPr lang="tr-TR" dirty="0" smtClean="0"/>
          </a:p>
        </p:txBody>
      </p:sp>
      <p:sp>
        <p:nvSpPr>
          <p:cNvPr id="3" name="Başlık 2"/>
          <p:cNvSpPr>
            <a:spLocks noGrp="1"/>
          </p:cNvSpPr>
          <p:nvPr>
            <p:ph type="title"/>
          </p:nvPr>
        </p:nvSpPr>
        <p:spPr/>
        <p:txBody>
          <a:bodyPr/>
          <a:lstStyle/>
          <a:p>
            <a:r>
              <a:rPr lang="tr-TR" dirty="0" smtClean="0"/>
              <a:t>KAYNAKÇA</a:t>
            </a:r>
            <a:endParaRPr lang="tr-TR" dirty="0"/>
          </a:p>
        </p:txBody>
      </p:sp>
    </p:spTree>
    <p:extLst>
      <p:ext uri="{BB962C8B-B14F-4D97-AF65-F5344CB8AC3E}">
        <p14:creationId xmlns:p14="http://schemas.microsoft.com/office/powerpoint/2010/main" xmlns="" val="2781346117"/>
      </p:ext>
    </p:extLst>
  </p:cSld>
  <p:clrMapOvr>
    <a:masterClrMapping/>
  </p:clrMapOvr>
  <p:transition spd="slow">
    <p:wipe/>
    <p:sndAc>
      <p:stSnd>
        <p:snd r:embed="rId2" name="wind.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lt">
  <a:themeElements>
    <a:clrScheme name="Cilt">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Cilt">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lt">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73</TotalTime>
  <Words>51</Words>
  <PresentationFormat>Ekran Gösterisi (4:3)</PresentationFormat>
  <Paragraphs>32</Paragraphs>
  <Slides>6</Slides>
  <Notes>2</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Cilt</vt:lpstr>
      <vt:lpstr>İLETİŞİM</vt:lpstr>
      <vt:lpstr>İLETİŞİM</vt:lpstr>
      <vt:lpstr>İLETİŞİMİN ÖGELERİ</vt:lpstr>
      <vt:lpstr>İLETİŞİM ÇEŞİTLERİ</vt:lpstr>
      <vt:lpstr>İLETİŞİMİ OLUMLU VE OLUMSUZ ETKİLEYEN FAKTÖRLER</vt:lpstr>
      <vt:lpstr>KAYNAKÇA</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2016-09-24T10:59:31Z</dcterms:created>
  <dcterms:modified xsi:type="dcterms:W3CDTF">2016-09-24T15:48:48Z</dcterms:modified>
  <cp:category>www.sorubak.com</cp:category>
</cp:coreProperties>
</file>