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77" autoAdjust="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24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30 Veri Yer Tutucusu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91EAB28-DB3F-4920-AD76-BA215F6E1E38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8193569-2881-40C9-9888-6AB5027120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1EAB28-DB3F-4920-AD76-BA215F6E1E38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193569-2881-40C9-9888-6AB5027120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091EAB28-DB3F-4920-AD76-BA215F6E1E38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8193569-2881-40C9-9888-6AB5027120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1EAB28-DB3F-4920-AD76-BA215F6E1E38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193569-2881-40C9-9888-6AB5027120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91EAB28-DB3F-4920-AD76-BA215F6E1E38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C8193569-2881-40C9-9888-6AB5027120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1EAB28-DB3F-4920-AD76-BA215F6E1E38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193569-2881-40C9-9888-6AB5027120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1EAB28-DB3F-4920-AD76-BA215F6E1E38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193569-2881-40C9-9888-6AB5027120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1EAB28-DB3F-4920-AD76-BA215F6E1E38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193569-2881-40C9-9888-6AB5027120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91EAB28-DB3F-4920-AD76-BA215F6E1E38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193569-2881-40C9-9888-6AB5027120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1EAB28-DB3F-4920-AD76-BA215F6E1E38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193569-2881-40C9-9888-6AB50271202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91EAB28-DB3F-4920-AD76-BA215F6E1E38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193569-2881-40C9-9888-6AB50271202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Resim Yer Tutucusu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Başlık Yer Tutucusu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30 Metin Yer Tutucusu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26 Veri Yer Tutucusu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91EAB28-DB3F-4920-AD76-BA215F6E1E38}" type="datetimeFigureOut">
              <a:rPr lang="tr-TR" smtClean="0"/>
              <a:pPr/>
              <a:t>11.11.2016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8193569-2881-40C9-9888-6AB50271202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9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İLETİŞİM</a:t>
            </a:r>
            <a:endParaRPr lang="tr-TR" sz="9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letisim karikaturleri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resim2po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dumansiz_hava_sahas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683568" y="1412776"/>
            <a:ext cx="7358425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İZLEDİĞİNİZ İÇİN TEŞEKKÜRLER </a:t>
            </a:r>
          </a:p>
          <a:p>
            <a:endParaRPr lang="tr-TR" sz="4000" dirty="0">
              <a:solidFill>
                <a:srgbClr val="FF0000"/>
              </a:solidFill>
            </a:endParaRPr>
          </a:p>
          <a:p>
            <a:endParaRPr lang="tr-TR" sz="4000" dirty="0" smtClean="0">
              <a:solidFill>
                <a:srgbClr val="FF0000"/>
              </a:solidFill>
            </a:endParaRPr>
          </a:p>
          <a:p>
            <a:r>
              <a:rPr lang="tr-TR" sz="4000" dirty="0" smtClean="0">
                <a:solidFill>
                  <a:srgbClr val="FF0000"/>
                </a:solidFill>
              </a:rPr>
              <a:t>ILGIN TANRIÖVER </a:t>
            </a:r>
          </a:p>
          <a:p>
            <a:endParaRPr lang="tr-TR" sz="4000" dirty="0" smtClean="0">
              <a:solidFill>
                <a:srgbClr val="FF0000"/>
              </a:solidFill>
            </a:endParaRPr>
          </a:p>
          <a:p>
            <a:endParaRPr lang="tr-TR" sz="4000" dirty="0" smtClean="0">
              <a:solidFill>
                <a:srgbClr val="FF0000"/>
              </a:solidFill>
            </a:endParaRPr>
          </a:p>
          <a:p>
            <a:endParaRPr lang="tr-TR" sz="40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611560" y="764704"/>
            <a:ext cx="67238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İLETİŞİM:</a:t>
            </a:r>
            <a:r>
              <a:rPr lang="tr-TR" b="1" dirty="0" smtClean="0"/>
              <a:t> Duygu ve düşüncelerimizi karşımızdaki kişiye aktarma işidir.</a:t>
            </a:r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</p:txBody>
      </p:sp>
      <p:sp>
        <p:nvSpPr>
          <p:cNvPr id="5" name="4 Metin kutusu"/>
          <p:cNvSpPr txBox="1"/>
          <p:nvPr/>
        </p:nvSpPr>
        <p:spPr>
          <a:xfrm>
            <a:off x="611560" y="1916832"/>
            <a:ext cx="7488832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BEN DİLİ:</a:t>
            </a:r>
            <a:r>
              <a:rPr lang="tr-TR" b="1" dirty="0" smtClean="0"/>
              <a:t>Ben dili karşımızdaki kişiye onu incitmeden doğru bir şekilde aktarma yoludur.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SEN DİLİ:</a:t>
            </a:r>
            <a:r>
              <a:rPr lang="tr-TR" b="1" dirty="0" smtClean="0"/>
              <a:t>Karşımızdaki kişiyi inciterek konuşmaktır.Olumsuz iletişime örnektir.</a:t>
            </a:r>
          </a:p>
          <a:p>
            <a:endParaRPr lang="tr-TR" b="1" dirty="0">
              <a:solidFill>
                <a:srgbClr val="FF0000"/>
              </a:solidFill>
            </a:endParaRPr>
          </a:p>
          <a:p>
            <a:endParaRPr lang="tr-TR" b="1" dirty="0" smtClean="0">
              <a:solidFill>
                <a:srgbClr val="FF0000"/>
              </a:solidFill>
            </a:endParaRPr>
          </a:p>
          <a:p>
            <a:endParaRPr lang="tr-TR" b="1" dirty="0">
              <a:solidFill>
                <a:srgbClr val="FF0000"/>
              </a:solidFill>
            </a:endParaRPr>
          </a:p>
          <a:p>
            <a:r>
              <a:rPr lang="tr-TR" sz="2000" b="1" dirty="0" smtClean="0">
                <a:solidFill>
                  <a:srgbClr val="FF0000"/>
                </a:solidFill>
              </a:rPr>
              <a:t>ÖRN:</a:t>
            </a:r>
            <a:r>
              <a:rPr lang="tr-TR" b="1" dirty="0" smtClean="0"/>
              <a:t>Çok beceriksizsin zaten hiçbir işi başaramazsın.</a:t>
            </a:r>
            <a:r>
              <a:rPr lang="tr-TR" b="1" dirty="0" smtClean="0">
                <a:solidFill>
                  <a:srgbClr val="7030A0"/>
                </a:solidFill>
              </a:rPr>
              <a:t>SEN DİLİ</a:t>
            </a:r>
          </a:p>
          <a:p>
            <a:r>
              <a:rPr lang="tr-TR" sz="2000" b="1" dirty="0">
                <a:solidFill>
                  <a:srgbClr val="7030A0"/>
                </a:solidFill>
              </a:rPr>
              <a:t> </a:t>
            </a:r>
            <a:r>
              <a:rPr lang="tr-TR" sz="2000" b="1" dirty="0" smtClean="0">
                <a:solidFill>
                  <a:srgbClr val="7030A0"/>
                </a:solidFill>
              </a:rPr>
              <a:t>         </a:t>
            </a:r>
            <a:r>
              <a:rPr lang="tr-TR" sz="2000" b="1" dirty="0" smtClean="0"/>
              <a:t>Senin bu işi başarabileceğine inanıyorum.</a:t>
            </a:r>
            <a:r>
              <a:rPr lang="tr-TR" sz="2000" b="1" dirty="0" smtClean="0">
                <a:solidFill>
                  <a:srgbClr val="7030A0"/>
                </a:solidFill>
              </a:rPr>
              <a:t>BEN DİLİ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6" name="5 Resim" descr="iletisi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4941168"/>
            <a:ext cx="5232174" cy="172819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323528" y="476673"/>
            <a:ext cx="78488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ÖN YARGI:</a:t>
            </a:r>
            <a:r>
              <a:rPr lang="tr-TR" b="1" dirty="0" smtClean="0"/>
              <a:t>Bir kişi hakkında olumlu yada olumsuz kesin hükümde bulunmaktadır.İletişimi olumsuz yönde etkiler.</a:t>
            </a:r>
          </a:p>
          <a:p>
            <a:endParaRPr lang="tr-TR" b="1" dirty="0">
              <a:solidFill>
                <a:srgbClr val="FF0000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EMPATİ:</a:t>
            </a:r>
            <a:r>
              <a:rPr lang="tr-TR" b="1" dirty="0" smtClean="0"/>
              <a:t>Kendimizi karşımızdakinin yerine koyarak duygu ve düşüncelerini anlamaktır.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" name="2 Resim" descr="onyarg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564904"/>
            <a:ext cx="3030124" cy="3600106"/>
          </a:xfrm>
          <a:prstGeom prst="rect">
            <a:avLst/>
          </a:prstGeom>
        </p:spPr>
      </p:pic>
      <p:pic>
        <p:nvPicPr>
          <p:cNvPr id="4" name="3 Resim" descr="Empati_Yapma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2708920"/>
            <a:ext cx="4032448" cy="302433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39552" y="548680"/>
            <a:ext cx="582710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KİTLE İLETİŞİM ARAÇLARI:</a:t>
            </a:r>
          </a:p>
          <a:p>
            <a:endParaRPr lang="tr-TR" sz="2000" b="1" dirty="0">
              <a:solidFill>
                <a:srgbClr val="FF0000"/>
              </a:solidFill>
            </a:endParaRPr>
          </a:p>
          <a:p>
            <a:r>
              <a:rPr lang="tr-TR" sz="2000" b="1" dirty="0" smtClean="0"/>
              <a:t>Bir olay yada haberi birden fazla kişiye aktarma işidir.</a:t>
            </a:r>
          </a:p>
          <a:p>
            <a:endParaRPr lang="tr-TR" sz="2000" b="1" dirty="0"/>
          </a:p>
          <a:p>
            <a:endParaRPr lang="tr-TR" sz="2000" b="1" dirty="0"/>
          </a:p>
        </p:txBody>
      </p:sp>
      <p:sp>
        <p:nvSpPr>
          <p:cNvPr id="3" name="2 Sağ Ok"/>
          <p:cNvSpPr/>
          <p:nvPr/>
        </p:nvSpPr>
        <p:spPr>
          <a:xfrm>
            <a:off x="395536" y="2708920"/>
            <a:ext cx="720080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Metin kutusu"/>
          <p:cNvSpPr txBox="1"/>
          <p:nvPr/>
        </p:nvSpPr>
        <p:spPr>
          <a:xfrm>
            <a:off x="1187624" y="2204864"/>
            <a:ext cx="39604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Televizyon </a:t>
            </a:r>
          </a:p>
          <a:p>
            <a:r>
              <a:rPr lang="tr-TR" b="1" dirty="0" smtClean="0"/>
              <a:t>Radyo              </a:t>
            </a:r>
            <a:r>
              <a:rPr lang="tr-TR" b="1" dirty="0" smtClean="0">
                <a:solidFill>
                  <a:srgbClr val="FF0000"/>
                </a:solidFill>
              </a:rPr>
              <a:t>Bu kuruluşları </a:t>
            </a:r>
            <a:endParaRPr lang="tr-TR" b="1" dirty="0" smtClean="0"/>
          </a:p>
          <a:p>
            <a:r>
              <a:rPr lang="tr-TR" b="1" dirty="0" smtClean="0"/>
              <a:t>Telefon              </a:t>
            </a:r>
            <a:r>
              <a:rPr lang="tr-TR" b="1" dirty="0" err="1" smtClean="0">
                <a:solidFill>
                  <a:srgbClr val="FF0000"/>
                </a:solidFill>
              </a:rPr>
              <a:t>rtük</a:t>
            </a:r>
            <a:r>
              <a:rPr lang="tr-TR" b="1" dirty="0" smtClean="0">
                <a:solidFill>
                  <a:srgbClr val="FF0000"/>
                </a:solidFill>
              </a:rPr>
              <a:t> denetler</a:t>
            </a:r>
            <a:r>
              <a:rPr lang="tr-TR" b="1" dirty="0" smtClean="0"/>
              <a:t>       </a:t>
            </a:r>
          </a:p>
          <a:p>
            <a:r>
              <a:rPr lang="tr-TR" b="1" dirty="0" smtClean="0"/>
              <a:t>Gazete                   </a:t>
            </a:r>
          </a:p>
          <a:p>
            <a:r>
              <a:rPr lang="tr-TR" b="1" dirty="0" smtClean="0"/>
              <a:t>Dergi                   </a:t>
            </a:r>
          </a:p>
        </p:txBody>
      </p:sp>
      <p:sp>
        <p:nvSpPr>
          <p:cNvPr id="5" name="4 Sağ Ayraç"/>
          <p:cNvSpPr/>
          <p:nvPr/>
        </p:nvSpPr>
        <p:spPr>
          <a:xfrm>
            <a:off x="2339752" y="2276872"/>
            <a:ext cx="288032" cy="129614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" name="5 Resim" descr="kitle-iletişim-araçları-ve-amaçlar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1880" y="3573016"/>
            <a:ext cx="4286250" cy="26098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ogrenci-sozlugu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348880"/>
            <a:ext cx="4286250" cy="3562350"/>
          </a:xfrm>
          <a:prstGeom prst="rect">
            <a:avLst/>
          </a:prstGeom>
        </p:spPr>
      </p:pic>
      <p:sp>
        <p:nvSpPr>
          <p:cNvPr id="4" name="3 Oval Belirtme Çizgisi"/>
          <p:cNvSpPr/>
          <p:nvPr/>
        </p:nvSpPr>
        <p:spPr>
          <a:xfrm>
            <a:off x="3851920" y="188640"/>
            <a:ext cx="3744416" cy="2520280"/>
          </a:xfrm>
          <a:prstGeom prst="wedgeEllipseCallo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ÖRNEK ÇÖZELİM…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39552" y="764704"/>
            <a:ext cx="860444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1)</a:t>
            </a:r>
            <a:r>
              <a:rPr lang="tr-TR" b="1" dirty="0" smtClean="0"/>
              <a:t>Aşağıda verilenlerden hangisi sadece işitsel kitle iletişim aracıdır?</a:t>
            </a:r>
          </a:p>
          <a:p>
            <a:endParaRPr lang="tr-TR" b="1" dirty="0">
              <a:solidFill>
                <a:srgbClr val="FF0000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a)</a:t>
            </a:r>
            <a:r>
              <a:rPr lang="tr-TR" b="1" dirty="0" smtClean="0"/>
              <a:t>Televizyon                                                  </a:t>
            </a:r>
            <a:r>
              <a:rPr lang="tr-TR" b="1" dirty="0" smtClean="0">
                <a:solidFill>
                  <a:srgbClr val="FF0000"/>
                </a:solidFill>
              </a:rPr>
              <a:t>b)</a:t>
            </a:r>
            <a:r>
              <a:rPr lang="tr-TR" b="1" dirty="0" err="1"/>
              <a:t>B</a:t>
            </a:r>
            <a:r>
              <a:rPr lang="tr-TR" b="1" dirty="0" err="1" smtClean="0"/>
              <a:t>ilgiseyar</a:t>
            </a:r>
            <a:endParaRPr lang="tr-TR" b="1" dirty="0" smtClean="0"/>
          </a:p>
          <a:p>
            <a:endParaRPr lang="tr-TR" b="1" dirty="0">
              <a:solidFill>
                <a:srgbClr val="FF0000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c)</a:t>
            </a:r>
            <a:r>
              <a:rPr lang="tr-TR" b="1" dirty="0" smtClean="0"/>
              <a:t>Dergi                                                            </a:t>
            </a:r>
            <a:r>
              <a:rPr lang="tr-TR" b="1" dirty="0" smtClean="0">
                <a:solidFill>
                  <a:srgbClr val="FF0000"/>
                </a:solidFill>
              </a:rPr>
              <a:t>d)</a:t>
            </a:r>
            <a:r>
              <a:rPr lang="tr-TR" b="1" dirty="0" smtClean="0"/>
              <a:t>Radyo</a:t>
            </a:r>
          </a:p>
          <a:p>
            <a:endParaRPr lang="tr-TR" b="1" dirty="0">
              <a:solidFill>
                <a:srgbClr val="FF0000"/>
              </a:solidFill>
            </a:endParaRPr>
          </a:p>
          <a:p>
            <a:endParaRPr lang="tr-TR" b="1" dirty="0" smtClean="0">
              <a:solidFill>
                <a:srgbClr val="FF0000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2)</a:t>
            </a:r>
            <a:r>
              <a:rPr lang="tr-TR" b="1" dirty="0" smtClean="0"/>
              <a:t>Aşağıdakilerden hangisi iletişimde daha önemlidir?</a:t>
            </a:r>
          </a:p>
          <a:p>
            <a:endParaRPr lang="tr-TR" b="1" dirty="0">
              <a:solidFill>
                <a:srgbClr val="FF0000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a)</a:t>
            </a:r>
            <a:r>
              <a:rPr lang="tr-TR" b="1" dirty="0" smtClean="0"/>
              <a:t>İzlemek                                                        </a:t>
            </a:r>
            <a:r>
              <a:rPr lang="tr-TR" b="1" dirty="0" smtClean="0">
                <a:solidFill>
                  <a:srgbClr val="FF0000"/>
                </a:solidFill>
              </a:rPr>
              <a:t>b)</a:t>
            </a:r>
            <a:r>
              <a:rPr lang="tr-TR" b="1" dirty="0" smtClean="0"/>
              <a:t>Dinlemek</a:t>
            </a:r>
          </a:p>
          <a:p>
            <a:endParaRPr lang="tr-TR" b="1" dirty="0">
              <a:solidFill>
                <a:srgbClr val="FF0000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c)</a:t>
            </a:r>
            <a:r>
              <a:rPr lang="tr-TR" b="1" dirty="0" smtClean="0"/>
              <a:t>Not tutmak                                                  </a:t>
            </a:r>
            <a:r>
              <a:rPr lang="tr-TR" b="1" dirty="0" smtClean="0">
                <a:solidFill>
                  <a:srgbClr val="FF0000"/>
                </a:solidFill>
              </a:rPr>
              <a:t>d)</a:t>
            </a:r>
            <a:r>
              <a:rPr lang="tr-TR" b="1" dirty="0" smtClean="0"/>
              <a:t>Uyumak</a:t>
            </a:r>
            <a:endParaRPr lang="tr-TR" b="1" dirty="0"/>
          </a:p>
        </p:txBody>
      </p:sp>
      <p:pic>
        <p:nvPicPr>
          <p:cNvPr id="4" name="3 Resim" descr="book-or-magazine-icon-vector-illustration_1759749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700808"/>
            <a:ext cx="936104" cy="936104"/>
          </a:xfrm>
          <a:prstGeom prst="rect">
            <a:avLst/>
          </a:prstGeom>
        </p:spPr>
      </p:pic>
      <p:pic>
        <p:nvPicPr>
          <p:cNvPr id="5" name="4 Resim" descr="paulshannon_Old_Timey_Radi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1772816"/>
            <a:ext cx="576064" cy="587820"/>
          </a:xfrm>
          <a:prstGeom prst="rect">
            <a:avLst/>
          </a:prstGeom>
        </p:spPr>
      </p:pic>
      <p:pic>
        <p:nvPicPr>
          <p:cNvPr id="6" name="5 Resim" descr="television-306842_64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1720" y="1124744"/>
            <a:ext cx="792087" cy="652533"/>
          </a:xfrm>
          <a:prstGeom prst="rect">
            <a:avLst/>
          </a:prstGeom>
        </p:spPr>
      </p:pic>
      <p:pic>
        <p:nvPicPr>
          <p:cNvPr id="7" name="6 Resim" descr="ur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4248" y="1196752"/>
            <a:ext cx="864095" cy="605455"/>
          </a:xfrm>
          <a:prstGeom prst="rect">
            <a:avLst/>
          </a:prstGeom>
        </p:spPr>
      </p:pic>
      <p:pic>
        <p:nvPicPr>
          <p:cNvPr id="8" name="7 Resim" descr="ur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51720" y="3717032"/>
            <a:ext cx="649040" cy="634744"/>
          </a:xfrm>
          <a:prstGeom prst="rect">
            <a:avLst/>
          </a:prstGeom>
        </p:spPr>
      </p:pic>
      <p:pic>
        <p:nvPicPr>
          <p:cNvPr id="9" name="8 Resim" descr="depositphotos_29155505-stock-illustration-girl-watching-tv-while-having.jpg"/>
          <p:cNvPicPr>
            <a:picLocks noChangeAspect="1"/>
          </p:cNvPicPr>
          <p:nvPr/>
        </p:nvPicPr>
        <p:blipFill>
          <a:blip r:embed="rId7" cstate="print"/>
          <a:srcRect r="41167"/>
          <a:stretch>
            <a:fillRect/>
          </a:stretch>
        </p:blipFill>
        <p:spPr>
          <a:xfrm>
            <a:off x="1691680" y="3140968"/>
            <a:ext cx="696977" cy="648072"/>
          </a:xfrm>
          <a:prstGeom prst="rect">
            <a:avLst/>
          </a:prstGeom>
        </p:spPr>
      </p:pic>
      <p:pic>
        <p:nvPicPr>
          <p:cNvPr id="10" name="9 Resim" descr="28160618-Illustration-of-a-Little-Boy-with-His-Hand-Pressed-Against-His--Stock-Photo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76256" y="2924944"/>
            <a:ext cx="432048" cy="702957"/>
          </a:xfrm>
          <a:prstGeom prst="rect">
            <a:avLst/>
          </a:prstGeom>
        </p:spPr>
      </p:pic>
      <p:pic>
        <p:nvPicPr>
          <p:cNvPr id="11" name="10 Resim" descr="images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88224" y="3789040"/>
            <a:ext cx="792088" cy="64807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611560" y="836712"/>
            <a:ext cx="511256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/>
              <a:t>CEVAP ANAHTARI</a:t>
            </a:r>
          </a:p>
          <a:p>
            <a:endParaRPr lang="tr-TR" sz="4000" dirty="0"/>
          </a:p>
          <a:p>
            <a:endParaRPr lang="tr-TR" sz="4000" dirty="0" smtClean="0"/>
          </a:p>
          <a:p>
            <a:r>
              <a:rPr lang="tr-TR" sz="4000" dirty="0" smtClean="0"/>
              <a:t>1)</a:t>
            </a:r>
            <a:r>
              <a:rPr lang="tr-TR" sz="4000" dirty="0" smtClean="0">
                <a:solidFill>
                  <a:srgbClr val="FF0000"/>
                </a:solidFill>
              </a:rPr>
              <a:t>D </a:t>
            </a:r>
          </a:p>
          <a:p>
            <a:endParaRPr lang="tr-TR" sz="4000" dirty="0">
              <a:solidFill>
                <a:srgbClr val="FF0000"/>
              </a:solidFill>
            </a:endParaRPr>
          </a:p>
          <a:p>
            <a:endParaRPr lang="tr-TR" sz="4000" dirty="0" smtClean="0">
              <a:solidFill>
                <a:srgbClr val="FF0000"/>
              </a:solidFill>
            </a:endParaRPr>
          </a:p>
          <a:p>
            <a:r>
              <a:rPr lang="tr-TR" sz="4000" dirty="0" smtClean="0"/>
              <a:t>2)</a:t>
            </a:r>
            <a:r>
              <a:rPr lang="tr-TR" sz="4000" dirty="0" smtClean="0">
                <a:solidFill>
                  <a:srgbClr val="FF0000"/>
                </a:solidFill>
              </a:rPr>
              <a:t>B</a:t>
            </a:r>
            <a:endParaRPr lang="tr-TR" sz="4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depositphotos_28821357-Cute-little-doll-vector-carto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3356992"/>
            <a:ext cx="2478024" cy="3118104"/>
          </a:xfrm>
          <a:prstGeom prst="rect">
            <a:avLst/>
          </a:prstGeom>
        </p:spPr>
      </p:pic>
      <p:sp>
        <p:nvSpPr>
          <p:cNvPr id="3" name="2 Oval Belirtme Çizgisi"/>
          <p:cNvSpPr/>
          <p:nvPr/>
        </p:nvSpPr>
        <p:spPr>
          <a:xfrm>
            <a:off x="3347864" y="548680"/>
            <a:ext cx="4392488" cy="2088232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KARİKATÜRLER İNCELEYELİM…</a:t>
            </a:r>
            <a:endParaRPr lang="tr-T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95cb8ec1db6dba98e34cdb3c701e3c3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47</TotalTime>
  <Words>131</Words>
  <PresentationFormat>Ekran Gösterisi (4:3)</PresentationFormat>
  <Paragraphs>47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Zengin</vt:lpstr>
      <vt:lpstr>İLETİŞİM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2016-11-09T13:18:54Z</dcterms:created>
  <dcterms:modified xsi:type="dcterms:W3CDTF">2016-11-11T06:24:29Z</dcterms:modified>
  <cp:category>www.sorubak.com</cp:category>
</cp:coreProperties>
</file>