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701" r:id="rId2"/>
    <p:sldMasterId id="2147483725" r:id="rId3"/>
    <p:sldMasterId id="2147483749" r:id="rId4"/>
    <p:sldMasterId id="2147483761" r:id="rId5"/>
    <p:sldMasterId id="2147483773" r:id="rId6"/>
    <p:sldMasterId id="2147483779" r:id="rId7"/>
    <p:sldMasterId id="2147483803" r:id="rId8"/>
    <p:sldMasterId id="2147483816" r:id="rId9"/>
    <p:sldMasterId id="2147483823" r:id="rId10"/>
  </p:sldMasterIdLst>
  <p:notesMasterIdLst>
    <p:notesMasterId r:id="rId34"/>
  </p:notesMasterIdLst>
  <p:sldIdLst>
    <p:sldId id="256" r:id="rId11"/>
    <p:sldId id="293" r:id="rId12"/>
    <p:sldId id="295" r:id="rId13"/>
    <p:sldId id="296" r:id="rId14"/>
    <p:sldId id="297" r:id="rId15"/>
    <p:sldId id="320" r:id="rId16"/>
    <p:sldId id="301" r:id="rId17"/>
    <p:sldId id="315" r:id="rId18"/>
    <p:sldId id="302" r:id="rId19"/>
    <p:sldId id="303" r:id="rId20"/>
    <p:sldId id="304" r:id="rId21"/>
    <p:sldId id="306" r:id="rId22"/>
    <p:sldId id="319" r:id="rId23"/>
    <p:sldId id="307" r:id="rId24"/>
    <p:sldId id="262" r:id="rId25"/>
    <p:sldId id="309" r:id="rId26"/>
    <p:sldId id="316" r:id="rId27"/>
    <p:sldId id="317" r:id="rId28"/>
    <p:sldId id="311" r:id="rId29"/>
    <p:sldId id="313" r:id="rId30"/>
    <p:sldId id="314" r:id="rId31"/>
    <p:sldId id="283" r:id="rId32"/>
    <p:sldId id="282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45" autoAdjust="0"/>
    <p:restoredTop sz="94660"/>
  </p:normalViewPr>
  <p:slideViewPr>
    <p:cSldViewPr>
      <p:cViewPr varScale="1">
        <p:scale>
          <a:sx n="86" d="100"/>
          <a:sy n="86" d="100"/>
        </p:scale>
        <p:origin x="-9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3F387-9FE9-4A79-A8F7-6BE7AAB6F0A4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AEB48-CAB1-482D-87C3-5B74E6152D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57029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66AE4E-B851-4FFC-B336-18E395AF65F1}" type="slidenum">
              <a:rPr lang="tr-TR" smtClean="0">
                <a:solidFill>
                  <a:prstClr val="black"/>
                </a:solidFill>
              </a:rPr>
              <a:pPr/>
              <a:t>15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0069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26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853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7192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9 Dikdörtgen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20 Dikdörtgen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23 Dikdörtgen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24 Dikdörtgen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25 Dikdörtgen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26 Yuvarlatılmış Dikdörtgen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40 Yuvarlatılmış Dikdörtgen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41 Dikdörtgen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42 Dikdörtgen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43 Dikdörtgen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44 Dikdörtgen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17" name="27 Veri Yer Tutucusu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366BE-22F0-47B1-BE9B-2BAE08F01B52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18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1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A2DEB7B-6773-45C0-BDBF-9B360A057F32}" type="slidenum">
              <a:rPr lang="tr-T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9216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75106-E6AF-41A7-A5FE-638D13E04D7F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A956-B022-49E7-A830-D35C4F03BD5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36224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538DB-DD0F-46B0-A468-099BCE0D1B30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28A54-C9E3-48F7-A631-A77D944A4BA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6708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390EB-A472-4B7C-8D97-42E9E58ED5EA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17E5-CFE0-4D2C-81FA-D3738D351FB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69101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2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1E76998-BCAE-4F07-BF39-6FA2BCA31874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8" name="2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068C42A-A432-4853-821F-DF68728740E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9" name="2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0311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82A26-A703-4E02-87B8-9D84580B49A8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06660-DD6D-44F9-8FE7-D123694A49F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74678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4E014-CF19-45B5-B3A7-AA06C460B694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4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E6220-33B8-4D84-9558-797BE02ECEB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155925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8C718-F317-4DB9-8A45-D2A9670A2E74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B9FB9-F536-48B0-ABED-ECFD967F59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84196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19579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8BFAD-0D3C-4216-8D86-D34A3000AC00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C6416-41F7-4CB0-A200-7BCAA80A325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657987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59EF1-9440-44EF-817B-ACE484BC7B2E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367F6-6944-4A6F-8BAC-DC5AB61B2BD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72589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44600-65EA-4918-BEC0-3648BAAF177C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3407E-1ABC-4547-8589-E7CA2B09A05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318542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r-TR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1435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435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752E0-706D-4DC5-B46A-6B3F8C5D0C7F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35704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9DE77-7C35-4121-9E53-78F41754F3B4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66475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165D4-4FA1-434F-9A8C-FD20BF08D005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02099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22100-6BD8-463A-9D91-619A19202A58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73721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58F7C-B0FF-45EE-85E9-7BB7566F14E9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76390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C293D-92C7-4299-B57C-33F47BE6B9B8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14789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23203-3982-4338-A2FD-39E3AAE574BE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937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27421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DFD12-FEB0-4F3E-9B00-466FE5ACA9EA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30730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05504-A174-455F-9710-310AEE1E72B1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90511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D96F1-B213-45A6-8396-4EDF16F03D2E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57067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0AE84-6851-4936-9EC8-02357F5752AF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9709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63876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63274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26330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7396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50587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128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61554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7935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73095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16915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31261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538DB-DD0F-46B0-A468-099BCE0D1B30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28A54-C9E3-48F7-A631-A77D944A4BA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67085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78371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30395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82137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25581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7200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66177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390EB-A472-4B7C-8D97-42E9E58ED5EA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17E5-CFE0-4D2C-81FA-D3738D351FB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691014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9277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62783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8640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95731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40986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79096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19096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7370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4837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30313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78309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93700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17715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29843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547310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117402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94853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480341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618327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15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941229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33369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41720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788833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588349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895535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46269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811272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390EB-A472-4B7C-8D97-42E9E58ED5EA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17E5-CFE0-4D2C-81FA-D3738D351FB5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889290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538DB-DD0F-46B0-A468-099BCE0D1B30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28A54-C9E3-48F7-A631-A77D944A4BA9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151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8369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2822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F0D40-633F-4C5E-9C37-EA4CF783CA0C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14.04.2017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CF606-CE5B-4047-BCF8-37C2C0B3DF48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9680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6529" y="1114298"/>
            <a:ext cx="8390940" cy="1670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756" y="1730883"/>
            <a:ext cx="9022486" cy="429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3105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Dikdörtgen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30 Dikdörtgen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32 Yuvarlatılmış Dikdörtgen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33 Yuvarlatılmış Dikdörtgen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34 Dikdörtgen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35 Dikdörtgen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36 Dikdörtgen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37 Dikdörtgen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38 Dikdörtgen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39 Dikdörtgen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39" name="2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  <a:endParaRPr lang="en-US" altLang="tr-TR" smtClean="0"/>
          </a:p>
        </p:txBody>
      </p:sp>
      <p:sp>
        <p:nvSpPr>
          <p:cNvPr id="1040" name="1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  <a:endParaRPr lang="en-US" altLang="tr-TR" smtClean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3FEC5E7E-8B14-41B5-A64C-072FAE26E6B6}" type="datetimeFigureOut">
              <a:rPr lang="tr-TR">
                <a:solidFill>
                  <a:srgbClr val="438086"/>
                </a:solidFill>
              </a:rPr>
              <a:pPr>
                <a:defRPr/>
              </a:pPr>
              <a:t>14.04.2017</a:t>
            </a:fld>
            <a:endParaRPr lang="tr-TR">
              <a:solidFill>
                <a:srgbClr val="438086"/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endParaRPr lang="tr-TR">
              <a:solidFill>
                <a:srgbClr val="438086"/>
              </a:solidFill>
            </a:endParaRPr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01697EA-96E3-402C-851C-FEA82C85BA9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73025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0F634F-0E90-41BF-87D3-4C597A85A516}" type="slidenum">
              <a:rPr lang="tr-T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666699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666699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9999CC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666699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9999CC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r-TR">
                <a:solidFill>
                  <a:srgbClr val="9999CC"/>
                </a:solidFill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1332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453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6529" y="1114298"/>
            <a:ext cx="8390940" cy="1670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756" y="1730883"/>
            <a:ext cx="9022486" cy="429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9741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6529" y="1114298"/>
            <a:ext cx="8390940" cy="1670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756" y="1730883"/>
            <a:ext cx="9022486" cy="429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6764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822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6529" y="1114298"/>
            <a:ext cx="8390940" cy="1670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756" y="1730883"/>
            <a:ext cx="9022486" cy="429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774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81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6529" y="1114298"/>
            <a:ext cx="8390940" cy="1670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756" y="1730883"/>
            <a:ext cx="9022486" cy="429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026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14.04.2017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1245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6529" y="1114298"/>
            <a:ext cx="8390940" cy="1670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756" y="1730883"/>
            <a:ext cx="9022486" cy="429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0AFE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4/14/2017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415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41.wav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4.xml"/><Relationship Id="rId4" Type="http://schemas.openxmlformats.org/officeDocument/2006/relationships/audio" Target="../media/audio51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8.xml"/><Relationship Id="rId4" Type="http://schemas.openxmlformats.org/officeDocument/2006/relationships/audio" Target="../media/audio2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4176973"/>
            <a:ext cx="7772400" cy="1508169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r-TR" sz="4800" b="1" dirty="0" smtClean="0">
                <a:solidFill>
                  <a:schemeClr val="tx1"/>
                </a:solidFill>
                <a:latin typeface="Chiller" panose="04020404031007020602" pitchFamily="82" charset="0"/>
              </a:rPr>
              <a:t>İNTERNET VE SOSYAL MEDYA KULLANIMI</a:t>
            </a:r>
            <a:endParaRPr lang="tr-TR" sz="4800" b="1" dirty="0">
              <a:solidFill>
                <a:schemeClr val="tx1"/>
              </a:solidFill>
              <a:latin typeface="Chiller" panose="04020404031007020602" pitchFamily="82" charset="0"/>
            </a:endParaRPr>
          </a:p>
        </p:txBody>
      </p:sp>
      <p:pic>
        <p:nvPicPr>
          <p:cNvPr id="1026" name="Picture 2" descr="C:\Users\AYGUN\Desktop\teknoloji resim\blogging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616624" cy="4176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88265792"/>
      </p:ext>
    </p:extLst>
  </p:cSld>
  <p:clrMapOvr>
    <a:masterClrMapping/>
  </p:clrMapOvr>
  <p:transition spd="slow">
    <p:push dir="u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146304"/>
            <a:ext cx="8778240" cy="13258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55819" y="6513576"/>
            <a:ext cx="3459479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pc="-10" dirty="0">
                <a:solidFill>
                  <a:srgbClr val="C00000"/>
                </a:solidFill>
                <a:cs typeface="Calibri"/>
              </a:rPr>
              <a:t>Kaynak: </a:t>
            </a:r>
            <a:r>
              <a:rPr dirty="0">
                <a:solidFill>
                  <a:srgbClr val="0D0D0D"/>
                </a:solidFill>
                <a:cs typeface="Calibri"/>
              </a:rPr>
              <a:t>Global </a:t>
            </a:r>
            <a:r>
              <a:rPr spc="-10" dirty="0">
                <a:solidFill>
                  <a:srgbClr val="0D0D0D"/>
                </a:solidFill>
                <a:cs typeface="Calibri"/>
              </a:rPr>
              <a:t>Digital </a:t>
            </a:r>
            <a:r>
              <a:rPr spc="-15" dirty="0">
                <a:solidFill>
                  <a:srgbClr val="0D0D0D"/>
                </a:solidFill>
                <a:cs typeface="Calibri"/>
              </a:rPr>
              <a:t>Istatistics</a:t>
            </a:r>
            <a:r>
              <a:rPr spc="20" dirty="0">
                <a:solidFill>
                  <a:srgbClr val="0D0D0D"/>
                </a:solidFill>
                <a:cs typeface="Calibri"/>
              </a:rPr>
              <a:t> </a:t>
            </a:r>
            <a:r>
              <a:rPr spc="-5" dirty="0">
                <a:solidFill>
                  <a:srgbClr val="0D0D0D"/>
                </a:solidFill>
                <a:cs typeface="Calibri"/>
              </a:rPr>
              <a:t>2014</a:t>
            </a:r>
            <a:endParaRPr>
              <a:solidFill>
                <a:prstClr val="black"/>
              </a:solidFill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9591" y="3565525"/>
            <a:ext cx="6912813" cy="13971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9591" y="3565525"/>
            <a:ext cx="6913245" cy="1397635"/>
          </a:xfrm>
          <a:custGeom>
            <a:avLst/>
            <a:gdLst/>
            <a:ahLst/>
            <a:cxnLst/>
            <a:rect l="l" t="t" r="r" b="b"/>
            <a:pathLst>
              <a:path w="6913245" h="1397635">
                <a:moveTo>
                  <a:pt x="0" y="0"/>
                </a:moveTo>
                <a:lnTo>
                  <a:pt x="6679895" y="0"/>
                </a:lnTo>
                <a:lnTo>
                  <a:pt x="6726840" y="4731"/>
                </a:lnTo>
                <a:lnTo>
                  <a:pt x="6770563" y="18299"/>
                </a:lnTo>
                <a:lnTo>
                  <a:pt x="6810127" y="39768"/>
                </a:lnTo>
                <a:lnTo>
                  <a:pt x="6844598" y="68198"/>
                </a:lnTo>
                <a:lnTo>
                  <a:pt x="6873038" y="102654"/>
                </a:lnTo>
                <a:lnTo>
                  <a:pt x="6894511" y="142196"/>
                </a:lnTo>
                <a:lnTo>
                  <a:pt x="6908081" y="185887"/>
                </a:lnTo>
                <a:lnTo>
                  <a:pt x="6912813" y="232791"/>
                </a:lnTo>
                <a:lnTo>
                  <a:pt x="6912813" y="1397127"/>
                </a:lnTo>
                <a:lnTo>
                  <a:pt x="0" y="1397127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899591" y="1885823"/>
            <a:ext cx="6912813" cy="13271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899591" y="1885823"/>
            <a:ext cx="6913245" cy="1327150"/>
          </a:xfrm>
          <a:custGeom>
            <a:avLst/>
            <a:gdLst/>
            <a:ahLst/>
            <a:cxnLst/>
            <a:rect l="l" t="t" r="r" b="b"/>
            <a:pathLst>
              <a:path w="6913245" h="1327150">
                <a:moveTo>
                  <a:pt x="0" y="0"/>
                </a:moveTo>
                <a:lnTo>
                  <a:pt x="6691579" y="0"/>
                </a:lnTo>
                <a:lnTo>
                  <a:pt x="6736162" y="4495"/>
                </a:lnTo>
                <a:lnTo>
                  <a:pt x="6777689" y="17387"/>
                </a:lnTo>
                <a:lnTo>
                  <a:pt x="6815268" y="37785"/>
                </a:lnTo>
                <a:lnTo>
                  <a:pt x="6848011" y="64801"/>
                </a:lnTo>
                <a:lnTo>
                  <a:pt x="6875027" y="97544"/>
                </a:lnTo>
                <a:lnTo>
                  <a:pt x="6895426" y="135124"/>
                </a:lnTo>
                <a:lnTo>
                  <a:pt x="6908318" y="176650"/>
                </a:lnTo>
                <a:lnTo>
                  <a:pt x="6912813" y="221234"/>
                </a:lnTo>
                <a:lnTo>
                  <a:pt x="6912813" y="1327150"/>
                </a:lnTo>
                <a:lnTo>
                  <a:pt x="0" y="132715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76529" y="1114298"/>
            <a:ext cx="8390940" cy="1408590"/>
          </a:xfrm>
          <a:prstGeom prst="rect">
            <a:avLst/>
          </a:prstGeom>
        </p:spPr>
        <p:txBody>
          <a:bodyPr vert="horz" wrap="square" lIns="0" tIns="907287" rIns="0" bIns="0" rtlCol="0">
            <a:spAutoFit/>
          </a:bodyPr>
          <a:lstStyle/>
          <a:p>
            <a:pPr marL="3162935">
              <a:lnSpc>
                <a:spcPct val="100000"/>
              </a:lnSpc>
            </a:pPr>
            <a:r>
              <a:rPr sz="3200" b="0" u="heavy" spc="-800" dirty="0">
                <a:solidFill>
                  <a:srgbClr val="E36C09"/>
                </a:solidFill>
                <a:latin typeface="Times New Roman"/>
                <a:cs typeface="Times New Roman"/>
              </a:rPr>
              <a:t> </a:t>
            </a:r>
            <a:r>
              <a:rPr sz="3200" u="heavy" spc="-45" dirty="0">
                <a:solidFill>
                  <a:srgbClr val="FF0000"/>
                </a:solidFill>
              </a:rPr>
              <a:t>Dünya’da</a:t>
            </a:r>
            <a:endParaRPr sz="32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8267" y="2518790"/>
            <a:ext cx="8808720" cy="3775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68655" algn="ctr"/>
            <a:r>
              <a:rPr sz="2000" b="1" dirty="0">
                <a:solidFill>
                  <a:prstClr val="black"/>
                </a:solidFill>
                <a:cs typeface="Calibri"/>
              </a:rPr>
              <a:t>2,5 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milyar </a:t>
            </a:r>
            <a:r>
              <a:rPr sz="2000" b="1" dirty="0">
                <a:solidFill>
                  <a:prstClr val="black"/>
                </a:solidFill>
                <a:cs typeface="Calibri"/>
              </a:rPr>
              <a:t>insan 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internet</a:t>
            </a:r>
            <a:r>
              <a:rPr sz="2000" b="1" spc="-80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kullanıyor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490980"/>
            <a:r>
              <a:rPr sz="2000" b="1" dirty="0">
                <a:solidFill>
                  <a:prstClr val="black"/>
                </a:solidFill>
                <a:cs typeface="Calibri"/>
              </a:rPr>
              <a:t>1.184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milyar </a:t>
            </a:r>
            <a:r>
              <a:rPr sz="2000" b="1" dirty="0">
                <a:solidFill>
                  <a:prstClr val="black"/>
                </a:solidFill>
                <a:cs typeface="Calibri"/>
              </a:rPr>
              <a:t>güncel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aktif facebook kullanıcısı</a:t>
            </a:r>
            <a:r>
              <a:rPr sz="2000" b="1" spc="37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var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>
              <a:spcBef>
                <a:spcPts val="10"/>
              </a:spcBef>
            </a:pPr>
            <a:endParaRPr sz="28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R="671195" algn="ctr"/>
            <a:r>
              <a:rPr sz="3200" u="heavy" spc="-800" dirty="0">
                <a:solidFill>
                  <a:srgbClr val="E36C09"/>
                </a:solidFill>
                <a:latin typeface="Times New Roman"/>
                <a:cs typeface="Times New Roman"/>
              </a:rPr>
              <a:t> </a:t>
            </a:r>
            <a:r>
              <a:rPr sz="3200" b="1" u="heavy" spc="-45" dirty="0">
                <a:solidFill>
                  <a:srgbClr val="FF0000"/>
                </a:solidFill>
                <a:cs typeface="Calibri"/>
              </a:rPr>
              <a:t>Türkiye’de</a:t>
            </a:r>
            <a:endParaRPr sz="3200" dirty="0">
              <a:solidFill>
                <a:srgbClr val="FF0000"/>
              </a:solidFill>
              <a:cs typeface="Calibri"/>
            </a:endParaRPr>
          </a:p>
          <a:p>
            <a:pPr marL="1897380" marR="2571115" algn="ctr">
              <a:spcBef>
                <a:spcPts val="70"/>
              </a:spcBef>
            </a:pPr>
            <a:r>
              <a:rPr sz="2000" b="1" spc="-30" dirty="0">
                <a:solidFill>
                  <a:prstClr val="black"/>
                </a:solidFill>
                <a:cs typeface="Calibri"/>
              </a:rPr>
              <a:t>Toplam </a:t>
            </a:r>
            <a:r>
              <a:rPr sz="2000" b="1" dirty="0">
                <a:solidFill>
                  <a:prstClr val="black"/>
                </a:solidFill>
                <a:cs typeface="Calibri"/>
              </a:rPr>
              <a:t>nüfusun %45’i </a:t>
            </a:r>
            <a:r>
              <a:rPr sz="2000" b="1" spc="-10" dirty="0">
                <a:solidFill>
                  <a:prstClr val="black"/>
                </a:solidFill>
                <a:cs typeface="Calibri"/>
              </a:rPr>
              <a:t>internet</a:t>
            </a:r>
            <a:r>
              <a:rPr sz="2000" b="1" spc="-7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kullanıyor  </a:t>
            </a:r>
            <a:r>
              <a:rPr sz="2000" b="1" dirty="0">
                <a:solidFill>
                  <a:prstClr val="black"/>
                </a:solidFill>
                <a:cs typeface="Calibri"/>
              </a:rPr>
              <a:t>36 </a:t>
            </a:r>
            <a:r>
              <a:rPr sz="2000" b="1" spc="-5" dirty="0">
                <a:solidFill>
                  <a:prstClr val="black"/>
                </a:solidFill>
                <a:cs typeface="Calibri"/>
              </a:rPr>
              <a:t>milyon aktif facebook kullanıcısı</a:t>
            </a:r>
            <a:r>
              <a:rPr sz="2000" b="1" spc="-85" dirty="0">
                <a:solidFill>
                  <a:prstClr val="black"/>
                </a:solidFill>
                <a:cs typeface="Calibri"/>
              </a:rPr>
              <a:t> </a:t>
            </a:r>
            <a:r>
              <a:rPr sz="2000" b="1" spc="-55" dirty="0">
                <a:solidFill>
                  <a:prstClr val="black"/>
                </a:solidFill>
                <a:cs typeface="Calibri"/>
              </a:rPr>
              <a:t>var.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endParaRPr sz="2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21"/>
              </a:spcBef>
            </a:pPr>
            <a:endParaRPr sz="28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sz="2800" b="1" spc="-5" smtClean="0">
                <a:solidFill>
                  <a:srgbClr val="0070C0"/>
                </a:solidFill>
                <a:latin typeface="Comic Sans MS"/>
                <a:cs typeface="Comic Sans MS"/>
              </a:rPr>
              <a:t>Günde </a:t>
            </a:r>
            <a:r>
              <a:rPr sz="2800" b="1" spc="-5" dirty="0">
                <a:solidFill>
                  <a:srgbClr val="0070C0"/>
                </a:solidFill>
                <a:latin typeface="Comic Sans MS"/>
                <a:cs typeface="Comic Sans MS"/>
              </a:rPr>
              <a:t>ortalama </a:t>
            </a:r>
            <a:r>
              <a:rPr sz="2800" b="1" spc="-5">
                <a:latin typeface="Comic Sans MS"/>
                <a:cs typeface="Comic Sans MS"/>
              </a:rPr>
              <a:t>7</a:t>
            </a:r>
            <a:r>
              <a:rPr sz="2800" b="1" spc="-30">
                <a:solidFill>
                  <a:srgbClr val="0070C0"/>
                </a:solidFill>
                <a:latin typeface="Comic Sans MS"/>
                <a:cs typeface="Comic Sans MS"/>
              </a:rPr>
              <a:t> </a:t>
            </a:r>
            <a:r>
              <a:rPr sz="2800" b="1" spc="-5" smtClean="0">
                <a:solidFill>
                  <a:srgbClr val="0070C0"/>
                </a:solidFill>
                <a:latin typeface="Comic Sans MS"/>
                <a:cs typeface="Comic Sans MS"/>
              </a:rPr>
              <a:t>saati</a:t>
            </a:r>
            <a:r>
              <a:rPr lang="tr-TR" sz="2800" b="1" spc="-5" dirty="0" err="1" smtClean="0">
                <a:solidFill>
                  <a:srgbClr val="0070C0"/>
                </a:solidFill>
                <a:latin typeface="Comic Sans MS"/>
                <a:cs typeface="Comic Sans MS"/>
              </a:rPr>
              <a:t>mizi</a:t>
            </a:r>
            <a:r>
              <a:rPr lang="tr-TR" sz="2800" b="1" spc="-5" dirty="0" smtClean="0">
                <a:solidFill>
                  <a:srgbClr val="0070C0"/>
                </a:solidFill>
                <a:latin typeface="Comic Sans MS"/>
                <a:cs typeface="Comic Sans MS"/>
              </a:rPr>
              <a:t> internet başında</a:t>
            </a:r>
            <a:endParaRPr sz="2800" dirty="0">
              <a:solidFill>
                <a:srgbClr val="0070C0"/>
              </a:solidFill>
              <a:latin typeface="Comic Sans MS"/>
              <a:cs typeface="Comic Sans MS"/>
            </a:endParaRPr>
          </a:p>
          <a:p>
            <a:pPr marL="12700"/>
            <a:r>
              <a:rPr lang="tr-TR" sz="2800" b="1" spc="-5" dirty="0" smtClean="0">
                <a:latin typeface="Comic Sans MS"/>
                <a:cs typeface="Comic Sans MS"/>
              </a:rPr>
              <a:t>2.5 </a:t>
            </a:r>
            <a:r>
              <a:rPr sz="2800" b="1" spc="-5" smtClean="0">
                <a:solidFill>
                  <a:srgbClr val="0070C0"/>
                </a:solidFill>
                <a:latin typeface="Comic Sans MS"/>
                <a:cs typeface="Comic Sans MS"/>
              </a:rPr>
              <a:t>saati</a:t>
            </a:r>
            <a:r>
              <a:rPr lang="tr-TR" sz="2800" b="1" spc="-5" dirty="0" err="1" smtClean="0">
                <a:solidFill>
                  <a:srgbClr val="0070C0"/>
                </a:solidFill>
                <a:latin typeface="Comic Sans MS"/>
                <a:cs typeface="Comic Sans MS"/>
              </a:rPr>
              <a:t>mizi</a:t>
            </a:r>
            <a:r>
              <a:rPr lang="tr-TR" sz="2800" b="1" spc="-5" dirty="0" smtClean="0">
                <a:solidFill>
                  <a:srgbClr val="0070C0"/>
                </a:solidFill>
                <a:latin typeface="Comic Sans MS"/>
                <a:cs typeface="Comic Sans MS"/>
              </a:rPr>
              <a:t> ise</a:t>
            </a:r>
            <a:r>
              <a:rPr sz="2800" b="1" spc="65" smtClean="0">
                <a:solidFill>
                  <a:srgbClr val="0070C0"/>
                </a:solidFill>
                <a:latin typeface="Comic Sans MS"/>
                <a:cs typeface="Comic Sans MS"/>
              </a:rPr>
              <a:t> </a:t>
            </a:r>
            <a:r>
              <a:rPr lang="tr-TR" sz="2800" b="1" spc="-5" dirty="0" smtClean="0">
                <a:solidFill>
                  <a:srgbClr val="0070C0"/>
                </a:solidFill>
                <a:latin typeface="Comic Sans MS"/>
                <a:cs typeface="Comic Sans MS"/>
              </a:rPr>
              <a:t>sosyal medyada harcıyoruz.</a:t>
            </a:r>
            <a:endParaRPr sz="2800" dirty="0">
              <a:solidFill>
                <a:srgbClr val="0070C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0540978"/>
      </p:ext>
    </p:extLst>
  </p:cSld>
  <p:clrMapOvr>
    <a:masterClrMapping/>
  </p:clrMapOvr>
  <p:transition spd="slow">
    <p:push dir="u"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764704"/>
            <a:ext cx="8229600" cy="502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8355">
              <a:lnSpc>
                <a:spcPct val="100000"/>
              </a:lnSpc>
            </a:pPr>
            <a:r>
              <a:rPr b="1" spc="-20" dirty="0">
                <a:solidFill>
                  <a:srgbClr val="FFFFFF"/>
                </a:solidFill>
                <a:latin typeface="Calibri"/>
                <a:cs typeface="Calibri"/>
              </a:rPr>
              <a:t>Sosyal </a:t>
            </a:r>
            <a:r>
              <a:rPr b="1" spc="-10" dirty="0">
                <a:solidFill>
                  <a:srgbClr val="FFFFFF"/>
                </a:solidFill>
                <a:latin typeface="Calibri"/>
                <a:cs typeface="Calibri"/>
              </a:rPr>
              <a:t>Medyanın</a:t>
            </a:r>
            <a:r>
              <a:rPr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-35" dirty="0">
                <a:solidFill>
                  <a:srgbClr val="FFFFFF"/>
                </a:solidFill>
                <a:latin typeface="Calibri"/>
                <a:cs typeface="Calibri"/>
              </a:rPr>
              <a:t>Yararları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72839" y="5738977"/>
            <a:ext cx="887094" cy="63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20" dirty="0">
                <a:solidFill>
                  <a:srgbClr val="FFFFFF"/>
                </a:solidFill>
                <a:cs typeface="Calibri"/>
              </a:rPr>
              <a:t>Yalnızlık</a:t>
            </a:r>
            <a:endParaRPr sz="200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b="1" dirty="0">
                <a:solidFill>
                  <a:srgbClr val="FFFFFF"/>
                </a:solidFill>
                <a:cs typeface="Calibri"/>
              </a:rPr>
              <a:t>de</a:t>
            </a:r>
            <a:r>
              <a:rPr sz="2000" b="1" spc="5" dirty="0">
                <a:solidFill>
                  <a:srgbClr val="FFFFFF"/>
                </a:solidFill>
                <a:cs typeface="Calibri"/>
              </a:rPr>
              <a:t>p</a:t>
            </a:r>
            <a:r>
              <a:rPr sz="2000" b="1" spc="-30" dirty="0">
                <a:solidFill>
                  <a:srgbClr val="FFFFFF"/>
                </a:solidFill>
                <a:cs typeface="Calibri"/>
              </a:rPr>
              <a:t>r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esif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70372" y="5738977"/>
            <a:ext cx="2235835" cy="63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1556385" algn="l"/>
              </a:tabLst>
            </a:pPr>
            <a:r>
              <a:rPr sz="2000" b="1" spc="-5" dirty="0">
                <a:solidFill>
                  <a:srgbClr val="FFFFFF"/>
                </a:solidFill>
                <a:cs typeface="Calibri"/>
              </a:rPr>
              <a:t>duygusunun	neden</a:t>
            </a:r>
            <a:endParaRPr sz="2000">
              <a:solidFill>
                <a:prstClr val="black"/>
              </a:solidFill>
              <a:cs typeface="Calibri"/>
            </a:endParaRPr>
          </a:p>
          <a:p>
            <a:pPr marL="469900"/>
            <a:r>
              <a:rPr sz="2000" b="1" spc="-5" dirty="0">
                <a:solidFill>
                  <a:srgbClr val="FFFFFF"/>
                </a:solidFill>
                <a:cs typeface="Calibri"/>
              </a:rPr>
              <a:t>düşüncelerden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28966" y="5738977"/>
            <a:ext cx="763905" cy="63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dirty="0">
                <a:solidFill>
                  <a:srgbClr val="FFFFFF"/>
                </a:solidFill>
                <a:cs typeface="Calibri"/>
              </a:rPr>
              <a:t>ol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aca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ğı</a:t>
            </a:r>
            <a:endParaRPr sz="2000">
              <a:solidFill>
                <a:prstClr val="black"/>
              </a:solidFill>
              <a:cs typeface="Calibri"/>
            </a:endParaRPr>
          </a:p>
          <a:p>
            <a:pPr marL="266700"/>
            <a:r>
              <a:rPr sz="2000" b="1" dirty="0">
                <a:solidFill>
                  <a:srgbClr val="FFFFFF"/>
                </a:solidFill>
                <a:cs typeface="Calibri"/>
              </a:rPr>
              <a:t>u</a:t>
            </a:r>
            <a:r>
              <a:rPr sz="2000" b="1" spc="-25" dirty="0">
                <a:solidFill>
                  <a:srgbClr val="FFFFFF"/>
                </a:solidFill>
                <a:cs typeface="Calibri"/>
              </a:rPr>
              <a:t>z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ak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72839" y="6348882"/>
            <a:ext cx="140144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5" dirty="0">
                <a:solidFill>
                  <a:srgbClr val="FFFFFF"/>
                </a:solidFill>
                <a:cs typeface="Calibri"/>
              </a:rPr>
              <a:t>kalabilirsiniz.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2636520"/>
            <a:ext cx="6140196" cy="12298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3683508" y="4386071"/>
            <a:ext cx="4940808" cy="24719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80459" y="4552060"/>
            <a:ext cx="4302125" cy="63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3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Yaşam  </a:t>
            </a:r>
            <a:r>
              <a:rPr sz="2000" b="1" spc="-1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tarzınıza </a:t>
            </a:r>
            <a:r>
              <a:rPr sz="2000" b="1" spc="-1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ve </a:t>
            </a:r>
            <a:r>
              <a:rPr sz="2000" b="1" spc="-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düşüncelerinize </a:t>
            </a:r>
            <a:r>
              <a:rPr sz="2000" b="1" spc="14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sz="2000" b="1" spc="-1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göre</a:t>
            </a:r>
            <a:endParaRPr sz="2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12700"/>
            <a:r>
              <a:rPr sz="2000" b="1" spc="-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gruplar </a:t>
            </a:r>
            <a:r>
              <a:rPr sz="2000" b="1" spc="-1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kurabilir </a:t>
            </a:r>
            <a:r>
              <a:rPr sz="2000" b="1" spc="-1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ve </a:t>
            </a:r>
            <a:r>
              <a:rPr sz="2000" b="1" spc="-1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sayfalar</a:t>
            </a:r>
            <a:r>
              <a:rPr sz="2000" b="1" spc="2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sz="2000" b="1" spc="-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açabilirsiniz.</a:t>
            </a:r>
            <a:endParaRPr sz="2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1405127"/>
            <a:ext cx="6269736" cy="11460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9318" y="1461770"/>
            <a:ext cx="43624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dirty="0">
                <a:solidFill>
                  <a:srgbClr val="FFFFFF"/>
                </a:solidFill>
                <a:cs typeface="Calibri"/>
              </a:rPr>
              <a:t>Eski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31214" y="1461770"/>
            <a:ext cx="161163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dirty="0">
                <a:solidFill>
                  <a:srgbClr val="FFFFFF"/>
                </a:solidFill>
                <a:cs typeface="Calibri"/>
              </a:rPr>
              <a:t>a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r</a:t>
            </a:r>
            <a:r>
              <a:rPr sz="2000" b="1" spc="-30" dirty="0">
                <a:solidFill>
                  <a:srgbClr val="FFFFFF"/>
                </a:solidFill>
                <a:cs typeface="Calibri"/>
              </a:rPr>
              <a:t>k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ad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a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şlar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ı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nı</a:t>
            </a:r>
            <a:r>
              <a:rPr sz="2000" b="1" spc="-25" dirty="0">
                <a:solidFill>
                  <a:srgbClr val="FFFFFF"/>
                </a:solidFill>
                <a:cs typeface="Calibri"/>
              </a:rPr>
              <a:t>z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a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98470" y="1461770"/>
            <a:ext cx="103759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dirty="0">
                <a:solidFill>
                  <a:srgbClr val="FFFFFF"/>
                </a:solidFill>
                <a:cs typeface="Calibri"/>
              </a:rPr>
              <a:t>ula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ş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abili</a:t>
            </a:r>
            <a:r>
              <a:rPr sz="2000" b="1" spc="-155" dirty="0">
                <a:solidFill>
                  <a:srgbClr val="FFFFFF"/>
                </a:solidFill>
                <a:cs typeface="Calibri"/>
              </a:rPr>
              <a:t>r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,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91076" y="1461770"/>
            <a:ext cx="46990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30" dirty="0">
                <a:solidFill>
                  <a:srgbClr val="FFFFFF"/>
                </a:solidFill>
                <a:cs typeface="Calibri"/>
              </a:rPr>
              <a:t>y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eni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016753" y="1461770"/>
            <a:ext cx="112649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dirty="0">
                <a:solidFill>
                  <a:srgbClr val="FFFFFF"/>
                </a:solidFill>
                <a:cs typeface="Calibri"/>
              </a:rPr>
              <a:t>a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r</a:t>
            </a:r>
            <a:r>
              <a:rPr sz="2000" b="1" spc="-30" dirty="0">
                <a:solidFill>
                  <a:srgbClr val="FFFFFF"/>
                </a:solidFill>
                <a:cs typeface="Calibri"/>
              </a:rPr>
              <a:t>k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ad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a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şlar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9318" y="1766570"/>
            <a:ext cx="5572125" cy="1631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5" dirty="0">
                <a:solidFill>
                  <a:srgbClr val="FFFFFF"/>
                </a:solidFill>
                <a:cs typeface="Calibri"/>
              </a:rPr>
              <a:t>edinebilirsiniz.</a:t>
            </a:r>
            <a:endParaRPr sz="2000">
              <a:solidFill>
                <a:prstClr val="black"/>
              </a:solidFill>
              <a:cs typeface="Calibri"/>
            </a:endParaRPr>
          </a:p>
          <a:p>
            <a:endParaRPr sz="20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7"/>
              </a:spcBef>
            </a:pPr>
            <a:endParaRPr sz="23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4604" marR="5080"/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İletişimde </a:t>
            </a:r>
            <a:r>
              <a:rPr sz="2200" b="1" spc="-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zaman ve mekan engellerini 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ortadan  </a:t>
            </a:r>
            <a:r>
              <a:rPr sz="2200" b="1" spc="-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kaldırabilirsiniz.</a:t>
            </a:r>
            <a:endParaRPr sz="22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29184" y="3726179"/>
            <a:ext cx="3232404" cy="29961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4291076" y="5715016"/>
            <a:ext cx="3819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Yalnızlık duygusunun neden olacağı depresif düşüncelerden uzak kalabilirsiniz.</a:t>
            </a:r>
            <a:endParaRPr lang="tr-T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object 2"/>
          <p:cNvSpPr txBox="1">
            <a:spLocks/>
          </p:cNvSpPr>
          <p:nvPr/>
        </p:nvSpPr>
        <p:spPr>
          <a:xfrm>
            <a:off x="0" y="310097"/>
            <a:ext cx="9144000" cy="6155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2078355"/>
            <a:r>
              <a:rPr lang="tr-TR" sz="4000" b="1" kern="0" spc="-20" dirty="0" smtClean="0">
                <a:solidFill>
                  <a:srgbClr val="0070C0"/>
                </a:solidFill>
              </a:rPr>
              <a:t>Sosyal </a:t>
            </a:r>
            <a:r>
              <a:rPr lang="tr-TR" sz="4000" b="1" kern="0" spc="-10" dirty="0" smtClean="0">
                <a:solidFill>
                  <a:srgbClr val="0070C0"/>
                </a:solidFill>
              </a:rPr>
              <a:t>Medyanın</a:t>
            </a:r>
            <a:r>
              <a:rPr lang="tr-TR" sz="4000" b="1" kern="0" spc="-5" dirty="0" smtClean="0">
                <a:solidFill>
                  <a:srgbClr val="0070C0"/>
                </a:solidFill>
              </a:rPr>
              <a:t> </a:t>
            </a:r>
            <a:r>
              <a:rPr lang="tr-TR" sz="4000" b="1" kern="0" spc="-35" dirty="0" smtClean="0">
                <a:solidFill>
                  <a:srgbClr val="0070C0"/>
                </a:solidFill>
              </a:rPr>
              <a:t>Yararları</a:t>
            </a:r>
          </a:p>
        </p:txBody>
      </p:sp>
      <p:pic>
        <p:nvPicPr>
          <p:cNvPr id="3074" name="Picture 2" descr="C:\Users\AYGUN\Desktop\ARKADAŞ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641" r="18520"/>
          <a:stretch/>
        </p:blipFill>
        <p:spPr bwMode="auto">
          <a:xfrm>
            <a:off x="6583679" y="1283334"/>
            <a:ext cx="2416629" cy="2114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53575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3666744"/>
            <a:ext cx="5055108" cy="12298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92983" y="3730244"/>
            <a:ext cx="866140" cy="361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200" b="1" spc="-5" dirty="0">
                <a:solidFill>
                  <a:srgbClr val="FFFFFF"/>
                </a:solidFill>
                <a:cs typeface="Calibri"/>
              </a:rPr>
              <a:t>aso</a:t>
            </a:r>
            <a:r>
              <a:rPr sz="2200" b="1" spc="-45" dirty="0">
                <a:solidFill>
                  <a:srgbClr val="FFFFFF"/>
                </a:solidFill>
                <a:cs typeface="Calibri"/>
              </a:rPr>
              <a:t>s</a:t>
            </a:r>
            <a:r>
              <a:rPr sz="2200" b="1" spc="-40" dirty="0">
                <a:solidFill>
                  <a:srgbClr val="FFFFFF"/>
                </a:solidFill>
                <a:cs typeface="Calibri"/>
              </a:rPr>
              <a:t>y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al</a:t>
            </a:r>
            <a:endParaRPr sz="2200">
              <a:solidFill>
                <a:prstClr val="black"/>
              </a:solidFill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98823" y="3730244"/>
            <a:ext cx="1128395" cy="361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498475" algn="l"/>
              </a:tabLst>
            </a:pPr>
            <a:r>
              <a:rPr sz="2200" b="1" spc="-5" dirty="0">
                <a:solidFill>
                  <a:srgbClr val="FFFFFF"/>
                </a:solidFill>
                <a:cs typeface="Calibri"/>
              </a:rPr>
              <a:t>b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i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r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	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ins</a:t>
            </a:r>
            <a:r>
              <a:rPr sz="2200" b="1" spc="-20" dirty="0">
                <a:solidFill>
                  <a:srgbClr val="FFFFFF"/>
                </a:solidFill>
                <a:cs typeface="Calibri"/>
              </a:rPr>
              <a:t>a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n</a:t>
            </a:r>
            <a:endParaRPr sz="2200">
              <a:solidFill>
                <a:prstClr val="black"/>
              </a:solidFill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4078" y="3730244"/>
            <a:ext cx="2226945" cy="697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902969" algn="l"/>
                <a:tab pos="1854200" algn="l"/>
              </a:tabLst>
            </a:pPr>
            <a:r>
              <a:rPr sz="2200" b="1" spc="-5" dirty="0">
                <a:solidFill>
                  <a:srgbClr val="FFFFFF"/>
                </a:solidFill>
                <a:cs typeface="Calibri"/>
              </a:rPr>
              <a:t>So</a:t>
            </a:r>
            <a:r>
              <a:rPr sz="2200" b="1" spc="-40" dirty="0">
                <a:solidFill>
                  <a:srgbClr val="FFFFFF"/>
                </a:solidFill>
                <a:cs typeface="Calibri"/>
              </a:rPr>
              <a:t>s</a:t>
            </a:r>
            <a:r>
              <a:rPr sz="2200" b="1" spc="-35" dirty="0">
                <a:solidFill>
                  <a:srgbClr val="FFFFFF"/>
                </a:solidFill>
                <a:cs typeface="Calibri"/>
              </a:rPr>
              <a:t>y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al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	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med</a:t>
            </a:r>
            <a:r>
              <a:rPr sz="2200" b="1" spc="-35" dirty="0">
                <a:solidFill>
                  <a:srgbClr val="FFFFFF"/>
                </a:solidFill>
                <a:cs typeface="Calibri"/>
              </a:rPr>
              <a:t>y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a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	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sizi</a:t>
            </a:r>
            <a:endParaRPr sz="220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200" b="1" spc="-5" dirty="0">
                <a:solidFill>
                  <a:srgbClr val="FFFFFF"/>
                </a:solidFill>
                <a:cs typeface="Calibri"/>
              </a:rPr>
              <a:t>haline</a:t>
            </a:r>
            <a:r>
              <a:rPr sz="2200" b="1" spc="-80" dirty="0">
                <a:solidFill>
                  <a:srgbClr val="FFFFFF"/>
                </a:solidFill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getirebilir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.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2500883"/>
            <a:ext cx="6009132" cy="12298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32859" y="2564384"/>
            <a:ext cx="1549400" cy="361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200" b="1" spc="-15" dirty="0">
                <a:solidFill>
                  <a:srgbClr val="FFFFFF"/>
                </a:solidFill>
                <a:cs typeface="Calibri"/>
              </a:rPr>
              <a:t>hayatınızdaki</a:t>
            </a:r>
            <a:endParaRPr sz="2200">
              <a:solidFill>
                <a:prstClr val="black"/>
              </a:solidFill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4687" y="2564384"/>
            <a:ext cx="3619500" cy="697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tabLst>
                <a:tab pos="1316990" algn="l"/>
                <a:tab pos="2444750" algn="l"/>
                <a:tab pos="3228340" algn="l"/>
              </a:tabLst>
            </a:pPr>
            <a:r>
              <a:rPr sz="2200" b="1" spc="-5" dirty="0">
                <a:solidFill>
                  <a:srgbClr val="FFFFFF"/>
                </a:solidFill>
                <a:cs typeface="Calibri"/>
              </a:rPr>
              <a:t>Kişisel,	ailevi	</a:t>
            </a:r>
            <a:r>
              <a:rPr sz="2200" b="1" spc="-15" dirty="0">
                <a:solidFill>
                  <a:srgbClr val="FFFFFF"/>
                </a:solidFill>
                <a:cs typeface="Calibri"/>
              </a:rPr>
              <a:t>ve	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iş  mahremiyetiniz deşifre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 </a:t>
            </a:r>
            <a:r>
              <a:rPr sz="2200" b="1" spc="-25" dirty="0">
                <a:solidFill>
                  <a:srgbClr val="FFFFFF"/>
                </a:solidFill>
                <a:cs typeface="Calibri"/>
              </a:rPr>
              <a:t>olabilir.</a:t>
            </a:r>
            <a:endParaRPr sz="2200">
              <a:solidFill>
                <a:prstClr val="black"/>
              </a:solidFill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1367027"/>
            <a:ext cx="6417564" cy="12298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2859" y="1429892"/>
            <a:ext cx="5868670" cy="697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200" b="1" spc="-15" dirty="0">
                <a:solidFill>
                  <a:srgbClr val="FFFFFF"/>
                </a:solidFill>
                <a:cs typeface="Calibri"/>
              </a:rPr>
              <a:t>Sosyal  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Medyadan  uzaklaştığında  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oluşan</a:t>
            </a:r>
            <a:r>
              <a:rPr sz="2200" b="1" spc="-50" dirty="0">
                <a:solidFill>
                  <a:srgbClr val="FFFFFF"/>
                </a:solidFill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agresiflik</a:t>
            </a:r>
            <a:endParaRPr sz="22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200" b="1" spc="-15" dirty="0">
                <a:solidFill>
                  <a:srgbClr val="FFFFFF"/>
                </a:solidFill>
                <a:cs typeface="Calibri"/>
              </a:rPr>
              <a:t>ve 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depresiflik</a:t>
            </a:r>
            <a:r>
              <a:rPr sz="2200" b="1" spc="-15" dirty="0">
                <a:solidFill>
                  <a:srgbClr val="FFFFFF"/>
                </a:solidFill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hali.</a:t>
            </a:r>
            <a:endParaRPr sz="22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0" y="4913376"/>
            <a:ext cx="4180332" cy="12298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42589" y="4977510"/>
            <a:ext cx="1110615" cy="361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200" b="1" dirty="0">
                <a:solidFill>
                  <a:srgbClr val="FFFFFF"/>
                </a:solidFill>
                <a:cs typeface="Calibri"/>
              </a:rPr>
              <a:t>d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e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d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i</a:t>
            </a:r>
            <a:r>
              <a:rPr sz="2200" b="1" spc="-65" dirty="0">
                <a:solidFill>
                  <a:srgbClr val="FFFFFF"/>
                </a:solidFill>
                <a:cs typeface="Calibri"/>
              </a:rPr>
              <a:t>k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o</a:t>
            </a:r>
            <a:r>
              <a:rPr sz="2200" b="1" spc="-15" dirty="0">
                <a:solidFill>
                  <a:srgbClr val="FFFFFF"/>
                </a:solidFill>
                <a:cs typeface="Calibri"/>
              </a:rPr>
              <a:t>d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u</a:t>
            </a:r>
            <a:endParaRPr sz="2200">
              <a:solidFill>
                <a:prstClr val="black"/>
              </a:solidFill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-1" y="6010655"/>
            <a:ext cx="3226053" cy="8473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2859" y="4977510"/>
            <a:ext cx="2467610" cy="1795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270">
              <a:tabLst>
                <a:tab pos="1242695" algn="l"/>
              </a:tabLst>
            </a:pPr>
            <a:r>
              <a:rPr sz="2200" b="1" spc="-15" dirty="0">
                <a:solidFill>
                  <a:srgbClr val="FFFFFF"/>
                </a:solidFill>
                <a:cs typeface="Calibri"/>
              </a:rPr>
              <a:t>Sosyal	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medya  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kültürünü</a:t>
            </a:r>
            <a:r>
              <a:rPr sz="2200" b="1" spc="-80" dirty="0">
                <a:solidFill>
                  <a:srgbClr val="FFFFFF"/>
                </a:solidFill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arttırdı.</a:t>
            </a:r>
            <a:endParaRPr sz="2200" dirty="0">
              <a:solidFill>
                <a:prstClr val="black"/>
              </a:solidFill>
              <a:cs typeface="Calibri"/>
            </a:endParaRPr>
          </a:p>
          <a:p>
            <a:pPr>
              <a:spcBef>
                <a:spcPts val="27"/>
              </a:spcBef>
            </a:pPr>
            <a:endParaRPr sz="29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>
              <a:tabLst>
                <a:tab pos="1440180" algn="l"/>
                <a:tab pos="1963420" algn="l"/>
              </a:tabLst>
            </a:pPr>
            <a:r>
              <a:rPr sz="22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N</a:t>
            </a:r>
            <a:r>
              <a:rPr sz="2200" b="1" spc="-5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a</a:t>
            </a:r>
            <a:r>
              <a:rPr sz="2200" b="1" spc="-35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r</a:t>
            </a:r>
            <a:r>
              <a:rPr sz="2200" b="1" spc="-5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sisizme</a:t>
            </a:r>
            <a:r>
              <a:rPr lang="tr-TR" sz="2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sz="2200" b="1" spc="-15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y</a:t>
            </a:r>
            <a:r>
              <a:rPr sz="2200" b="1" spc="-5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ol</a:t>
            </a:r>
            <a:r>
              <a:rPr lang="tr-TR" sz="2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sz="2200" b="1" spc="-5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açabilir</a:t>
            </a:r>
            <a:r>
              <a:rPr sz="2000" b="1" spc="-5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.</a:t>
            </a:r>
            <a:endParaRPr sz="2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489191" y="1082039"/>
            <a:ext cx="2407919" cy="29977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366003" y="4283962"/>
            <a:ext cx="2586228" cy="24597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9" name="object 2"/>
          <p:cNvSpPr txBox="1">
            <a:spLocks/>
          </p:cNvSpPr>
          <p:nvPr/>
        </p:nvSpPr>
        <p:spPr>
          <a:xfrm>
            <a:off x="0" y="310097"/>
            <a:ext cx="9144000" cy="6155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2078355"/>
            <a:r>
              <a:rPr lang="tr-TR" sz="4000" b="1" kern="0" spc="-20" dirty="0" smtClean="0">
                <a:solidFill>
                  <a:srgbClr val="0070C0"/>
                </a:solidFill>
              </a:rPr>
              <a:t>Sosyal </a:t>
            </a:r>
            <a:r>
              <a:rPr lang="tr-TR" sz="4000" b="1" kern="0" spc="-10" dirty="0" smtClean="0">
                <a:solidFill>
                  <a:srgbClr val="0070C0"/>
                </a:solidFill>
              </a:rPr>
              <a:t>Medyanın</a:t>
            </a:r>
            <a:r>
              <a:rPr lang="tr-TR" sz="4000" b="1" kern="0" spc="-5" dirty="0" smtClean="0">
                <a:solidFill>
                  <a:srgbClr val="0070C0"/>
                </a:solidFill>
              </a:rPr>
              <a:t> </a:t>
            </a:r>
            <a:r>
              <a:rPr lang="tr-TR" sz="4000" b="1" kern="0" spc="-35" dirty="0" smtClean="0">
                <a:solidFill>
                  <a:srgbClr val="0070C0"/>
                </a:solidFill>
              </a:rPr>
              <a:t>Zararları</a:t>
            </a:r>
          </a:p>
        </p:txBody>
      </p:sp>
    </p:spTree>
    <p:extLst>
      <p:ext uri="{BB962C8B-B14F-4D97-AF65-F5344CB8AC3E}">
        <p14:creationId xmlns="" xmlns:p14="http://schemas.microsoft.com/office/powerpoint/2010/main" val="3099669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YGUN\Desktop\teknoloji resim\ig-resim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779"/>
          <a:stretch/>
        </p:blipFill>
        <p:spPr bwMode="auto">
          <a:xfrm>
            <a:off x="138174" y="376550"/>
            <a:ext cx="8848929" cy="6058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172041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5407152"/>
            <a:ext cx="3261360" cy="12298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2340864"/>
            <a:ext cx="5353812" cy="12298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365503"/>
            <a:ext cx="8604504" cy="12298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49085" y="1428750"/>
            <a:ext cx="1162685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boşanma,</a:t>
            </a:r>
            <a:endParaRPr sz="22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32318" y="1428750"/>
            <a:ext cx="845819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i</a:t>
            </a:r>
            <a:r>
              <a:rPr sz="2200" b="1" spc="-2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n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tiha</a:t>
            </a:r>
            <a:r>
              <a:rPr sz="2200" b="1" spc="-17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r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,</a:t>
            </a:r>
            <a:endParaRPr sz="2200">
              <a:solidFill>
                <a:prstClr val="black"/>
              </a:solidFill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2554" y="1428750"/>
            <a:ext cx="5403215" cy="1673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tabLst>
                <a:tab pos="1083945" algn="l"/>
                <a:tab pos="2518410" algn="l"/>
                <a:tab pos="4021454" algn="l"/>
              </a:tabLst>
            </a:pP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So</a:t>
            </a:r>
            <a:r>
              <a:rPr sz="2200" b="1" spc="-4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s</a:t>
            </a:r>
            <a:r>
              <a:rPr sz="2200" b="1" spc="-4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y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al</a:t>
            </a:r>
            <a:r>
              <a:rPr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	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M</a:t>
            </a:r>
            <a:r>
              <a:rPr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e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d</a:t>
            </a:r>
            <a:r>
              <a:rPr sz="2200" b="1" spc="-4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y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a</a:t>
            </a:r>
            <a:r>
              <a:rPr sz="2200" b="1" spc="-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d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a</a:t>
            </a:r>
            <a:r>
              <a:rPr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	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ü</a:t>
            </a:r>
            <a:r>
              <a:rPr sz="2200" b="1" spc="-4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z</a:t>
            </a:r>
            <a:r>
              <a:rPr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er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in</a:t>
            </a:r>
            <a:r>
              <a:rPr sz="2200" b="1" spc="-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d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en</a:t>
            </a:r>
            <a:r>
              <a:rPr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	</a:t>
            </a:r>
            <a:r>
              <a:rPr sz="2200" b="1" spc="-3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g</a:t>
            </a:r>
            <a:r>
              <a:rPr sz="2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e</a:t>
            </a:r>
            <a:r>
              <a:rPr sz="2200" b="1" spc="-4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r</a:t>
            </a:r>
            <a:r>
              <a:rPr sz="2200" b="1" spc="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ç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ekleşen  dolandırıcılık her </a:t>
            </a:r>
            <a:r>
              <a:rPr sz="2200" b="1" spc="-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geçen </a:t>
            </a:r>
            <a:r>
              <a:rPr sz="2200" b="1" spc="-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gün</a:t>
            </a:r>
            <a:r>
              <a:rPr sz="2200" b="1" spc="4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sz="2200" b="1" spc="-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artıyor.</a:t>
            </a:r>
            <a:endParaRPr sz="2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>
              <a:spcBef>
                <a:spcPts val="44"/>
              </a:spcBef>
            </a:pPr>
            <a:endParaRPr sz="20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4604" marR="605790">
              <a:tabLst>
                <a:tab pos="995680" algn="l"/>
                <a:tab pos="1971675" algn="l"/>
                <a:tab pos="3041650" algn="l"/>
                <a:tab pos="4004945" algn="l"/>
              </a:tabLst>
            </a:pPr>
            <a:r>
              <a:rPr sz="2200" b="1" spc="-5" dirty="0">
                <a:solidFill>
                  <a:srgbClr val="FFFFFF"/>
                </a:solidFill>
                <a:cs typeface="Calibri"/>
              </a:rPr>
              <a:t>Bi</a:t>
            </a:r>
            <a:r>
              <a:rPr sz="2200" b="1" spc="-40" dirty="0">
                <a:solidFill>
                  <a:srgbClr val="FFFFFF"/>
                </a:solidFill>
                <a:cs typeface="Calibri"/>
              </a:rPr>
              <a:t>r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çok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	</a:t>
            </a:r>
            <a:r>
              <a:rPr sz="2200" b="1" spc="-25" dirty="0">
                <a:solidFill>
                  <a:srgbClr val="FFFFFF"/>
                </a:solidFill>
                <a:cs typeface="Calibri"/>
              </a:rPr>
              <a:t>z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a</a:t>
            </a:r>
            <a:r>
              <a:rPr sz="2200" b="1" spc="-55" dirty="0">
                <a:solidFill>
                  <a:srgbClr val="FFFFFF"/>
                </a:solidFill>
                <a:cs typeface="Calibri"/>
              </a:rPr>
              <a:t>r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a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rlı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	</a:t>
            </a:r>
            <a:r>
              <a:rPr sz="2200" b="1" spc="-40" dirty="0">
                <a:solidFill>
                  <a:srgbClr val="FFFFFF"/>
                </a:solidFill>
                <a:cs typeface="Calibri"/>
              </a:rPr>
              <a:t>y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azılım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	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so</a:t>
            </a:r>
            <a:r>
              <a:rPr sz="2200" b="1" spc="-50" dirty="0">
                <a:solidFill>
                  <a:srgbClr val="FFFFFF"/>
                </a:solidFill>
                <a:cs typeface="Calibri"/>
              </a:rPr>
              <a:t>s</a:t>
            </a:r>
            <a:r>
              <a:rPr sz="2200" b="1" spc="-30" dirty="0">
                <a:solidFill>
                  <a:srgbClr val="FFFFFF"/>
                </a:solidFill>
                <a:cs typeface="Calibri"/>
              </a:rPr>
              <a:t>y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al</a:t>
            </a:r>
            <a:r>
              <a:rPr sz="2200" b="1" dirty="0">
                <a:solidFill>
                  <a:srgbClr val="FFFFFF"/>
                </a:solidFill>
                <a:cs typeface="Calibri"/>
              </a:rPr>
              <a:t>	m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ed</a:t>
            </a:r>
            <a:r>
              <a:rPr sz="2200" b="1" spc="-40" dirty="0">
                <a:solidFill>
                  <a:srgbClr val="FFFFFF"/>
                </a:solidFill>
                <a:cs typeface="Calibri"/>
              </a:rPr>
              <a:t>y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a  kanalıyla</a:t>
            </a:r>
            <a:r>
              <a:rPr sz="2200" b="1" spc="-90" dirty="0">
                <a:solidFill>
                  <a:srgbClr val="FFFFFF"/>
                </a:solidFill>
                <a:cs typeface="Calibri"/>
              </a:rPr>
              <a:t> </a:t>
            </a:r>
            <a:r>
              <a:rPr sz="2200" b="1" spc="-20" dirty="0">
                <a:solidFill>
                  <a:srgbClr val="FFFFFF"/>
                </a:solidFill>
                <a:cs typeface="Calibri"/>
              </a:rPr>
              <a:t>bulaşabilir.</a:t>
            </a:r>
            <a:endParaRPr sz="22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3378708"/>
            <a:ext cx="4876800" cy="12298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4443984"/>
            <a:ext cx="3665220" cy="122986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6704" y="3442461"/>
            <a:ext cx="4342130" cy="269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" marR="5080">
              <a:tabLst>
                <a:tab pos="1433830" algn="l"/>
                <a:tab pos="2723515" algn="l"/>
                <a:tab pos="3599815" algn="l"/>
              </a:tabLst>
            </a:pPr>
            <a:r>
              <a:rPr lang="tr-TR" sz="2000" b="1" dirty="0" smtClean="0">
                <a:solidFill>
                  <a:srgbClr val="FFFFFF"/>
                </a:solidFill>
                <a:cs typeface="Calibri"/>
              </a:rPr>
              <a:t>Paylaşılan kişisel bilgi ve resimler kayıt altındadır ve tehlikeli kullanıma açıktır</a:t>
            </a:r>
            <a:r>
              <a:rPr lang="tr-TR" sz="2000" b="1" spc="-185" dirty="0" smtClean="0">
                <a:solidFill>
                  <a:srgbClr val="FFFFFF"/>
                </a:solidFill>
                <a:cs typeface="Calibri"/>
              </a:rPr>
              <a:t>.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>
              <a:spcBef>
                <a:spcPts val="6"/>
              </a:spcBef>
            </a:pPr>
            <a:endParaRPr sz="27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>
              <a:tabLst>
                <a:tab pos="2416175" algn="l"/>
              </a:tabLst>
            </a:pPr>
            <a:r>
              <a:rPr sz="2200" b="1" spc="-15" dirty="0" err="1" smtClean="0">
                <a:solidFill>
                  <a:schemeClr val="accent2">
                    <a:lumMod val="50000"/>
                  </a:schemeClr>
                </a:solidFill>
                <a:cs typeface="Calibri"/>
              </a:rPr>
              <a:t>Zararlı</a:t>
            </a:r>
            <a:r>
              <a:rPr lang="tr-TR" sz="2200" b="1" spc="-15" dirty="0" smtClean="0">
                <a:solidFill>
                  <a:schemeClr val="accent2">
                    <a:lumMod val="50000"/>
                  </a:schemeClr>
                </a:solidFill>
                <a:cs typeface="Calibri"/>
              </a:rPr>
              <a:t> </a:t>
            </a:r>
            <a:r>
              <a:rPr sz="2200" b="1" spc="-15" dirty="0" err="1" smtClean="0">
                <a:solidFill>
                  <a:schemeClr val="accent2">
                    <a:lumMod val="50000"/>
                  </a:schemeClr>
                </a:solidFill>
                <a:cs typeface="Calibri"/>
              </a:rPr>
              <a:t>sosyal</a:t>
            </a:r>
            <a:endParaRPr sz="2200" dirty="0">
              <a:solidFill>
                <a:schemeClr val="accent2">
                  <a:lumMod val="50000"/>
                </a:schemeClr>
              </a:solidFill>
              <a:cs typeface="Calibri"/>
            </a:endParaRPr>
          </a:p>
          <a:p>
            <a:pPr marL="45720" indent="-33655"/>
            <a:r>
              <a:rPr sz="2200" b="1" spc="-5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örgütlenmeler</a:t>
            </a:r>
            <a:r>
              <a:rPr sz="2200" b="1" spc="-20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 </a:t>
            </a:r>
            <a:r>
              <a:rPr sz="2200" b="1" spc="-30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olabilir.</a:t>
            </a:r>
            <a:endParaRPr sz="2200" dirty="0">
              <a:solidFill>
                <a:schemeClr val="accent2">
                  <a:lumMod val="50000"/>
                </a:schemeClr>
              </a:solidFill>
              <a:cs typeface="Calibri"/>
            </a:endParaRPr>
          </a:p>
          <a:p>
            <a:pPr>
              <a:spcBef>
                <a:spcPts val="1"/>
              </a:spcBef>
            </a:pPr>
            <a:endParaRPr sz="2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45720">
              <a:tabLst>
                <a:tab pos="1171575" algn="l"/>
                <a:tab pos="2357755" algn="l"/>
              </a:tabLst>
            </a:pPr>
            <a:r>
              <a:rPr sz="2200" b="1" spc="-15" dirty="0">
                <a:solidFill>
                  <a:srgbClr val="FFFFFF"/>
                </a:solidFill>
                <a:cs typeface="Calibri"/>
              </a:rPr>
              <a:t>Sosyal	</a:t>
            </a:r>
            <a:r>
              <a:rPr sz="2200" b="1" spc="-10" dirty="0">
                <a:solidFill>
                  <a:srgbClr val="FFFFFF"/>
                </a:solidFill>
                <a:cs typeface="Calibri"/>
              </a:rPr>
              <a:t>medya	</a:t>
            </a:r>
            <a:r>
              <a:rPr sz="2200" b="1" spc="-5" dirty="0">
                <a:solidFill>
                  <a:srgbClr val="FFFFFF"/>
                </a:solidFill>
                <a:cs typeface="Calibri"/>
              </a:rPr>
              <a:t>dili</a:t>
            </a:r>
            <a:endParaRPr sz="2200" dirty="0">
              <a:solidFill>
                <a:prstClr val="black"/>
              </a:solidFill>
              <a:cs typeface="Calibri"/>
            </a:endParaRPr>
          </a:p>
          <a:p>
            <a:pPr marL="45720"/>
            <a:r>
              <a:rPr sz="2200" b="1" spc="-10" dirty="0">
                <a:solidFill>
                  <a:srgbClr val="FFFFFF"/>
                </a:solidFill>
                <a:cs typeface="Calibri"/>
              </a:rPr>
              <a:t>yozlaştırıyor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.</a:t>
            </a:r>
            <a:endParaRPr sz="20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79520" y="4434840"/>
            <a:ext cx="2761487" cy="23378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728459" y="4824982"/>
            <a:ext cx="1958340" cy="19949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298691" y="2281427"/>
            <a:ext cx="2420112" cy="21549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6" name="object 2"/>
          <p:cNvSpPr txBox="1">
            <a:spLocks/>
          </p:cNvSpPr>
          <p:nvPr/>
        </p:nvSpPr>
        <p:spPr>
          <a:xfrm>
            <a:off x="0" y="310097"/>
            <a:ext cx="9144000" cy="6155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2078355"/>
            <a:r>
              <a:rPr lang="tr-TR" sz="4000" b="1" kern="0" spc="-20" dirty="0" smtClean="0">
                <a:solidFill>
                  <a:srgbClr val="0070C0"/>
                </a:solidFill>
              </a:rPr>
              <a:t>Sosyal </a:t>
            </a:r>
            <a:r>
              <a:rPr lang="tr-TR" sz="4000" b="1" kern="0" spc="-10" dirty="0" smtClean="0">
                <a:solidFill>
                  <a:srgbClr val="0070C0"/>
                </a:solidFill>
              </a:rPr>
              <a:t>Medyanın</a:t>
            </a:r>
            <a:r>
              <a:rPr lang="tr-TR" sz="4000" b="1" kern="0" spc="-5" dirty="0" smtClean="0">
                <a:solidFill>
                  <a:srgbClr val="0070C0"/>
                </a:solidFill>
              </a:rPr>
              <a:t> </a:t>
            </a:r>
            <a:r>
              <a:rPr lang="tr-TR" sz="4000" b="1" kern="0" spc="-35" dirty="0" smtClean="0">
                <a:solidFill>
                  <a:srgbClr val="0070C0"/>
                </a:solidFill>
              </a:rPr>
              <a:t>Zararları</a:t>
            </a:r>
          </a:p>
        </p:txBody>
      </p:sp>
    </p:spTree>
    <p:extLst>
      <p:ext uri="{BB962C8B-B14F-4D97-AF65-F5344CB8AC3E}">
        <p14:creationId xmlns="" xmlns:p14="http://schemas.microsoft.com/office/powerpoint/2010/main" val="17668196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109538"/>
            <a:ext cx="5715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6310232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89915" y="2802635"/>
            <a:ext cx="6989064" cy="11460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94488" y="3889247"/>
            <a:ext cx="6576059" cy="11506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1601" y="3951351"/>
            <a:ext cx="81089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buFont typeface="Wingdings"/>
              <a:buChar char=""/>
              <a:tabLst>
                <a:tab pos="356235" algn="l"/>
              </a:tabLst>
            </a:pPr>
            <a:r>
              <a:rPr sz="2000" b="1" spc="-155" dirty="0">
                <a:solidFill>
                  <a:srgbClr val="FFFFFF"/>
                </a:solidFill>
                <a:cs typeface="Calibri"/>
              </a:rPr>
              <a:t>T</a:t>
            </a:r>
            <a:r>
              <a:rPr sz="2000" b="1" spc="-30" dirty="0">
                <a:solidFill>
                  <a:srgbClr val="FFFFFF"/>
                </a:solidFill>
                <a:cs typeface="Calibri"/>
              </a:rPr>
              <a:t>a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til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44192" y="3951351"/>
            <a:ext cx="300545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446405" algn="l"/>
                <a:tab pos="1446530" algn="l"/>
              </a:tabLst>
            </a:pPr>
            <a:r>
              <a:rPr sz="2000" b="1" spc="-15" dirty="0">
                <a:solidFill>
                  <a:srgbClr val="FFFFFF"/>
                </a:solidFill>
                <a:cs typeface="Calibri"/>
              </a:rPr>
              <a:t>ve	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eğlence	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fotoğraflarınızı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13223" y="3951351"/>
            <a:ext cx="66484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10" dirty="0">
                <a:solidFill>
                  <a:srgbClr val="FFFFFF"/>
                </a:solidFill>
                <a:cs typeface="Calibri"/>
              </a:rPr>
              <a:t>s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o</a:t>
            </a:r>
            <a:r>
              <a:rPr sz="2000" b="1" spc="-30" dirty="0">
                <a:solidFill>
                  <a:srgbClr val="FFFFFF"/>
                </a:solidFill>
                <a:cs typeface="Calibri"/>
              </a:rPr>
              <a:t>s</a:t>
            </a:r>
            <a:r>
              <a:rPr sz="2000" b="1" spc="-40" dirty="0">
                <a:solidFill>
                  <a:srgbClr val="FFFFFF"/>
                </a:solidFill>
                <a:cs typeface="Calibri"/>
              </a:rPr>
              <a:t>y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al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539232" y="3951351"/>
            <a:ext cx="100203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b="1" spc="-5" dirty="0">
                <a:solidFill>
                  <a:srgbClr val="FFFFFF"/>
                </a:solidFill>
                <a:cs typeface="Calibri"/>
              </a:rPr>
              <a:t>me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d</a:t>
            </a:r>
            <a:r>
              <a:rPr sz="2000" b="1" spc="-40" dirty="0">
                <a:solidFill>
                  <a:srgbClr val="FFFFFF"/>
                </a:solidFill>
                <a:cs typeface="Calibri"/>
              </a:rPr>
              <a:t>y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ada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15556" y="2596895"/>
            <a:ext cx="2028444" cy="40782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7535" y="1424939"/>
            <a:ext cx="8449056" cy="12893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6115" y="1595246"/>
            <a:ext cx="7840345" cy="1900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27025">
              <a:buFont typeface="Wingdings"/>
              <a:buChar char=""/>
              <a:tabLst>
                <a:tab pos="372110" algn="l"/>
              </a:tabLst>
            </a:pPr>
            <a:r>
              <a:rPr sz="2000" b="1" dirty="0">
                <a:solidFill>
                  <a:srgbClr val="FFFFFF"/>
                </a:solidFill>
                <a:cs typeface="Calibri"/>
              </a:rPr>
              <a:t>Üzgün,</a:t>
            </a:r>
            <a:r>
              <a:rPr sz="2000" b="1" spc="265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kırgın</a:t>
            </a:r>
            <a:r>
              <a:rPr sz="2000" b="1" spc="260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15" dirty="0">
                <a:solidFill>
                  <a:srgbClr val="FFFFFF"/>
                </a:solidFill>
                <a:cs typeface="Calibri"/>
              </a:rPr>
              <a:t>ve</a:t>
            </a:r>
            <a:r>
              <a:rPr sz="2000" b="1" spc="275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öfkeli</a:t>
            </a:r>
            <a:r>
              <a:rPr sz="2000" b="1" spc="270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olduğunuz</a:t>
            </a:r>
            <a:r>
              <a:rPr sz="2000" b="1" spc="285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durumlarda</a:t>
            </a:r>
            <a:r>
              <a:rPr sz="2000" b="1" spc="270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ruh</a:t>
            </a:r>
            <a:r>
              <a:rPr sz="2000" b="1" spc="285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halinizi</a:t>
            </a:r>
            <a:r>
              <a:rPr sz="2000" b="1" spc="275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yansıtacak</a:t>
            </a:r>
            <a:endParaRPr sz="2000">
              <a:solidFill>
                <a:prstClr val="black"/>
              </a:solidFill>
              <a:cs typeface="Calibri"/>
            </a:endParaRPr>
          </a:p>
          <a:p>
            <a:pPr marL="371475"/>
            <a:r>
              <a:rPr sz="2000" b="1" spc="-5" dirty="0">
                <a:solidFill>
                  <a:srgbClr val="FFFFFF"/>
                </a:solidFill>
                <a:cs typeface="Calibri"/>
              </a:rPr>
              <a:t>iletiler paylaşmaktan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çekinin. Son pişmanlık </a:t>
            </a:r>
            <a:r>
              <a:rPr sz="2000" b="1" spc="-25" dirty="0">
                <a:solidFill>
                  <a:srgbClr val="FFFFFF"/>
                </a:solidFill>
                <a:cs typeface="Calibri"/>
              </a:rPr>
              <a:t>fayda etmeyebilir.</a:t>
            </a:r>
            <a:endParaRPr sz="2000">
              <a:solidFill>
                <a:prstClr val="black"/>
              </a:solidFill>
              <a:cs typeface="Calibri"/>
            </a:endParaRPr>
          </a:p>
          <a:p>
            <a:endParaRPr sz="20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40"/>
              </a:spcBef>
            </a:pPr>
            <a:endParaRPr sz="24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1455420" indent="-342900">
              <a:buFont typeface="Wingdings"/>
              <a:buChar char=""/>
              <a:tabLst>
                <a:tab pos="355600" algn="l"/>
              </a:tabLst>
            </a:pPr>
            <a:r>
              <a:rPr sz="2000" b="1" spc="-10" dirty="0">
                <a:solidFill>
                  <a:srgbClr val="FFFFFF"/>
                </a:solidFill>
                <a:cs typeface="Calibri"/>
              </a:rPr>
              <a:t>Siyaset, </a:t>
            </a:r>
            <a:r>
              <a:rPr sz="2000" b="1" spc="-30" dirty="0">
                <a:solidFill>
                  <a:srgbClr val="FFFFFF"/>
                </a:solidFill>
                <a:cs typeface="Calibri"/>
              </a:rPr>
              <a:t>spor,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din, </a:t>
            </a:r>
            <a:r>
              <a:rPr sz="2000" b="1" spc="-35" dirty="0">
                <a:solidFill>
                  <a:srgbClr val="FFFFFF"/>
                </a:solidFill>
                <a:cs typeface="Calibri"/>
              </a:rPr>
              <a:t>terör,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cinsellik gibi 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konularda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yorum  </a:t>
            </a:r>
            <a:r>
              <a:rPr sz="2000" b="1" spc="-15" dirty="0">
                <a:solidFill>
                  <a:srgbClr val="FFFFFF"/>
                </a:solidFill>
                <a:cs typeface="Calibri"/>
              </a:rPr>
              <a:t>yaparken 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dikkatli</a:t>
            </a:r>
            <a:r>
              <a:rPr sz="2000" b="1" spc="-20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olun.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94488" y="5036820"/>
            <a:ext cx="5984748" cy="11506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1601" y="4256151"/>
            <a:ext cx="5375275" cy="1478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/>
            <a:r>
              <a:rPr sz="2000" b="1" spc="-10" dirty="0">
                <a:solidFill>
                  <a:srgbClr val="FFFFFF"/>
                </a:solidFill>
                <a:cs typeface="Calibri"/>
              </a:rPr>
              <a:t>paylaşırken dikkatli</a:t>
            </a:r>
            <a:r>
              <a:rPr sz="2000" b="1" spc="-40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olun.</a:t>
            </a:r>
            <a:endParaRPr sz="2000">
              <a:solidFill>
                <a:prstClr val="black"/>
              </a:solidFill>
              <a:cs typeface="Calibri"/>
            </a:endParaRPr>
          </a:p>
          <a:p>
            <a:endParaRPr sz="20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43"/>
              </a:spcBef>
            </a:pPr>
            <a:endParaRPr sz="16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indent="-342900">
              <a:buFont typeface="Wingdings"/>
              <a:buChar char=""/>
              <a:tabLst>
                <a:tab pos="356235" algn="l"/>
              </a:tabLst>
            </a:pPr>
            <a:r>
              <a:rPr sz="2000" b="1" spc="-1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Paylaşımlarınızda telif </a:t>
            </a:r>
            <a:r>
              <a:rPr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haklarının ihlaline</a:t>
            </a:r>
            <a:r>
              <a:rPr sz="2000" b="1" spc="36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 </a:t>
            </a:r>
            <a:r>
              <a:rPr sz="2000" b="1" spc="-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dikkat</a:t>
            </a:r>
            <a:endParaRPr sz="2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  <a:p>
            <a:pPr marL="355600"/>
            <a:r>
              <a:rPr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edin.</a:t>
            </a:r>
            <a:endParaRPr sz="20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/>
            </a:endParaRPr>
          </a:p>
        </p:txBody>
      </p:sp>
      <p:sp>
        <p:nvSpPr>
          <p:cNvPr id="14" name="object 2"/>
          <p:cNvSpPr txBox="1">
            <a:spLocks/>
          </p:cNvSpPr>
          <p:nvPr/>
        </p:nvSpPr>
        <p:spPr>
          <a:xfrm>
            <a:off x="0" y="310097"/>
            <a:ext cx="9144000" cy="6155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2078355"/>
            <a:r>
              <a:rPr lang="tr-TR" sz="4000" b="1" kern="0" spc="-20" dirty="0" smtClean="0">
                <a:solidFill>
                  <a:srgbClr val="0070C0"/>
                </a:solidFill>
              </a:rPr>
              <a:t>Nelere Dikkat Etmeliyiz?</a:t>
            </a:r>
            <a:endParaRPr lang="tr-TR" sz="4000" b="1" kern="0" spc="-35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40696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  <p:sndAc>
          <p:stSnd>
            <p:snd r:embed="rId8" name="arrow.wav"/>
          </p:stSnd>
        </p:sndAc>
      </p:transition>
    </mc:Choice>
    <mc:Fallback>
      <p:transition spd="slow">
        <p:fade/>
        <p:sndAc>
          <p:stSnd>
            <p:snd r:embed="rId2" name="arrow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2"/>
          <p:cNvSpPr txBox="1">
            <a:spLocks/>
          </p:cNvSpPr>
          <p:nvPr/>
        </p:nvSpPr>
        <p:spPr>
          <a:xfrm>
            <a:off x="395536" y="137593"/>
            <a:ext cx="6029960" cy="166199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/>
            <a:r>
              <a:rPr lang="tr-TR" sz="3600" b="0" u="heavy" kern="0" spc="-9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tr-TR" sz="3600" u="heavy" kern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KİMLİK AVCILARININ</a:t>
            </a:r>
            <a:endParaRPr lang="tr-TR" sz="3600" kern="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tr-TR" sz="3600" u="heavy" kern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 </a:t>
            </a:r>
            <a:r>
              <a:rPr lang="tr-TR" sz="3600" u="heavy" kern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OLTALARINA TAKILMAMAK İÇİN</a:t>
            </a:r>
            <a:endParaRPr lang="tr-TR" sz="3600" kern="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/>
              <a:cs typeface="Times New Roman"/>
            </a:endParaRPr>
          </a:p>
        </p:txBody>
      </p:sp>
      <p:sp>
        <p:nvSpPr>
          <p:cNvPr id="5" name="object 2"/>
          <p:cNvSpPr txBox="1">
            <a:spLocks noGrp="1"/>
          </p:cNvSpPr>
          <p:nvPr>
            <p:ph type="body" idx="1"/>
          </p:nvPr>
        </p:nvSpPr>
        <p:spPr>
          <a:xfrm>
            <a:off x="-15335" y="2060848"/>
            <a:ext cx="9022486" cy="43627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84225" indent="-286385">
              <a:lnSpc>
                <a:spcPct val="100000"/>
              </a:lnSpc>
              <a:buFont typeface="Wingdings"/>
              <a:buChar char=""/>
              <a:tabLst>
                <a:tab pos="785495" algn="l"/>
              </a:tabLst>
            </a:pPr>
            <a:r>
              <a:rPr dirty="0"/>
              <a:t>İlk </a:t>
            </a:r>
            <a:r>
              <a:rPr spc="-10" dirty="0"/>
              <a:t>olarak sayfanın </a:t>
            </a:r>
            <a:r>
              <a:rPr spc="-5" dirty="0"/>
              <a:t>güvenlik </a:t>
            </a:r>
            <a:r>
              <a:rPr dirty="0"/>
              <a:t>sertifikasının olup olmadığını </a:t>
            </a:r>
            <a:r>
              <a:rPr spc="-15" dirty="0"/>
              <a:t>kontrol</a:t>
            </a:r>
            <a:r>
              <a:rPr spc="-100" dirty="0"/>
              <a:t> </a:t>
            </a:r>
            <a:r>
              <a:rPr dirty="0"/>
              <a:t>etmeliyiz.</a:t>
            </a:r>
          </a:p>
          <a:p>
            <a:pPr marL="485140">
              <a:lnSpc>
                <a:spcPct val="100000"/>
              </a:lnSpc>
              <a:buFont typeface="Wingdings"/>
              <a:buChar char=""/>
            </a:pPr>
            <a:endParaRPr sz="2100" dirty="0">
              <a:latin typeface="Times New Roman"/>
              <a:cs typeface="Times New Roman"/>
            </a:endParaRPr>
          </a:p>
          <a:p>
            <a:pPr marL="485140">
              <a:lnSpc>
                <a:spcPct val="100000"/>
              </a:lnSpc>
              <a:spcBef>
                <a:spcPts val="27"/>
              </a:spcBef>
              <a:buFont typeface="Wingdings"/>
              <a:buChar char=""/>
            </a:pPr>
            <a:endParaRPr sz="2050" dirty="0">
              <a:latin typeface="Times New Roman"/>
              <a:cs typeface="Times New Roman"/>
            </a:endParaRPr>
          </a:p>
          <a:p>
            <a:pPr marL="784225" marR="5080" indent="-286385">
              <a:lnSpc>
                <a:spcPct val="100000"/>
              </a:lnSpc>
              <a:buFont typeface="Wingdings"/>
              <a:buChar char=""/>
              <a:tabLst>
                <a:tab pos="785495" algn="l"/>
              </a:tabLst>
            </a:pPr>
            <a:r>
              <a:rPr spc="-5" dirty="0">
                <a:solidFill>
                  <a:srgbClr val="E36C09"/>
                </a:solidFill>
              </a:rPr>
              <a:t>Özellikle kullanıcı </a:t>
            </a:r>
            <a:r>
              <a:rPr dirty="0">
                <a:solidFill>
                  <a:srgbClr val="E36C09"/>
                </a:solidFill>
              </a:rPr>
              <a:t>adı, </a:t>
            </a:r>
            <a:r>
              <a:rPr spc="-5" dirty="0">
                <a:solidFill>
                  <a:srgbClr val="E36C09"/>
                </a:solidFill>
              </a:rPr>
              <a:t>parola </a:t>
            </a:r>
            <a:r>
              <a:rPr spc="-15" dirty="0">
                <a:solidFill>
                  <a:srgbClr val="E36C09"/>
                </a:solidFill>
              </a:rPr>
              <a:t>ve </a:t>
            </a:r>
            <a:r>
              <a:rPr spc="-5" dirty="0">
                <a:solidFill>
                  <a:srgbClr val="E36C09"/>
                </a:solidFill>
              </a:rPr>
              <a:t>kredi kartı </a:t>
            </a:r>
            <a:r>
              <a:rPr dirty="0">
                <a:solidFill>
                  <a:srgbClr val="E36C09"/>
                </a:solidFill>
              </a:rPr>
              <a:t>gibi </a:t>
            </a:r>
            <a:r>
              <a:rPr spc="-5" dirty="0">
                <a:solidFill>
                  <a:srgbClr val="E36C09"/>
                </a:solidFill>
              </a:rPr>
              <a:t>gizli </a:t>
            </a:r>
            <a:r>
              <a:rPr spc="-15" dirty="0">
                <a:solidFill>
                  <a:srgbClr val="E36C09"/>
                </a:solidFill>
              </a:rPr>
              <a:t>ve özel </a:t>
            </a:r>
            <a:r>
              <a:rPr dirty="0">
                <a:solidFill>
                  <a:srgbClr val="E36C09"/>
                </a:solidFill>
              </a:rPr>
              <a:t>bilgilerin girilmesi  </a:t>
            </a:r>
            <a:r>
              <a:rPr spc="-20" dirty="0">
                <a:solidFill>
                  <a:srgbClr val="E36C09"/>
                </a:solidFill>
                <a:latin typeface="Calibri"/>
                <a:cs typeface="Calibri"/>
              </a:rPr>
              <a:t>gereken </a:t>
            </a:r>
            <a:r>
              <a:rPr spc="-5" dirty="0">
                <a:solidFill>
                  <a:srgbClr val="E36C09"/>
                </a:solidFill>
                <a:latin typeface="Calibri"/>
                <a:cs typeface="Calibri"/>
              </a:rPr>
              <a:t>siteleri google </a:t>
            </a:r>
            <a:r>
              <a:rPr dirty="0">
                <a:solidFill>
                  <a:srgbClr val="E36C09"/>
                </a:solidFill>
              </a:rPr>
              <a:t>gibi </a:t>
            </a:r>
            <a:r>
              <a:rPr spc="-15" dirty="0">
                <a:solidFill>
                  <a:srgbClr val="E36C09"/>
                </a:solidFill>
              </a:rPr>
              <a:t>arama </a:t>
            </a:r>
            <a:r>
              <a:rPr spc="-5" dirty="0">
                <a:solidFill>
                  <a:srgbClr val="E36C09"/>
                </a:solidFill>
              </a:rPr>
              <a:t>motorlarından </a:t>
            </a:r>
            <a:r>
              <a:rPr spc="-15" dirty="0">
                <a:solidFill>
                  <a:srgbClr val="E36C09"/>
                </a:solidFill>
              </a:rPr>
              <a:t>aratmak </a:t>
            </a:r>
            <a:r>
              <a:rPr spc="-5" dirty="0">
                <a:solidFill>
                  <a:srgbClr val="E36C09"/>
                </a:solidFill>
              </a:rPr>
              <a:t>yerine web </a:t>
            </a:r>
            <a:r>
              <a:rPr dirty="0">
                <a:solidFill>
                  <a:srgbClr val="E36C09"/>
                </a:solidFill>
              </a:rPr>
              <a:t>sitesinin  </a:t>
            </a:r>
            <a:r>
              <a:rPr spc="-5" dirty="0">
                <a:solidFill>
                  <a:srgbClr val="E36C09"/>
                </a:solidFill>
              </a:rPr>
              <a:t>adresini direk adres satırına </a:t>
            </a:r>
            <a:r>
              <a:rPr spc="-10" dirty="0">
                <a:solidFill>
                  <a:srgbClr val="E36C09"/>
                </a:solidFill>
              </a:rPr>
              <a:t>yazmak </a:t>
            </a:r>
            <a:r>
              <a:rPr dirty="0">
                <a:solidFill>
                  <a:srgbClr val="E36C09"/>
                </a:solidFill>
              </a:rPr>
              <a:t>daha</a:t>
            </a:r>
            <a:r>
              <a:rPr spc="15" dirty="0">
                <a:solidFill>
                  <a:srgbClr val="E36C09"/>
                </a:solidFill>
              </a:rPr>
              <a:t> </a:t>
            </a:r>
            <a:r>
              <a:rPr spc="-20" dirty="0">
                <a:solidFill>
                  <a:srgbClr val="E36C09"/>
                </a:solidFill>
              </a:rPr>
              <a:t>güvenlidir.</a:t>
            </a:r>
          </a:p>
          <a:p>
            <a:pPr marL="485140">
              <a:lnSpc>
                <a:spcPct val="100000"/>
              </a:lnSpc>
              <a:spcBef>
                <a:spcPts val="42"/>
              </a:spcBef>
              <a:buFont typeface="Wingdings"/>
              <a:buChar char=""/>
            </a:pPr>
            <a:endParaRPr sz="2050" dirty="0">
              <a:latin typeface="Times New Roman"/>
              <a:cs typeface="Times New Roman"/>
            </a:endParaRPr>
          </a:p>
          <a:p>
            <a:pPr marL="784225" indent="-286385">
              <a:lnSpc>
                <a:spcPct val="100000"/>
              </a:lnSpc>
              <a:buFont typeface="Wingdings"/>
              <a:buChar char=""/>
              <a:tabLst>
                <a:tab pos="785495" algn="l"/>
              </a:tabLst>
            </a:pPr>
            <a:r>
              <a:rPr dirty="0">
                <a:solidFill>
                  <a:srgbClr val="008000"/>
                </a:solidFill>
                <a:latin typeface="Calibri"/>
                <a:cs typeface="Calibri"/>
              </a:rPr>
              <a:t>Kimlik </a:t>
            </a:r>
            <a:r>
              <a:rPr spc="-15" dirty="0">
                <a:solidFill>
                  <a:srgbClr val="008000"/>
                </a:solidFill>
                <a:latin typeface="Calibri"/>
                <a:cs typeface="Calibri"/>
              </a:rPr>
              <a:t>ve </a:t>
            </a:r>
            <a:r>
              <a:rPr spc="-5" dirty="0">
                <a:solidFill>
                  <a:srgbClr val="008000"/>
                </a:solidFill>
                <a:latin typeface="Calibri"/>
                <a:cs typeface="Calibri"/>
              </a:rPr>
              <a:t>banka </a:t>
            </a:r>
            <a:r>
              <a:rPr dirty="0">
                <a:solidFill>
                  <a:srgbClr val="008000"/>
                </a:solidFill>
                <a:latin typeface="Calibri"/>
                <a:cs typeface="Calibri"/>
              </a:rPr>
              <a:t>bilgilerimizi </a:t>
            </a:r>
            <a:r>
              <a:rPr spc="-15" dirty="0">
                <a:solidFill>
                  <a:srgbClr val="008000"/>
                </a:solidFill>
                <a:latin typeface="Calibri"/>
                <a:cs typeface="Calibri"/>
              </a:rPr>
              <a:t>isteyen </a:t>
            </a:r>
            <a:r>
              <a:rPr spc="-10" dirty="0">
                <a:solidFill>
                  <a:srgbClr val="008000"/>
                </a:solidFill>
                <a:latin typeface="Calibri"/>
                <a:cs typeface="Calibri"/>
              </a:rPr>
              <a:t>e-postalara cevap </a:t>
            </a:r>
            <a:r>
              <a:rPr spc="-5" dirty="0">
                <a:solidFill>
                  <a:srgbClr val="008000"/>
                </a:solidFill>
                <a:latin typeface="Calibri"/>
                <a:cs typeface="Calibri"/>
              </a:rPr>
              <a:t>vermemeli </a:t>
            </a:r>
            <a:r>
              <a:rPr spc="-15" dirty="0">
                <a:solidFill>
                  <a:srgbClr val="008000"/>
                </a:solidFill>
                <a:latin typeface="Calibri"/>
                <a:cs typeface="Calibri"/>
              </a:rPr>
              <a:t>ve</a:t>
            </a:r>
            <a:r>
              <a:rPr spc="-10" dirty="0">
                <a:solidFill>
                  <a:srgbClr val="008000"/>
                </a:solidFill>
                <a:latin typeface="Calibri"/>
                <a:cs typeface="Calibri"/>
              </a:rPr>
              <a:t> e-</a:t>
            </a:r>
            <a:r>
              <a:rPr spc="-10" dirty="0">
                <a:solidFill>
                  <a:srgbClr val="008000"/>
                </a:solidFill>
              </a:rPr>
              <a:t>postayı</a:t>
            </a:r>
          </a:p>
          <a:p>
            <a:pPr marL="784225">
              <a:lnSpc>
                <a:spcPct val="100000"/>
              </a:lnSpc>
            </a:pPr>
            <a:r>
              <a:rPr dirty="0">
                <a:solidFill>
                  <a:srgbClr val="008000"/>
                </a:solidFill>
                <a:latin typeface="Calibri"/>
                <a:cs typeface="Calibri"/>
              </a:rPr>
              <a:t>silmeliyiz.</a:t>
            </a:r>
          </a:p>
          <a:p>
            <a:pPr marL="485140">
              <a:lnSpc>
                <a:spcPct val="100000"/>
              </a:lnSpc>
            </a:pPr>
            <a:endParaRPr dirty="0">
              <a:solidFill>
                <a:srgbClr val="008000"/>
              </a:solidFill>
              <a:latin typeface="Calibri"/>
              <a:cs typeface="Calibri"/>
            </a:endParaRPr>
          </a:p>
          <a:p>
            <a:pPr marL="485140">
              <a:lnSpc>
                <a:spcPct val="100000"/>
              </a:lnSpc>
              <a:spcBef>
                <a:spcPts val="27"/>
              </a:spcBef>
            </a:pPr>
            <a:endParaRPr sz="2150" dirty="0">
              <a:latin typeface="Times New Roman"/>
              <a:cs typeface="Times New Roman"/>
            </a:endParaRPr>
          </a:p>
          <a:p>
            <a:pPr marL="784225" marR="469900" indent="-286385">
              <a:lnSpc>
                <a:spcPct val="100000"/>
              </a:lnSpc>
              <a:buFont typeface="Wingdings"/>
              <a:buChar char=""/>
              <a:tabLst>
                <a:tab pos="785495" algn="l"/>
              </a:tabLst>
            </a:pPr>
            <a:r>
              <a:rPr spc="-10" dirty="0">
                <a:solidFill>
                  <a:srgbClr val="7030A0"/>
                </a:solidFill>
              </a:rPr>
              <a:t>Bedava </a:t>
            </a:r>
            <a:r>
              <a:rPr spc="-15" dirty="0">
                <a:solidFill>
                  <a:srgbClr val="7030A0"/>
                </a:solidFill>
              </a:rPr>
              <a:t>Kampanya ve </a:t>
            </a:r>
            <a:r>
              <a:rPr spc="-5" dirty="0">
                <a:solidFill>
                  <a:srgbClr val="7030A0"/>
                </a:solidFill>
              </a:rPr>
              <a:t>tekliflerin yapıldığı sitelerde </a:t>
            </a:r>
            <a:r>
              <a:rPr spc="-25" dirty="0">
                <a:solidFill>
                  <a:srgbClr val="7030A0"/>
                </a:solidFill>
              </a:rPr>
              <a:t>veya </a:t>
            </a:r>
            <a:r>
              <a:rPr spc="-5" dirty="0">
                <a:solidFill>
                  <a:srgbClr val="7030A0"/>
                </a:solidFill>
              </a:rPr>
              <a:t>sitelerin </a:t>
            </a:r>
            <a:r>
              <a:rPr dirty="0">
                <a:solidFill>
                  <a:srgbClr val="7030A0"/>
                </a:solidFill>
              </a:rPr>
              <a:t>içerisinde  </a:t>
            </a:r>
            <a:r>
              <a:rPr spc="-5" dirty="0">
                <a:solidFill>
                  <a:srgbClr val="7030A0"/>
                </a:solidFill>
              </a:rPr>
              <a:t>sürekli </a:t>
            </a:r>
            <a:r>
              <a:rPr spc="-10" dirty="0">
                <a:solidFill>
                  <a:srgbClr val="7030A0"/>
                </a:solidFill>
              </a:rPr>
              <a:t>karşımıza </a:t>
            </a:r>
            <a:r>
              <a:rPr spc="-5" dirty="0">
                <a:solidFill>
                  <a:srgbClr val="7030A0"/>
                </a:solidFill>
              </a:rPr>
              <a:t>çıkan </a:t>
            </a:r>
            <a:r>
              <a:rPr dirty="0">
                <a:solidFill>
                  <a:srgbClr val="7030A0"/>
                </a:solidFill>
              </a:rPr>
              <a:t>küçük </a:t>
            </a:r>
            <a:r>
              <a:rPr spc="-5" dirty="0">
                <a:solidFill>
                  <a:srgbClr val="7030A0"/>
                </a:solidFill>
              </a:rPr>
              <a:t>reklam </a:t>
            </a:r>
            <a:r>
              <a:rPr dirty="0">
                <a:solidFill>
                  <a:srgbClr val="7030A0"/>
                </a:solidFill>
              </a:rPr>
              <a:t>pencerelerinin de </a:t>
            </a:r>
            <a:r>
              <a:rPr spc="-10" dirty="0">
                <a:solidFill>
                  <a:srgbClr val="7030A0"/>
                </a:solidFill>
              </a:rPr>
              <a:t>sahte </a:t>
            </a:r>
            <a:r>
              <a:rPr spc="-15" dirty="0">
                <a:solidFill>
                  <a:srgbClr val="7030A0"/>
                </a:solidFill>
              </a:rPr>
              <a:t>sayfalara  </a:t>
            </a:r>
            <a:r>
              <a:rPr spc="-5" dirty="0">
                <a:solidFill>
                  <a:srgbClr val="7030A0"/>
                </a:solidFill>
              </a:rPr>
              <a:t>yönlendirme ihtimalleri çok </a:t>
            </a:r>
            <a:r>
              <a:rPr spc="-20" dirty="0">
                <a:solidFill>
                  <a:srgbClr val="7030A0"/>
                </a:solidFill>
              </a:rPr>
              <a:t>yüksektir. </a:t>
            </a:r>
            <a:r>
              <a:rPr spc="-5" dirty="0">
                <a:solidFill>
                  <a:srgbClr val="7030A0"/>
                </a:solidFill>
              </a:rPr>
              <a:t>İtimat</a:t>
            </a:r>
            <a:r>
              <a:rPr spc="15" dirty="0">
                <a:solidFill>
                  <a:srgbClr val="7030A0"/>
                </a:solidFill>
              </a:rPr>
              <a:t> </a:t>
            </a:r>
            <a:r>
              <a:rPr spc="-5" dirty="0">
                <a:solidFill>
                  <a:srgbClr val="7030A0"/>
                </a:solidFill>
              </a:rPr>
              <a:t>etmemeliyiz.</a:t>
            </a:r>
          </a:p>
        </p:txBody>
      </p:sp>
      <p:pic>
        <p:nvPicPr>
          <p:cNvPr id="4098" name="Picture 2" descr="C:\Users\AYGUN\Desktop\teknoloji resim\1_1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358" y="137593"/>
            <a:ext cx="2224049" cy="17792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473317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7537" y="4397070"/>
            <a:ext cx="1728216" cy="17124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016" y="1556892"/>
            <a:ext cx="9133983" cy="16423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42110" y="1566544"/>
            <a:ext cx="2033270" cy="1707514"/>
          </a:xfrm>
          <a:custGeom>
            <a:avLst/>
            <a:gdLst/>
            <a:ahLst/>
            <a:cxnLst/>
            <a:rect l="l" t="t" r="r" b="b"/>
            <a:pathLst>
              <a:path w="2033270" h="1707514">
                <a:moveTo>
                  <a:pt x="0" y="853439"/>
                </a:moveTo>
                <a:lnTo>
                  <a:pt x="1322" y="809526"/>
                </a:lnTo>
                <a:lnTo>
                  <a:pt x="5247" y="766188"/>
                </a:lnTo>
                <a:lnTo>
                  <a:pt x="11710" y="723479"/>
                </a:lnTo>
                <a:lnTo>
                  <a:pt x="20648" y="681454"/>
                </a:lnTo>
                <a:lnTo>
                  <a:pt x="31997" y="640167"/>
                </a:lnTo>
                <a:lnTo>
                  <a:pt x="45693" y="599669"/>
                </a:lnTo>
                <a:lnTo>
                  <a:pt x="61672" y="560016"/>
                </a:lnTo>
                <a:lnTo>
                  <a:pt x="79871" y="521261"/>
                </a:lnTo>
                <a:lnTo>
                  <a:pt x="100224" y="483458"/>
                </a:lnTo>
                <a:lnTo>
                  <a:pt x="122670" y="446659"/>
                </a:lnTo>
                <a:lnTo>
                  <a:pt x="147142" y="410920"/>
                </a:lnTo>
                <a:lnTo>
                  <a:pt x="173579" y="376293"/>
                </a:lnTo>
                <a:lnTo>
                  <a:pt x="201916" y="342832"/>
                </a:lnTo>
                <a:lnTo>
                  <a:pt x="232089" y="310591"/>
                </a:lnTo>
                <a:lnTo>
                  <a:pt x="264034" y="279624"/>
                </a:lnTo>
                <a:lnTo>
                  <a:pt x="297687" y="249983"/>
                </a:lnTo>
                <a:lnTo>
                  <a:pt x="332986" y="221723"/>
                </a:lnTo>
                <a:lnTo>
                  <a:pt x="369864" y="194898"/>
                </a:lnTo>
                <a:lnTo>
                  <a:pt x="408260" y="169561"/>
                </a:lnTo>
                <a:lnTo>
                  <a:pt x="448109" y="145765"/>
                </a:lnTo>
                <a:lnTo>
                  <a:pt x="489346" y="123565"/>
                </a:lnTo>
                <a:lnTo>
                  <a:pt x="531909" y="103014"/>
                </a:lnTo>
                <a:lnTo>
                  <a:pt x="575734" y="84166"/>
                </a:lnTo>
                <a:lnTo>
                  <a:pt x="620756" y="67073"/>
                </a:lnTo>
                <a:lnTo>
                  <a:pt x="666911" y="51791"/>
                </a:lnTo>
                <a:lnTo>
                  <a:pt x="714137" y="38372"/>
                </a:lnTo>
                <a:lnTo>
                  <a:pt x="762368" y="26871"/>
                </a:lnTo>
                <a:lnTo>
                  <a:pt x="811542" y="17340"/>
                </a:lnTo>
                <a:lnTo>
                  <a:pt x="861594" y="9834"/>
                </a:lnTo>
                <a:lnTo>
                  <a:pt x="912460" y="4406"/>
                </a:lnTo>
                <a:lnTo>
                  <a:pt x="964077" y="1110"/>
                </a:lnTo>
                <a:lnTo>
                  <a:pt x="1016381" y="0"/>
                </a:lnTo>
                <a:lnTo>
                  <a:pt x="1068684" y="1110"/>
                </a:lnTo>
                <a:lnTo>
                  <a:pt x="1120301" y="4406"/>
                </a:lnTo>
                <a:lnTo>
                  <a:pt x="1171167" y="9834"/>
                </a:lnTo>
                <a:lnTo>
                  <a:pt x="1221219" y="17340"/>
                </a:lnTo>
                <a:lnTo>
                  <a:pt x="1270393" y="26871"/>
                </a:lnTo>
                <a:lnTo>
                  <a:pt x="1318624" y="38372"/>
                </a:lnTo>
                <a:lnTo>
                  <a:pt x="1365850" y="51791"/>
                </a:lnTo>
                <a:lnTo>
                  <a:pt x="1412005" y="67073"/>
                </a:lnTo>
                <a:lnTo>
                  <a:pt x="1457027" y="84166"/>
                </a:lnTo>
                <a:lnTo>
                  <a:pt x="1500852" y="103014"/>
                </a:lnTo>
                <a:lnTo>
                  <a:pt x="1543415" y="123565"/>
                </a:lnTo>
                <a:lnTo>
                  <a:pt x="1584652" y="145765"/>
                </a:lnTo>
                <a:lnTo>
                  <a:pt x="1624501" y="169561"/>
                </a:lnTo>
                <a:lnTo>
                  <a:pt x="1662897" y="194898"/>
                </a:lnTo>
                <a:lnTo>
                  <a:pt x="1699775" y="221723"/>
                </a:lnTo>
                <a:lnTo>
                  <a:pt x="1735074" y="249983"/>
                </a:lnTo>
                <a:lnTo>
                  <a:pt x="1768727" y="279624"/>
                </a:lnTo>
                <a:lnTo>
                  <a:pt x="1800672" y="310591"/>
                </a:lnTo>
                <a:lnTo>
                  <a:pt x="1830845" y="342832"/>
                </a:lnTo>
                <a:lnTo>
                  <a:pt x="1859182" y="376293"/>
                </a:lnTo>
                <a:lnTo>
                  <a:pt x="1885619" y="410920"/>
                </a:lnTo>
                <a:lnTo>
                  <a:pt x="1910091" y="446659"/>
                </a:lnTo>
                <a:lnTo>
                  <a:pt x="1932537" y="483458"/>
                </a:lnTo>
                <a:lnTo>
                  <a:pt x="1952890" y="521261"/>
                </a:lnTo>
                <a:lnTo>
                  <a:pt x="1971089" y="560016"/>
                </a:lnTo>
                <a:lnTo>
                  <a:pt x="1987068" y="599669"/>
                </a:lnTo>
                <a:lnTo>
                  <a:pt x="2000764" y="640167"/>
                </a:lnTo>
                <a:lnTo>
                  <a:pt x="2012113" y="681454"/>
                </a:lnTo>
                <a:lnTo>
                  <a:pt x="2021051" y="723479"/>
                </a:lnTo>
                <a:lnTo>
                  <a:pt x="2027514" y="766188"/>
                </a:lnTo>
                <a:lnTo>
                  <a:pt x="2031439" y="809526"/>
                </a:lnTo>
                <a:lnTo>
                  <a:pt x="2032762" y="853439"/>
                </a:lnTo>
                <a:lnTo>
                  <a:pt x="2031439" y="897365"/>
                </a:lnTo>
                <a:lnTo>
                  <a:pt x="2027514" y="940714"/>
                </a:lnTo>
                <a:lnTo>
                  <a:pt x="2021051" y="983432"/>
                </a:lnTo>
                <a:lnTo>
                  <a:pt x="2012113" y="1025466"/>
                </a:lnTo>
                <a:lnTo>
                  <a:pt x="2000764" y="1066763"/>
                </a:lnTo>
                <a:lnTo>
                  <a:pt x="1987068" y="1107269"/>
                </a:lnTo>
                <a:lnTo>
                  <a:pt x="1971089" y="1146929"/>
                </a:lnTo>
                <a:lnTo>
                  <a:pt x="1952890" y="1185691"/>
                </a:lnTo>
                <a:lnTo>
                  <a:pt x="1932537" y="1223501"/>
                </a:lnTo>
                <a:lnTo>
                  <a:pt x="1910091" y="1260306"/>
                </a:lnTo>
                <a:lnTo>
                  <a:pt x="1885619" y="1296050"/>
                </a:lnTo>
                <a:lnTo>
                  <a:pt x="1859182" y="1330682"/>
                </a:lnTo>
                <a:lnTo>
                  <a:pt x="1830845" y="1364147"/>
                </a:lnTo>
                <a:lnTo>
                  <a:pt x="1800672" y="1396392"/>
                </a:lnTo>
                <a:lnTo>
                  <a:pt x="1768727" y="1427363"/>
                </a:lnTo>
                <a:lnTo>
                  <a:pt x="1735073" y="1457007"/>
                </a:lnTo>
                <a:lnTo>
                  <a:pt x="1699775" y="1485269"/>
                </a:lnTo>
                <a:lnTo>
                  <a:pt x="1662897" y="1512097"/>
                </a:lnTo>
                <a:lnTo>
                  <a:pt x="1624501" y="1537436"/>
                </a:lnTo>
                <a:lnTo>
                  <a:pt x="1584652" y="1561234"/>
                </a:lnTo>
                <a:lnTo>
                  <a:pt x="1543415" y="1583436"/>
                </a:lnTo>
                <a:lnTo>
                  <a:pt x="1500852" y="1603988"/>
                </a:lnTo>
                <a:lnTo>
                  <a:pt x="1457027" y="1622838"/>
                </a:lnTo>
                <a:lnTo>
                  <a:pt x="1412005" y="1639931"/>
                </a:lnTo>
                <a:lnTo>
                  <a:pt x="1365850" y="1655214"/>
                </a:lnTo>
                <a:lnTo>
                  <a:pt x="1318624" y="1668633"/>
                </a:lnTo>
                <a:lnTo>
                  <a:pt x="1270393" y="1680135"/>
                </a:lnTo>
                <a:lnTo>
                  <a:pt x="1221219" y="1689666"/>
                </a:lnTo>
                <a:lnTo>
                  <a:pt x="1171167" y="1697172"/>
                </a:lnTo>
                <a:lnTo>
                  <a:pt x="1120301" y="1702600"/>
                </a:lnTo>
                <a:lnTo>
                  <a:pt x="1068684" y="1705896"/>
                </a:lnTo>
                <a:lnTo>
                  <a:pt x="1016381" y="1707006"/>
                </a:lnTo>
                <a:lnTo>
                  <a:pt x="964077" y="1705896"/>
                </a:lnTo>
                <a:lnTo>
                  <a:pt x="912460" y="1702600"/>
                </a:lnTo>
                <a:lnTo>
                  <a:pt x="861594" y="1697172"/>
                </a:lnTo>
                <a:lnTo>
                  <a:pt x="811542" y="1689666"/>
                </a:lnTo>
                <a:lnTo>
                  <a:pt x="762368" y="1680135"/>
                </a:lnTo>
                <a:lnTo>
                  <a:pt x="714137" y="1668633"/>
                </a:lnTo>
                <a:lnTo>
                  <a:pt x="666911" y="1655214"/>
                </a:lnTo>
                <a:lnTo>
                  <a:pt x="620756" y="1639931"/>
                </a:lnTo>
                <a:lnTo>
                  <a:pt x="575734" y="1622838"/>
                </a:lnTo>
                <a:lnTo>
                  <a:pt x="531909" y="1603988"/>
                </a:lnTo>
                <a:lnTo>
                  <a:pt x="489346" y="1583436"/>
                </a:lnTo>
                <a:lnTo>
                  <a:pt x="448109" y="1561234"/>
                </a:lnTo>
                <a:lnTo>
                  <a:pt x="408260" y="1537436"/>
                </a:lnTo>
                <a:lnTo>
                  <a:pt x="369864" y="1512097"/>
                </a:lnTo>
                <a:lnTo>
                  <a:pt x="332986" y="1485269"/>
                </a:lnTo>
                <a:lnTo>
                  <a:pt x="297687" y="1457007"/>
                </a:lnTo>
                <a:lnTo>
                  <a:pt x="264034" y="1427363"/>
                </a:lnTo>
                <a:lnTo>
                  <a:pt x="232089" y="1396392"/>
                </a:lnTo>
                <a:lnTo>
                  <a:pt x="201916" y="1364147"/>
                </a:lnTo>
                <a:lnTo>
                  <a:pt x="173579" y="1330682"/>
                </a:lnTo>
                <a:lnTo>
                  <a:pt x="147142" y="1296050"/>
                </a:lnTo>
                <a:lnTo>
                  <a:pt x="122670" y="1260306"/>
                </a:lnTo>
                <a:lnTo>
                  <a:pt x="100224" y="1223501"/>
                </a:lnTo>
                <a:lnTo>
                  <a:pt x="79871" y="1185691"/>
                </a:lnTo>
                <a:lnTo>
                  <a:pt x="61672" y="1146929"/>
                </a:lnTo>
                <a:lnTo>
                  <a:pt x="45693" y="1107269"/>
                </a:lnTo>
                <a:lnTo>
                  <a:pt x="31997" y="1066763"/>
                </a:lnTo>
                <a:lnTo>
                  <a:pt x="20648" y="1025466"/>
                </a:lnTo>
                <a:lnTo>
                  <a:pt x="11710" y="983432"/>
                </a:lnTo>
                <a:lnTo>
                  <a:pt x="5247" y="940714"/>
                </a:lnTo>
                <a:lnTo>
                  <a:pt x="1322" y="897365"/>
                </a:lnTo>
                <a:lnTo>
                  <a:pt x="0" y="853439"/>
                </a:lnTo>
                <a:close/>
              </a:path>
            </a:pathLst>
          </a:custGeom>
          <a:ln w="317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3195827" y="251459"/>
            <a:ext cx="2743200" cy="5577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91333" y="4680204"/>
            <a:ext cx="6220460" cy="1125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/>
            <a:r>
              <a:rPr sz="2400" spc="-10" dirty="0">
                <a:solidFill>
                  <a:prstClr val="black"/>
                </a:solidFill>
                <a:cs typeface="Calibri"/>
              </a:rPr>
              <a:t>Adres </a:t>
            </a:r>
            <a:r>
              <a:rPr sz="2400" spc="-5" dirty="0">
                <a:solidFill>
                  <a:prstClr val="black"/>
                </a:solidFill>
                <a:cs typeface="Calibri"/>
              </a:rPr>
              <a:t>satırında </a:t>
            </a:r>
            <a:r>
              <a:rPr sz="2400" b="1" spc="-15" dirty="0">
                <a:solidFill>
                  <a:srgbClr val="006600"/>
                </a:solidFill>
                <a:cs typeface="Calibri"/>
              </a:rPr>
              <a:t>https </a:t>
            </a:r>
            <a:r>
              <a:rPr sz="2400" spc="-15" dirty="0">
                <a:solidFill>
                  <a:prstClr val="black"/>
                </a:solidFill>
                <a:cs typeface="Calibri"/>
              </a:rPr>
              <a:t>protokolünün ve </a:t>
            </a:r>
            <a:r>
              <a:rPr sz="2400" dirty="0">
                <a:solidFill>
                  <a:prstClr val="black"/>
                </a:solidFill>
                <a:cs typeface="Calibri"/>
              </a:rPr>
              <a:t>kilidin  olması </a:t>
            </a:r>
            <a:r>
              <a:rPr sz="2400" spc="-5" dirty="0">
                <a:solidFill>
                  <a:prstClr val="black"/>
                </a:solidFill>
                <a:cs typeface="Calibri"/>
              </a:rPr>
              <a:t>bu </a:t>
            </a:r>
            <a:r>
              <a:rPr sz="2400" spc="-15" dirty="0">
                <a:solidFill>
                  <a:prstClr val="black"/>
                </a:solidFill>
                <a:cs typeface="Calibri"/>
              </a:rPr>
              <a:t>sayfanın </a:t>
            </a:r>
            <a:r>
              <a:rPr sz="2400" b="1" spc="-5" dirty="0">
                <a:solidFill>
                  <a:srgbClr val="FF0000"/>
                </a:solidFill>
                <a:cs typeface="Calibri"/>
              </a:rPr>
              <a:t>GÜVENLİK SERTİFİKASININ  </a:t>
            </a:r>
            <a:r>
              <a:rPr sz="2400" spc="-5" dirty="0">
                <a:solidFill>
                  <a:prstClr val="black"/>
                </a:solidFill>
                <a:cs typeface="Calibri"/>
              </a:rPr>
              <a:t>olduğunu,  güvenilir bir </a:t>
            </a:r>
            <a:r>
              <a:rPr sz="2400" spc="-20" dirty="0">
                <a:solidFill>
                  <a:prstClr val="black"/>
                </a:solidFill>
                <a:cs typeface="Calibri"/>
              </a:rPr>
              <a:t>sayfa </a:t>
            </a:r>
            <a:r>
              <a:rPr sz="2400" spc="-5" dirty="0">
                <a:solidFill>
                  <a:prstClr val="black"/>
                </a:solidFill>
                <a:cs typeface="Calibri"/>
              </a:rPr>
              <a:t>olduğunu</a:t>
            </a:r>
            <a:r>
              <a:rPr sz="2400" spc="25" dirty="0">
                <a:solidFill>
                  <a:prstClr val="black"/>
                </a:solidFill>
                <a:cs typeface="Calibri"/>
              </a:rPr>
              <a:t> </a:t>
            </a:r>
            <a:r>
              <a:rPr sz="2400" spc="-35" dirty="0">
                <a:solidFill>
                  <a:prstClr val="black"/>
                </a:solidFill>
                <a:cs typeface="Calibri"/>
              </a:rPr>
              <a:t>gösterir.</a:t>
            </a:r>
            <a:endParaRPr sz="2400"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95203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6334" y="1224915"/>
            <a:ext cx="3791585" cy="12452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299085" marR="5080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spc="-5" dirty="0">
                <a:solidFill>
                  <a:srgbClr val="001F5F"/>
                </a:solidFill>
              </a:rPr>
              <a:t>Güvenlik </a:t>
            </a:r>
            <a:r>
              <a:rPr sz="2000" spc="-15" dirty="0">
                <a:solidFill>
                  <a:srgbClr val="001F5F"/>
                </a:solidFill>
              </a:rPr>
              <a:t>ve </a:t>
            </a:r>
            <a:r>
              <a:rPr sz="2000" dirty="0">
                <a:solidFill>
                  <a:srgbClr val="001F5F"/>
                </a:solidFill>
              </a:rPr>
              <a:t>gizlilik </a:t>
            </a:r>
            <a:r>
              <a:rPr sz="2000" spc="-10" dirty="0">
                <a:solidFill>
                  <a:srgbClr val="001F5F"/>
                </a:solidFill>
              </a:rPr>
              <a:t>ayarlarınızı  </a:t>
            </a:r>
            <a:r>
              <a:rPr sz="2000" spc="-5" dirty="0">
                <a:solidFill>
                  <a:srgbClr val="001F5F"/>
                </a:solidFill>
              </a:rPr>
              <a:t>mutlaka yapın. Profilinizdeki</a:t>
            </a:r>
            <a:r>
              <a:rPr sz="2000" spc="-105" dirty="0">
                <a:solidFill>
                  <a:srgbClr val="001F5F"/>
                </a:solidFill>
              </a:rPr>
              <a:t> </a:t>
            </a:r>
            <a:r>
              <a:rPr sz="2000" dirty="0">
                <a:solidFill>
                  <a:srgbClr val="001F5F"/>
                </a:solidFill>
              </a:rPr>
              <a:t>tüm  </a:t>
            </a:r>
            <a:r>
              <a:rPr sz="2000" spc="-5" dirty="0">
                <a:solidFill>
                  <a:srgbClr val="001F5F"/>
                </a:solidFill>
              </a:rPr>
              <a:t>bilgilere </a:t>
            </a:r>
            <a:r>
              <a:rPr sz="2000" spc="-10" dirty="0">
                <a:solidFill>
                  <a:srgbClr val="001F5F"/>
                </a:solidFill>
              </a:rPr>
              <a:t>herkes tarafından  </a:t>
            </a:r>
            <a:r>
              <a:rPr sz="2000" dirty="0">
                <a:solidFill>
                  <a:srgbClr val="001F5F"/>
                </a:solidFill>
              </a:rPr>
              <a:t>ulaşılmasını</a:t>
            </a:r>
            <a:r>
              <a:rPr sz="2000" spc="-114" dirty="0">
                <a:solidFill>
                  <a:srgbClr val="001F5F"/>
                </a:solidFill>
              </a:rPr>
              <a:t> </a:t>
            </a:r>
            <a:r>
              <a:rPr sz="2000" spc="-5" dirty="0">
                <a:solidFill>
                  <a:srgbClr val="001F5F"/>
                </a:solidFill>
              </a:rPr>
              <a:t>engelleyin.</a:t>
            </a:r>
            <a:endParaRPr sz="2000" dirty="0"/>
          </a:p>
        </p:txBody>
      </p:sp>
      <p:sp>
        <p:nvSpPr>
          <p:cNvPr id="4" name="object 4"/>
          <p:cNvSpPr txBox="1"/>
          <p:nvPr/>
        </p:nvSpPr>
        <p:spPr>
          <a:xfrm>
            <a:off x="2895966" y="3068960"/>
            <a:ext cx="388161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299085" marR="5080" indent="-286385" algn="just">
              <a:buFont typeface="Wingdings"/>
              <a:buChar char=""/>
              <a:tabLst>
                <a:tab pos="299720" algn="l"/>
              </a:tabLst>
            </a:pPr>
            <a:r>
              <a:rPr sz="2000" b="1" spc="-5" dirty="0">
                <a:solidFill>
                  <a:srgbClr val="0070C0"/>
                </a:solidFill>
                <a:cs typeface="Calibri"/>
              </a:rPr>
              <a:t>Profilinizde kredi kartı numarası  </a:t>
            </a:r>
            <a:r>
              <a:rPr sz="2000" b="1" dirty="0">
                <a:solidFill>
                  <a:srgbClr val="0070C0"/>
                </a:solidFill>
                <a:cs typeface="Calibri"/>
              </a:rPr>
              <a:t>kimlik </a:t>
            </a:r>
            <a:r>
              <a:rPr sz="2000" b="1" spc="-5" dirty="0">
                <a:solidFill>
                  <a:srgbClr val="0070C0"/>
                </a:solidFill>
                <a:cs typeface="Calibri"/>
              </a:rPr>
              <a:t>numarası, adres, </a:t>
            </a:r>
            <a:r>
              <a:rPr sz="2000" b="1" spc="-10" dirty="0">
                <a:solidFill>
                  <a:srgbClr val="0070C0"/>
                </a:solidFill>
                <a:cs typeface="Calibri"/>
              </a:rPr>
              <a:t>telefon,  </a:t>
            </a:r>
            <a:r>
              <a:rPr sz="2000" b="1" spc="-5" dirty="0">
                <a:solidFill>
                  <a:srgbClr val="0070C0"/>
                </a:solidFill>
                <a:cs typeface="Calibri"/>
              </a:rPr>
              <a:t>okul </a:t>
            </a:r>
            <a:r>
              <a:rPr sz="2000" b="1" dirty="0">
                <a:solidFill>
                  <a:srgbClr val="0070C0"/>
                </a:solidFill>
                <a:cs typeface="Calibri"/>
              </a:rPr>
              <a:t>adı vb. </a:t>
            </a:r>
            <a:r>
              <a:rPr sz="2000" b="1" dirty="0" err="1">
                <a:solidFill>
                  <a:srgbClr val="0070C0"/>
                </a:solidFill>
                <a:cs typeface="Calibri"/>
              </a:rPr>
              <a:t>bilgileri</a:t>
            </a:r>
            <a:r>
              <a:rPr sz="2000" b="1" spc="-90" dirty="0">
                <a:solidFill>
                  <a:srgbClr val="0070C0"/>
                </a:solidFill>
                <a:cs typeface="Calibri"/>
              </a:rPr>
              <a:t> </a:t>
            </a:r>
            <a:r>
              <a:rPr sz="2000" b="1" spc="-10" dirty="0" err="1" smtClean="0">
                <a:solidFill>
                  <a:srgbClr val="0070C0"/>
                </a:solidFill>
                <a:cs typeface="Calibri"/>
              </a:rPr>
              <a:t>paylaşmayın</a:t>
            </a:r>
            <a:r>
              <a:rPr lang="tr-TR" sz="2000" b="1" spc="-10" dirty="0" smtClean="0">
                <a:solidFill>
                  <a:srgbClr val="0070C0"/>
                </a:solidFill>
                <a:cs typeface="Calibri"/>
              </a:rPr>
              <a:t>.</a:t>
            </a:r>
            <a:endParaRPr sz="2000" dirty="0">
              <a:solidFill>
                <a:srgbClr val="0070C0"/>
              </a:solidFill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19541" y="476672"/>
            <a:ext cx="4116070" cy="9404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299085" marR="5080" indent="-286385">
              <a:buFont typeface="Wingdings"/>
              <a:buChar char=""/>
              <a:tabLst>
                <a:tab pos="299720" algn="l"/>
              </a:tabLst>
            </a:pPr>
            <a:r>
              <a:rPr sz="2000" b="1" spc="-10" dirty="0">
                <a:solidFill>
                  <a:srgbClr val="00B0F0"/>
                </a:solidFill>
                <a:cs typeface="Calibri"/>
              </a:rPr>
              <a:t>Size </a:t>
            </a:r>
            <a:r>
              <a:rPr sz="2000" b="1" spc="-5" dirty="0">
                <a:solidFill>
                  <a:srgbClr val="00B0F0"/>
                </a:solidFill>
                <a:cs typeface="Calibri"/>
              </a:rPr>
              <a:t>gönderilen </a:t>
            </a:r>
            <a:r>
              <a:rPr sz="2000" b="1" dirty="0">
                <a:solidFill>
                  <a:srgbClr val="00B0F0"/>
                </a:solidFill>
                <a:cs typeface="Calibri"/>
              </a:rPr>
              <a:t>her </a:t>
            </a:r>
            <a:r>
              <a:rPr sz="2000" b="1" spc="-10" dirty="0">
                <a:solidFill>
                  <a:srgbClr val="00B0F0"/>
                </a:solidFill>
                <a:cs typeface="Calibri"/>
              </a:rPr>
              <a:t>linke</a:t>
            </a:r>
            <a:r>
              <a:rPr sz="2000" b="1" spc="-35" dirty="0">
                <a:solidFill>
                  <a:srgbClr val="00B0F0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00B0F0"/>
                </a:solidFill>
                <a:cs typeface="Calibri"/>
              </a:rPr>
              <a:t>tıklamayın,  </a:t>
            </a:r>
            <a:r>
              <a:rPr sz="2000" b="1" dirty="0">
                <a:solidFill>
                  <a:srgbClr val="00B0F0"/>
                </a:solidFill>
                <a:cs typeface="Calibri"/>
              </a:rPr>
              <a:t>Casus bilgilerinizi </a:t>
            </a:r>
            <a:r>
              <a:rPr sz="2000" b="1" spc="-5" dirty="0">
                <a:solidFill>
                  <a:srgbClr val="00B0F0"/>
                </a:solidFill>
                <a:cs typeface="Calibri"/>
              </a:rPr>
              <a:t>çalan </a:t>
            </a:r>
            <a:r>
              <a:rPr sz="2000" b="1" dirty="0">
                <a:solidFill>
                  <a:srgbClr val="00B0F0"/>
                </a:solidFill>
                <a:cs typeface="Calibri"/>
              </a:rPr>
              <a:t>virüsler  </a:t>
            </a:r>
            <a:r>
              <a:rPr sz="2000" b="1" spc="-20" dirty="0">
                <a:solidFill>
                  <a:srgbClr val="00B0F0"/>
                </a:solidFill>
                <a:cs typeface="Calibri"/>
              </a:rPr>
              <a:t>olabilir.</a:t>
            </a:r>
            <a:endParaRPr sz="2000" dirty="0">
              <a:solidFill>
                <a:srgbClr val="00B0F0"/>
              </a:solidFill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182229" y="4293069"/>
            <a:ext cx="723874" cy="7454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5256608"/>
            <a:ext cx="9144000" cy="1601470"/>
          </a:xfrm>
          <a:custGeom>
            <a:avLst/>
            <a:gdLst/>
            <a:ahLst/>
            <a:cxnLst/>
            <a:rect l="l" t="t" r="r" b="b"/>
            <a:pathLst>
              <a:path w="9144000" h="1601470">
                <a:moveTo>
                  <a:pt x="9143936" y="1601389"/>
                </a:moveTo>
                <a:lnTo>
                  <a:pt x="9143936" y="0"/>
                </a:lnTo>
                <a:lnTo>
                  <a:pt x="0" y="0"/>
                </a:lnTo>
                <a:lnTo>
                  <a:pt x="0" y="1601389"/>
                </a:lnTo>
                <a:lnTo>
                  <a:pt x="9143936" y="1601389"/>
                </a:lnTo>
                <a:close/>
              </a:path>
            </a:pathLst>
          </a:custGeom>
          <a:solidFill>
            <a:srgbClr val="002060"/>
          </a:solid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3789045"/>
            <a:ext cx="2548585" cy="30689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252852" y="5464149"/>
            <a:ext cx="6466205" cy="1125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/>
            <a:r>
              <a:rPr sz="2400" b="1" spc="-25" dirty="0">
                <a:solidFill>
                  <a:srgbClr val="FFFF00"/>
                </a:solidFill>
                <a:cs typeface="Calibri"/>
              </a:rPr>
              <a:t>Yabancı </a:t>
            </a:r>
            <a:r>
              <a:rPr sz="2400" b="1" dirty="0">
                <a:solidFill>
                  <a:srgbClr val="FFFF00"/>
                </a:solidFill>
                <a:cs typeface="Calibri"/>
              </a:rPr>
              <a:t>kişileri </a:t>
            </a:r>
            <a:r>
              <a:rPr sz="2400" b="1" spc="-5" dirty="0">
                <a:solidFill>
                  <a:srgbClr val="FFFF00"/>
                </a:solidFill>
                <a:cs typeface="Calibri"/>
              </a:rPr>
              <a:t>arkadaş </a:t>
            </a:r>
            <a:r>
              <a:rPr sz="2400" b="1" spc="-10" dirty="0">
                <a:solidFill>
                  <a:srgbClr val="FFFF00"/>
                </a:solidFill>
                <a:cs typeface="Calibri"/>
              </a:rPr>
              <a:t>olarak </a:t>
            </a:r>
            <a:r>
              <a:rPr sz="2400" b="1" spc="-5" dirty="0">
                <a:solidFill>
                  <a:srgbClr val="FFFF00"/>
                </a:solidFill>
                <a:cs typeface="Calibri"/>
              </a:rPr>
              <a:t>eklemeyin. </a:t>
            </a:r>
            <a:r>
              <a:rPr sz="2400" b="1" dirty="0">
                <a:solidFill>
                  <a:srgbClr val="FFFF00"/>
                </a:solidFill>
                <a:cs typeface="Calibri"/>
              </a:rPr>
              <a:t>Sizi  </a:t>
            </a:r>
            <a:r>
              <a:rPr sz="2400" b="1" spc="-15" dirty="0">
                <a:solidFill>
                  <a:srgbClr val="FFFF00"/>
                </a:solidFill>
                <a:cs typeface="Calibri"/>
              </a:rPr>
              <a:t>tanımayan </a:t>
            </a:r>
            <a:r>
              <a:rPr sz="2400" b="1" spc="-25" dirty="0">
                <a:solidFill>
                  <a:srgbClr val="FFFF00"/>
                </a:solidFill>
                <a:cs typeface="Calibri"/>
              </a:rPr>
              <a:t>insanlar, </a:t>
            </a:r>
            <a:r>
              <a:rPr sz="2400" b="1" spc="-15" dirty="0">
                <a:solidFill>
                  <a:srgbClr val="FFFF00"/>
                </a:solidFill>
                <a:cs typeface="Calibri"/>
              </a:rPr>
              <a:t>size </a:t>
            </a:r>
            <a:r>
              <a:rPr sz="2400" b="1" spc="-5" dirty="0">
                <a:solidFill>
                  <a:srgbClr val="FFFF00"/>
                </a:solidFill>
                <a:cs typeface="Calibri"/>
              </a:rPr>
              <a:t>arkadaşlık </a:t>
            </a:r>
            <a:r>
              <a:rPr sz="2400" b="1" spc="-10" dirty="0">
                <a:solidFill>
                  <a:srgbClr val="FFFF00"/>
                </a:solidFill>
                <a:cs typeface="Calibri"/>
              </a:rPr>
              <a:t>gönderiyorsa </a:t>
            </a:r>
            <a:r>
              <a:rPr sz="2400" b="1" dirty="0">
                <a:solidFill>
                  <a:srgbClr val="FFFF00"/>
                </a:solidFill>
                <a:cs typeface="Calibri"/>
              </a:rPr>
              <a:t>iyi  </a:t>
            </a:r>
            <a:r>
              <a:rPr sz="2400" b="1" spc="-10" dirty="0">
                <a:solidFill>
                  <a:srgbClr val="FFFF00"/>
                </a:solidFill>
                <a:cs typeface="Calibri"/>
              </a:rPr>
              <a:t>niyet</a:t>
            </a:r>
            <a:r>
              <a:rPr sz="2400" b="1" spc="-85" dirty="0">
                <a:solidFill>
                  <a:srgbClr val="FFFF00"/>
                </a:solidFill>
                <a:cs typeface="Calibri"/>
              </a:rPr>
              <a:t> </a:t>
            </a:r>
            <a:r>
              <a:rPr sz="2400" b="1" spc="-5" dirty="0">
                <a:solidFill>
                  <a:srgbClr val="FFFF00"/>
                </a:solidFill>
                <a:cs typeface="Calibri"/>
              </a:rPr>
              <a:t>beklemeyin.</a:t>
            </a:r>
            <a:endParaRPr sz="2400"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4120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4" descr="Internet-Kids-Logo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32656"/>
            <a:ext cx="1420126" cy="133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76672"/>
            <a:ext cx="8229600" cy="1371600"/>
          </a:xfrm>
        </p:spPr>
        <p:txBody>
          <a:bodyPr/>
          <a:lstStyle/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ndalus" panose="02020603050405020304" pitchFamily="18" charset="-78"/>
              </a:rPr>
              <a:t>  </a:t>
            </a:r>
            <a:r>
              <a:rPr lang="tr-TR" altLang="tr-TR" b="1" dirty="0" smtClean="0">
                <a:solidFill>
                  <a:schemeClr val="accent5">
                    <a:lumMod val="10000"/>
                  </a:schemeClr>
                </a:solidFill>
                <a:latin typeface="Comic Sans MS" panose="030F0702030302020204" pitchFamily="66" charset="0"/>
                <a:cs typeface="Andalus" panose="02020603050405020304" pitchFamily="18" charset="-78"/>
              </a:rPr>
              <a:t>İNTERNET</a:t>
            </a:r>
            <a:r>
              <a:rPr lang="tr-TR" altLang="tr-TR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ndalus" panose="02020603050405020304" pitchFamily="18" charset="-78"/>
              </a:rPr>
              <a:t/>
            </a:r>
            <a:br>
              <a:rPr lang="tr-TR" altLang="tr-TR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ndalus" panose="02020603050405020304" pitchFamily="18" charset="-78"/>
              </a:rPr>
            </a:br>
            <a:r>
              <a:rPr lang="tr-TR" altLang="tr-TR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ndalus" panose="02020603050405020304" pitchFamily="18" charset="-78"/>
              </a:rPr>
              <a:t>       İnternet’in Faydaları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844824"/>
            <a:ext cx="8136904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altLang="tr-TR" dirty="0" smtClean="0">
                <a:latin typeface="Baskerville Old Face" panose="02020602080505020303" pitchFamily="18" charset="0"/>
              </a:rPr>
              <a:t>Dünyanın en büyük bilgi havuzudur. Sanal bir kütüphanedir.</a:t>
            </a:r>
          </a:p>
          <a:p>
            <a:pPr eaLnBrk="1" hangingPunct="1">
              <a:lnSpc>
                <a:spcPct val="90000"/>
              </a:lnSpc>
            </a:pPr>
            <a:endParaRPr lang="tr-TR" altLang="tr-TR" dirty="0" smtClean="0">
              <a:latin typeface="Baskerville Old Face" panose="0202060208050502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tr-TR" altLang="tr-TR" dirty="0" smtClean="0">
                <a:latin typeface="Baskerville Old Face" panose="02020602080505020303" pitchFamily="18" charset="0"/>
              </a:rPr>
              <a:t>Milyonlarca kişi birbirleriyle zaman-mekan kısıtlaması olmadan görüşebilmektedir.</a:t>
            </a:r>
          </a:p>
          <a:p>
            <a:pPr eaLnBrk="1" hangingPunct="1">
              <a:lnSpc>
                <a:spcPct val="90000"/>
              </a:lnSpc>
            </a:pPr>
            <a:endParaRPr lang="tr-TR" altLang="tr-TR" dirty="0" smtClean="0">
              <a:latin typeface="Baskerville Old Face" panose="0202060208050502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tr-TR" altLang="tr-TR" dirty="0" smtClean="0">
                <a:latin typeface="Baskerville Old Face" panose="02020602080505020303" pitchFamily="18" charset="0"/>
              </a:rPr>
              <a:t>Her türlü zaman ve daha fazla para kaybına yol açacak işler (bankacılık işlemleri, fatura yatırma, alışveriş yapma, vergi ödeme gibi) internet üzerinden yapılabilmektedir.</a:t>
            </a:r>
          </a:p>
        </p:txBody>
      </p:sp>
    </p:spTree>
    <p:extLst>
      <p:ext uri="{BB962C8B-B14F-4D97-AF65-F5344CB8AC3E}">
        <p14:creationId xmlns="" xmlns:p14="http://schemas.microsoft.com/office/powerpoint/2010/main" val="39306125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97535" y="1354836"/>
            <a:ext cx="5634228" cy="31440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2795" y="1538223"/>
            <a:ext cx="4828540" cy="2464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/>
            <a:r>
              <a:rPr sz="2000" b="1" spc="-10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Sosyal </a:t>
            </a:r>
            <a:r>
              <a:rPr sz="2000" b="1" spc="-5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Medya</a:t>
            </a:r>
            <a:r>
              <a:rPr sz="2000" b="1" spc="-85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 </a:t>
            </a:r>
            <a:r>
              <a:rPr sz="2000" b="1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Bağımlılığı</a:t>
            </a:r>
            <a:r>
              <a:rPr sz="2000" b="1" dirty="0">
                <a:solidFill>
                  <a:srgbClr val="FFC000"/>
                </a:solidFill>
                <a:cs typeface="Calibri"/>
              </a:rPr>
              <a:t>,</a:t>
            </a:r>
            <a:endParaRPr sz="2000">
              <a:solidFill>
                <a:prstClr val="black"/>
              </a:solidFill>
              <a:cs typeface="Calibri"/>
            </a:endParaRPr>
          </a:p>
          <a:p>
            <a:pPr marL="12700" marR="5080" algn="just"/>
            <a:r>
              <a:rPr sz="2000" b="1" spc="-10" dirty="0">
                <a:solidFill>
                  <a:srgbClr val="FFFFFF"/>
                </a:solidFill>
                <a:cs typeface="Calibri"/>
              </a:rPr>
              <a:t>Sosyal medya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ile ilgili bağımlılık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türüdür </a:t>
            </a:r>
            <a:r>
              <a:rPr sz="2000" b="1" spc="-25" dirty="0">
                <a:solidFill>
                  <a:srgbClr val="FFFFFF"/>
                </a:solidFill>
                <a:cs typeface="Calibri"/>
              </a:rPr>
              <a:t>ve  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görece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yeni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bir </a:t>
            </a:r>
            <a:r>
              <a:rPr sz="2000" b="1" spc="-30" dirty="0">
                <a:solidFill>
                  <a:srgbClr val="FFFFFF"/>
                </a:solidFill>
                <a:cs typeface="Calibri"/>
              </a:rPr>
              <a:t>kavramdır.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İşini, gücünü, 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ailesini </a:t>
            </a:r>
            <a:r>
              <a:rPr sz="2000" b="1" spc="-15" dirty="0">
                <a:solidFill>
                  <a:srgbClr val="FFFFFF"/>
                </a:solidFill>
                <a:cs typeface="Calibri"/>
              </a:rPr>
              <a:t>ve hatta 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yeme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içmesini bile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ihmal  edecek 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düzeyde sosyal medya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kullanan  insanlar bağımlı kabul </a:t>
            </a:r>
            <a:r>
              <a:rPr sz="2000" b="1" spc="-20" dirty="0">
                <a:solidFill>
                  <a:srgbClr val="FFFFFF"/>
                </a:solidFill>
                <a:cs typeface="Calibri"/>
              </a:rPr>
              <a:t>edilebilir.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Ancak bu  bağımlılık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halen </a:t>
            </a:r>
            <a:r>
              <a:rPr sz="2000" b="1" spc="-15" dirty="0">
                <a:solidFill>
                  <a:srgbClr val="FFFFFF"/>
                </a:solidFill>
                <a:cs typeface="Calibri"/>
              </a:rPr>
              <a:t>dünya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genelinde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tıbbi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açıdan 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bir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hastalık 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olarak</a:t>
            </a:r>
            <a:r>
              <a:rPr sz="2000" b="1" spc="-70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değerlendirilmemektedir.</a:t>
            </a:r>
            <a:endParaRPr sz="2000">
              <a:solidFill>
                <a:prstClr val="black"/>
              </a:solidFill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8559" y="4661915"/>
            <a:ext cx="4985003" cy="19491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34941" y="4777994"/>
            <a:ext cx="4297045" cy="1396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/>
            <a:r>
              <a:rPr b="1" spc="-10" dirty="0">
                <a:solidFill>
                  <a:srgbClr val="FFFFFF"/>
                </a:solidFill>
                <a:cs typeface="Calibri"/>
              </a:rPr>
              <a:t>Bakırköy </a:t>
            </a:r>
            <a:r>
              <a:rPr b="1" spc="-30" dirty="0">
                <a:solidFill>
                  <a:srgbClr val="FFFFFF"/>
                </a:solidFill>
                <a:cs typeface="Calibri"/>
              </a:rPr>
              <a:t>Prof. </a:t>
            </a:r>
            <a:r>
              <a:rPr b="1" spc="-55" dirty="0">
                <a:solidFill>
                  <a:srgbClr val="FFFFFF"/>
                </a:solidFill>
                <a:cs typeface="Calibri"/>
              </a:rPr>
              <a:t>Dr. </a:t>
            </a:r>
            <a:r>
              <a:rPr b="1" dirty="0">
                <a:solidFill>
                  <a:srgbClr val="FFFFFF"/>
                </a:solidFill>
                <a:cs typeface="Calibri"/>
              </a:rPr>
              <a:t>Mazhar </a:t>
            </a:r>
            <a:r>
              <a:rPr b="1" spc="-5" dirty="0">
                <a:solidFill>
                  <a:srgbClr val="FFFFFF"/>
                </a:solidFill>
                <a:cs typeface="Calibri"/>
              </a:rPr>
              <a:t>Osman </a:t>
            </a:r>
            <a:r>
              <a:rPr b="1" spc="-10" dirty="0">
                <a:solidFill>
                  <a:srgbClr val="FFFFFF"/>
                </a:solidFill>
                <a:cs typeface="Calibri"/>
              </a:rPr>
              <a:t>Ruh </a:t>
            </a:r>
            <a:r>
              <a:rPr b="1" spc="-5" dirty="0">
                <a:solidFill>
                  <a:srgbClr val="FFFFFF"/>
                </a:solidFill>
                <a:cs typeface="Calibri"/>
              </a:rPr>
              <a:t>Sağlığı  </a:t>
            </a:r>
            <a:r>
              <a:rPr b="1" spc="-15" dirty="0">
                <a:solidFill>
                  <a:srgbClr val="FFFFFF"/>
                </a:solidFill>
                <a:cs typeface="Calibri"/>
              </a:rPr>
              <a:t>ve </a:t>
            </a:r>
            <a:r>
              <a:rPr b="1" spc="-5" dirty="0">
                <a:solidFill>
                  <a:srgbClr val="FFFFFF"/>
                </a:solidFill>
                <a:cs typeface="Calibri"/>
              </a:rPr>
              <a:t>Sinir Hastalıkları </a:t>
            </a:r>
            <a:r>
              <a:rPr b="1" dirty="0">
                <a:solidFill>
                  <a:srgbClr val="FFFFFF"/>
                </a:solidFill>
                <a:cs typeface="Calibri"/>
              </a:rPr>
              <a:t>E.A. </a:t>
            </a:r>
            <a:r>
              <a:rPr b="1" spc="-10" dirty="0">
                <a:solidFill>
                  <a:srgbClr val="FFFFFF"/>
                </a:solidFill>
                <a:cs typeface="Calibri"/>
              </a:rPr>
              <a:t>Hastanesi </a:t>
            </a:r>
            <a:r>
              <a:rPr b="1" spc="-5" dirty="0">
                <a:solidFill>
                  <a:srgbClr val="FFFFFF"/>
                </a:solidFill>
                <a:cs typeface="Calibri"/>
              </a:rPr>
              <a:t>(BRSHH)  </a:t>
            </a:r>
            <a:r>
              <a:rPr b="1" spc="-15" dirty="0">
                <a:solidFill>
                  <a:srgbClr val="FFFFFF"/>
                </a:solidFill>
                <a:cs typeface="Calibri"/>
              </a:rPr>
              <a:t>bünyesinde </a:t>
            </a:r>
            <a:r>
              <a:rPr b="1" spc="-5" dirty="0">
                <a:solidFill>
                  <a:srgbClr val="FFFFFF"/>
                </a:solidFill>
                <a:cs typeface="Calibri"/>
              </a:rPr>
              <a:t>açılan </a:t>
            </a:r>
            <a:r>
              <a:rPr b="1" spc="-15" dirty="0">
                <a:solidFill>
                  <a:srgbClr val="FFFF00"/>
                </a:solidFill>
                <a:cs typeface="Calibri"/>
              </a:rPr>
              <a:t>İnternet </a:t>
            </a:r>
            <a:r>
              <a:rPr b="1" spc="-5" dirty="0">
                <a:solidFill>
                  <a:srgbClr val="FFFF00"/>
                </a:solidFill>
                <a:cs typeface="Calibri"/>
              </a:rPr>
              <a:t>Bağımlılığı  </a:t>
            </a:r>
            <a:r>
              <a:rPr b="1" spc="-10" dirty="0">
                <a:solidFill>
                  <a:srgbClr val="FFFF00"/>
                </a:solidFill>
                <a:cs typeface="Calibri"/>
              </a:rPr>
              <a:t>Polikliniği</a:t>
            </a:r>
            <a:r>
              <a:rPr b="1" spc="-10" dirty="0">
                <a:solidFill>
                  <a:srgbClr val="FFFFFF"/>
                </a:solidFill>
                <a:cs typeface="Calibri"/>
              </a:rPr>
              <a:t>’nde, </a:t>
            </a:r>
            <a:r>
              <a:rPr b="1" spc="-15" dirty="0">
                <a:solidFill>
                  <a:srgbClr val="FFFFFF"/>
                </a:solidFill>
                <a:cs typeface="Calibri"/>
              </a:rPr>
              <a:t>internet </a:t>
            </a:r>
            <a:r>
              <a:rPr b="1" spc="-5" dirty="0">
                <a:solidFill>
                  <a:srgbClr val="FFFFFF"/>
                </a:solidFill>
                <a:cs typeface="Calibri"/>
              </a:rPr>
              <a:t>bağımlısı </a:t>
            </a:r>
            <a:r>
              <a:rPr b="1" spc="-10" dirty="0">
                <a:solidFill>
                  <a:srgbClr val="FFFFFF"/>
                </a:solidFill>
                <a:cs typeface="Calibri"/>
              </a:rPr>
              <a:t>kullanıcılar  tedavi</a:t>
            </a:r>
            <a:r>
              <a:rPr b="1" spc="-110" dirty="0">
                <a:solidFill>
                  <a:srgbClr val="FFFFFF"/>
                </a:solidFill>
                <a:cs typeface="Calibri"/>
              </a:rPr>
              <a:t> </a:t>
            </a:r>
            <a:r>
              <a:rPr b="1" spc="-25" dirty="0">
                <a:solidFill>
                  <a:srgbClr val="FFFFFF"/>
                </a:solidFill>
                <a:cs typeface="Calibri"/>
              </a:rPr>
              <a:t>görüyor.</a:t>
            </a:r>
            <a:endParaRPr>
              <a:solidFill>
                <a:prstClr val="black"/>
              </a:solidFill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27304" y="4352544"/>
            <a:ext cx="3099816" cy="22799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5824728" y="1371600"/>
            <a:ext cx="2964179" cy="26700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0" y="310097"/>
            <a:ext cx="9144000" cy="6155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2078355"/>
            <a:r>
              <a:rPr lang="tr-TR" sz="4000" b="1" kern="0" spc="-20" dirty="0" smtClean="0">
                <a:solidFill>
                  <a:srgbClr val="0070C0"/>
                </a:solidFill>
              </a:rPr>
              <a:t>Sosyal </a:t>
            </a:r>
            <a:r>
              <a:rPr lang="tr-TR" sz="4000" b="1" kern="0" spc="-10" dirty="0" smtClean="0">
                <a:solidFill>
                  <a:srgbClr val="0070C0"/>
                </a:solidFill>
              </a:rPr>
              <a:t>Medya Bağımlılığı</a:t>
            </a:r>
            <a:endParaRPr lang="tr-TR" sz="4000" b="1" kern="0" spc="-35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86794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97535" y="1612391"/>
            <a:ext cx="3122676" cy="52456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0051" y="1857364"/>
            <a:ext cx="2253615" cy="4598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787400"/>
            <a:r>
              <a:rPr sz="2000" b="1" spc="-10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Sosyal</a:t>
            </a:r>
            <a:r>
              <a:rPr sz="2000" b="1" spc="-100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 </a:t>
            </a:r>
            <a:r>
              <a:rPr sz="2000" b="1" spc="-5" dirty="0">
                <a:solidFill>
                  <a:schemeClr val="accent2">
                    <a:lumMod val="50000"/>
                  </a:schemeClr>
                </a:solidFill>
                <a:cs typeface="Calibri"/>
              </a:rPr>
              <a:t>Medya  Hastalıkları</a:t>
            </a:r>
            <a:endParaRPr sz="2000" dirty="0">
              <a:solidFill>
                <a:schemeClr val="accent2">
                  <a:lumMod val="50000"/>
                </a:schemeClr>
              </a:solidFill>
              <a:cs typeface="Calibri"/>
            </a:endParaRPr>
          </a:p>
          <a:p>
            <a:pPr>
              <a:spcBef>
                <a:spcPts val="42"/>
              </a:spcBef>
            </a:pPr>
            <a:endParaRPr sz="20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sz="2000" spc="-1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15" dirty="0">
                <a:solidFill>
                  <a:srgbClr val="FFFFFF"/>
                </a:solidFill>
                <a:cs typeface="Calibri"/>
              </a:rPr>
              <a:t>Fare-klavye 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hastalığı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spc="-10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Hikikomori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spc="-10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10" dirty="0">
                <a:solidFill>
                  <a:srgbClr val="FFFFFF"/>
                </a:solidFill>
                <a:cs typeface="Calibri"/>
              </a:rPr>
              <a:t>Ego</a:t>
            </a:r>
            <a:r>
              <a:rPr sz="2000" b="1" spc="-85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sörfü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Blog</a:t>
            </a:r>
            <a:r>
              <a:rPr sz="2000" b="1" spc="-70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ifşacılığı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spc="-20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20" dirty="0">
                <a:solidFill>
                  <a:srgbClr val="FFFFFF"/>
                </a:solidFill>
                <a:cs typeface="Calibri"/>
              </a:rPr>
              <a:t>Youtube</a:t>
            </a:r>
            <a:r>
              <a:rPr sz="2000" b="1" spc="-70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narsisizmi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Myspace</a:t>
            </a:r>
            <a:r>
              <a:rPr sz="2000" b="1" spc="-65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taklitçiliği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Google</a:t>
            </a:r>
            <a:r>
              <a:rPr sz="2000" b="1" spc="-95" dirty="0">
                <a:solidFill>
                  <a:srgbClr val="FFFFFF"/>
                </a:solidFill>
                <a:cs typeface="Calibri"/>
              </a:rPr>
              <a:t> 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takibi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dirty="0">
                <a:solidFill>
                  <a:srgbClr val="FFFFFF"/>
                </a:solidFill>
                <a:cs typeface="Calibri"/>
              </a:rPr>
              <a:t>Siberhondrik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Photolurking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Wikipedializm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Crackberry</a:t>
            </a:r>
            <a:endParaRPr sz="2000" dirty="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000" spc="-5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2000" b="1" spc="-5" dirty="0">
                <a:solidFill>
                  <a:srgbClr val="FFFFFF"/>
                </a:solidFill>
                <a:cs typeface="Calibri"/>
              </a:rPr>
              <a:t>Cheesepodding</a:t>
            </a:r>
            <a:endParaRPr sz="20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29228" y="1450847"/>
            <a:ext cx="2142744" cy="23820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11823" y="1473708"/>
            <a:ext cx="2650235" cy="23591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29228" y="4373879"/>
            <a:ext cx="2731007" cy="248411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04659" y="4373879"/>
            <a:ext cx="2048255" cy="248411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0" y="310097"/>
            <a:ext cx="9144000" cy="6155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2078355"/>
            <a:r>
              <a:rPr lang="tr-TR" sz="4000" b="1" kern="0" spc="-20" dirty="0" smtClean="0">
                <a:solidFill>
                  <a:srgbClr val="0070C0"/>
                </a:solidFill>
              </a:rPr>
              <a:t>Sosyal </a:t>
            </a:r>
            <a:r>
              <a:rPr lang="tr-TR" sz="4000" b="1" kern="0" spc="-10" dirty="0" smtClean="0">
                <a:solidFill>
                  <a:srgbClr val="0070C0"/>
                </a:solidFill>
              </a:rPr>
              <a:t>Medya Bağımlılığı</a:t>
            </a:r>
            <a:endParaRPr lang="tr-TR" sz="4000" b="1" kern="0" spc="-35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243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dur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34714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683568" y="548680"/>
            <a:ext cx="8286808" cy="23762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Televizyonun kumandasını kullandığımız gibi, bilgisayarında kapatma düğmesini kullanmayı öğrenmeliyiz. Yerinde ve zamanında kullanıldığında çok önemli bir buluş olan interneti doğru kullanmak dileğiyle…</a:t>
            </a:r>
            <a:r>
              <a:rPr lang="tr-T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tr-T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tr-TR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122" name="Picture 2" descr="C:\Users\AYGUN\Desktop\teknoloji resim\318546_10150304941611156_279908121155_8607841_91891364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56333"/>
            <a:ext cx="5832648" cy="42016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77983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88" y="642938"/>
            <a:ext cx="8329612" cy="615553"/>
          </a:xfrm>
        </p:spPr>
        <p:txBody>
          <a:bodyPr/>
          <a:lstStyle/>
          <a:p>
            <a:pPr algn="ctr"/>
            <a:r>
              <a:rPr lang="tr-TR" alt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İNTERNETİN ZARARLARI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type="subTitle" idx="4"/>
          </p:nvPr>
        </p:nvSpPr>
        <p:spPr>
          <a:xfrm>
            <a:off x="357188" y="1785938"/>
            <a:ext cx="8329612" cy="4019326"/>
          </a:xfrm>
        </p:spPr>
        <p:txBody>
          <a:bodyPr>
            <a:normAutofit/>
          </a:bodyPr>
          <a:lstStyle/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r>
              <a:rPr lang="tr-TR" sz="3000" b="0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Şiddet ağırlıklı oyunlar, şiddet ve pornografik bilgiler içeren siteler toplumun ruh sağlığını bozmakta.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endParaRPr lang="tr-TR" sz="30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566928" indent="-457200"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r>
              <a:rPr lang="tr-TR" altLang="tr-TR" sz="2800" b="0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İnternetin </a:t>
            </a:r>
            <a:r>
              <a:rPr lang="tr-TR" altLang="tr-TR" sz="2800" b="0" dirty="0">
                <a:solidFill>
                  <a:schemeClr val="tx1"/>
                </a:solidFill>
                <a:latin typeface="Baskerville Old Face" panose="02020602080505020303" pitchFamily="18" charset="0"/>
              </a:rPr>
              <a:t>başında geçirilen uzun zaman internete bağımlılık gelişmesine sebep olabilir. </a:t>
            </a:r>
            <a:endParaRPr lang="tr-TR" altLang="tr-TR" sz="28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566928" indent="-457200"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endParaRPr lang="tr-TR" altLang="tr-TR" sz="28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566928" indent="-457200"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r>
              <a:rPr lang="tr-TR" altLang="tr-TR" sz="2800" b="0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Bu </a:t>
            </a:r>
            <a:r>
              <a:rPr lang="tr-TR" altLang="tr-TR" sz="2800" b="0" dirty="0">
                <a:solidFill>
                  <a:schemeClr val="tx1"/>
                </a:solidFill>
                <a:latin typeface="Baskerville Old Face" panose="02020602080505020303" pitchFamily="18" charset="0"/>
              </a:rPr>
              <a:t>süreçte yapılabilecek sosyal, sportif ve sanatsal etkinliklerden mahrum kalınır. </a:t>
            </a:r>
          </a:p>
          <a:p>
            <a:pPr marL="566928" indent="-457200"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endParaRPr lang="tr-TR" altLang="tr-TR" sz="28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109728">
              <a:buClr>
                <a:schemeClr val="accent3"/>
              </a:buClr>
              <a:defRPr/>
            </a:pPr>
            <a:endParaRPr lang="tr-TR" altLang="tr-TR" sz="28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566928" indent="-457200"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endParaRPr lang="tr-TR" altLang="tr-TR" sz="2800" b="0" dirty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566928" indent="-457200"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endParaRPr lang="tr-TR" altLang="tr-TR" sz="28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566928" indent="-457200"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endParaRPr lang="tr-TR" altLang="tr-TR" sz="2800" b="0" dirty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/>
            </a:pPr>
            <a:endParaRPr lang="tr-TR" sz="30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tr-TR" sz="30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>
              <a:buFont typeface="Georgia" pitchFamily="18" charset="0"/>
              <a:buNone/>
            </a:pPr>
            <a:endParaRPr lang="tr-TR" altLang="tr-TR" sz="32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tr-TR" sz="30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tr-TR" sz="30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tr-TR" sz="3000" b="0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09616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type="ctrTitle"/>
          </p:nvPr>
        </p:nvSpPr>
        <p:spPr>
          <a:xfrm>
            <a:off x="377078" y="260648"/>
            <a:ext cx="8329612" cy="615553"/>
          </a:xfrm>
        </p:spPr>
        <p:txBody>
          <a:bodyPr/>
          <a:lstStyle/>
          <a:p>
            <a:pPr algn="ctr"/>
            <a:r>
              <a:rPr lang="tr-TR" alt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İNTERNETİN ZARARLARI</a:t>
            </a: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71406" y="1214422"/>
            <a:ext cx="4928065" cy="5400600"/>
          </a:xfrm>
          <a:prstGeom prst="rect">
            <a:avLst/>
          </a:prstGeom>
        </p:spPr>
        <p:txBody>
          <a:bodyPr wrap="square" lIns="0" tIns="0" rIns="0" bIns="0">
            <a:normAutofit lnSpcReduction="10000"/>
          </a:bodyPr>
          <a:lstStyle>
            <a:lvl1pPr marL="0">
              <a:defRPr sz="2000" b="1" i="0">
                <a:solidFill>
                  <a:srgbClr val="00AFEF"/>
                </a:solidFill>
                <a:latin typeface="Calibri"/>
                <a:ea typeface="+mn-ea"/>
                <a:cs typeface="Calibri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65760" indent="-256032">
              <a:buClr>
                <a:schemeClr val="accent3"/>
              </a:buClr>
              <a:buFont typeface="Georgia"/>
              <a:buChar char="•"/>
              <a:defRPr/>
            </a:pPr>
            <a:r>
              <a:rPr lang="tr-TR" sz="2800" b="0" kern="0" dirty="0" smtClean="0">
                <a:solidFill>
                  <a:srgbClr val="000000"/>
                </a:solidFill>
                <a:latin typeface="Baskerville Old Face" panose="02020602080505020303" pitchFamily="18" charset="0"/>
                <a:ea typeface="DejaVu Sans" charset="0"/>
                <a:cs typeface="DejaVu Sans" charset="0"/>
              </a:rPr>
              <a:t>İnternette fazla zaman geçiren gençler giderek yalnızlaşmakta ve yüz yüze ilişki kurmakta güçlük çekmektedirler.</a:t>
            </a:r>
          </a:p>
          <a:p>
            <a:pPr marL="365760" indent="-256032">
              <a:buClr>
                <a:schemeClr val="accent3"/>
              </a:buClr>
              <a:buFont typeface="Georgia"/>
              <a:buChar char="•"/>
              <a:defRPr/>
            </a:pPr>
            <a:endParaRPr lang="tr-TR" sz="2800" b="0" kern="0" dirty="0" smtClean="0">
              <a:solidFill>
                <a:srgbClr val="000000"/>
              </a:solidFill>
              <a:latin typeface="Baskerville Old Face" panose="02020602080505020303" pitchFamily="18" charset="0"/>
              <a:ea typeface="DejaVu Sans" charset="0"/>
              <a:cs typeface="DejaVu Sans" charset="0"/>
            </a:endParaRPr>
          </a:p>
          <a:p>
            <a:pPr marL="365760" indent="-256032">
              <a:buClr>
                <a:schemeClr val="accent3"/>
              </a:buClr>
              <a:buFont typeface="Georgia"/>
              <a:buChar char="•"/>
              <a:defRPr/>
            </a:pPr>
            <a:r>
              <a:rPr lang="tr-TR" sz="2800" b="0" kern="0" dirty="0" smtClean="0">
                <a:solidFill>
                  <a:srgbClr val="000000"/>
                </a:solidFill>
                <a:latin typeface="Baskerville Old Face" panose="02020602080505020303" pitchFamily="18" charset="0"/>
                <a:ea typeface="DejaVu Sans" charset="0"/>
                <a:cs typeface="DejaVu Sans" charset="0"/>
              </a:rPr>
              <a:t>İnternet kullanım süresi arttıkça saldırganlık, genel sağlık durumunda bozulma (göz yorgunluğu, sırt-boyun ağrıları, uykusuzluk, yorgunluk, hareketsiz kalma vb.) ve depresif belirtiler görülme oranı artmaktadır.</a:t>
            </a:r>
          </a:p>
          <a:p>
            <a:pPr marL="365760" indent="-256032">
              <a:buClr>
                <a:schemeClr val="accent3"/>
              </a:buClr>
              <a:buFont typeface="Georgia"/>
              <a:buChar char="•"/>
              <a:defRPr/>
            </a:pPr>
            <a:endParaRPr lang="tr-TR" b="0" kern="0" dirty="0" smtClean="0">
              <a:solidFill>
                <a:srgbClr val="000000"/>
              </a:solidFill>
              <a:ea typeface="DejaVu Sans" charset="0"/>
              <a:cs typeface="DejaVu Sans" charset="0"/>
            </a:endParaRPr>
          </a:p>
          <a:p>
            <a:pPr marL="365760" indent="-256032">
              <a:buClr>
                <a:schemeClr val="accent3"/>
              </a:buClr>
              <a:buFont typeface="Georgia"/>
              <a:buChar char="•"/>
              <a:defRPr/>
            </a:pPr>
            <a:endParaRPr lang="tr-TR" b="0" kern="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714488"/>
            <a:ext cx="388414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40023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2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214563"/>
            <a:ext cx="4975225" cy="4357687"/>
          </a:xfrm>
        </p:spPr>
      </p:pic>
      <p:sp>
        <p:nvSpPr>
          <p:cNvPr id="7" name="6 İçerik Yer Tutucusu"/>
          <p:cNvSpPr>
            <a:spLocks noGrp="1"/>
          </p:cNvSpPr>
          <p:nvPr>
            <p:ph sz="half" idx="2"/>
          </p:nvPr>
        </p:nvSpPr>
        <p:spPr>
          <a:xfrm>
            <a:off x="4932040" y="1628800"/>
            <a:ext cx="4038600" cy="4525963"/>
          </a:xfrm>
        </p:spPr>
        <p:txBody>
          <a:bodyPr/>
          <a:lstStyle/>
          <a:p>
            <a:r>
              <a:rPr lang="tr-TR" altLang="tr-TR" sz="2800" dirty="0" smtClean="0"/>
              <a:t>Gençlerin aile ile geçirdiği zaman ve yüz yüze iletişim azalmakta, bu da aile içi çatışmaya neden olduğu gibi; günlük işlerin, ödevlerin  aksamasına ve zaman kaybına neden olmaktadır.</a:t>
            </a:r>
          </a:p>
          <a:p>
            <a:endParaRPr lang="tr-TR" altLang="tr-TR" dirty="0" smtClean="0"/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57188" y="642938"/>
            <a:ext cx="8329612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/>
            <a:r>
              <a:rPr lang="tr-TR" altLang="tr-TR" sz="4000" kern="0" smtClean="0">
                <a:solidFill>
                  <a:srgbClr val="FF0000"/>
                </a:solidFill>
                <a:latin typeface="Comic Sans MS" panose="030F0702030302020204" pitchFamily="66" charset="0"/>
              </a:rPr>
              <a:t>İNTERNETİN ZARARLARI</a:t>
            </a:r>
            <a:endParaRPr lang="tr-TR" altLang="tr-TR" sz="4000" kern="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85523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200386" y="3789040"/>
            <a:ext cx="6755990" cy="28315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tr-TR" dirty="0">
              <a:solidFill>
                <a:prstClr val="black"/>
              </a:solidFill>
            </a:endParaRPr>
          </a:p>
          <a:p>
            <a:pPr algn="ctr"/>
            <a:r>
              <a:rPr lang="tr-TR" sz="2000" b="1" dirty="0">
                <a:solidFill>
                  <a:prstClr val="black"/>
                </a:solidFill>
                <a:latin typeface="Arial Narrow" panose="020B0606020202030204" pitchFamily="34" charset="0"/>
              </a:rPr>
              <a:t>Günde 3 saatinizi </a:t>
            </a:r>
            <a:r>
              <a:rPr lang="tr-TR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bilgisayar </a:t>
            </a:r>
            <a:r>
              <a:rPr lang="tr-TR" sz="2000" b="1" dirty="0">
                <a:solidFill>
                  <a:prstClr val="black"/>
                </a:solidFill>
                <a:latin typeface="Arial Narrow" panose="020B0606020202030204" pitchFamily="34" charset="0"/>
              </a:rPr>
              <a:t>başında geçirdiğinizi düşünelim. Sadece 3 saat. Ayda 90 saat yapar. Bir yılda ise 1080 saat. Bu da tam olarak 45 gün demek. Kaç saat uyuyoruz peki. Ortalama bir uyku süresi yaklaşık olarak 8 saat. Ayda 240 saat. Bu da yılda 2880 saat yapıyor. Uyku süremizde bir yılda 120 gün. 120 + 45 = 165 Yani arkadaşlar 1 yılın neredeyse yarısını uyuyarak ve </a:t>
            </a:r>
            <a:r>
              <a:rPr lang="tr-TR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bilgisayar başında geçiriyoruz</a:t>
            </a:r>
            <a:r>
              <a:rPr lang="tr-TR" sz="2000" b="1" dirty="0">
                <a:solidFill>
                  <a:prstClr val="black"/>
                </a:solidFill>
                <a:latin typeface="Arial Narrow" panose="020B0606020202030204" pitchFamily="34" charset="0"/>
              </a:rPr>
              <a:t>. Ne büyük bir zaman kaybı! </a:t>
            </a:r>
            <a:endParaRPr lang="tr-TR" sz="20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/>
            <a:endParaRPr lang="tr-TR" sz="20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7170" name="Picture 2" descr="http://www.karikaturu.com/resimler/facebook_385979317920911565510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744"/>
          <a:stretch/>
        </p:blipFill>
        <p:spPr bwMode="auto">
          <a:xfrm>
            <a:off x="1200386" y="260648"/>
            <a:ext cx="6624736" cy="34067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25100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49348" y="1700783"/>
            <a:ext cx="5997956" cy="33844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57300" y="105155"/>
            <a:ext cx="6903720" cy="11155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1116" y="5315711"/>
            <a:ext cx="7973059" cy="942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sz="2400" b="1" spc="-10" dirty="0">
                <a:solidFill>
                  <a:srgbClr val="006FC0"/>
                </a:solidFill>
                <a:cs typeface="Calibri"/>
              </a:rPr>
              <a:t>İnterneti </a:t>
            </a:r>
            <a:r>
              <a:rPr sz="2400" b="1" spc="-5" dirty="0">
                <a:solidFill>
                  <a:srgbClr val="006FC0"/>
                </a:solidFill>
                <a:cs typeface="Calibri"/>
              </a:rPr>
              <a:t>çekincelerinden </a:t>
            </a:r>
            <a:r>
              <a:rPr sz="2400" b="1" spc="-10" dirty="0">
                <a:solidFill>
                  <a:srgbClr val="006FC0"/>
                </a:solidFill>
                <a:cs typeface="Calibri"/>
              </a:rPr>
              <a:t>dolayı</a:t>
            </a:r>
            <a:r>
              <a:rPr sz="2400" b="1" spc="10" dirty="0">
                <a:solidFill>
                  <a:srgbClr val="006FC0"/>
                </a:solidFill>
                <a:cs typeface="Calibri"/>
              </a:rPr>
              <a:t> </a:t>
            </a:r>
            <a:r>
              <a:rPr sz="2400" b="1" spc="-5" dirty="0">
                <a:solidFill>
                  <a:srgbClr val="006FC0"/>
                </a:solidFill>
                <a:cs typeface="Calibri"/>
              </a:rPr>
              <a:t>kullanmamak;</a:t>
            </a:r>
            <a:endParaRPr sz="2400">
              <a:solidFill>
                <a:prstClr val="black"/>
              </a:solidFill>
              <a:cs typeface="Calibri"/>
            </a:endParaRPr>
          </a:p>
          <a:p>
            <a:pPr algn="ctr">
              <a:spcBef>
                <a:spcPts val="1440"/>
              </a:spcBef>
              <a:tabLst>
                <a:tab pos="7054850" algn="l"/>
              </a:tabLst>
            </a:pPr>
            <a:r>
              <a:rPr sz="2400" spc="-20" dirty="0">
                <a:solidFill>
                  <a:prstClr val="black"/>
                </a:solidFill>
                <a:cs typeface="Calibri"/>
              </a:rPr>
              <a:t>Kaza </a:t>
            </a:r>
            <a:r>
              <a:rPr sz="2400" dirty="0">
                <a:solidFill>
                  <a:prstClr val="black"/>
                </a:solidFill>
                <a:cs typeface="Calibri"/>
              </a:rPr>
              <a:t>olabilir </a:t>
            </a:r>
            <a:r>
              <a:rPr sz="2400" spc="-5" dirty="0">
                <a:solidFill>
                  <a:prstClr val="black"/>
                </a:solidFill>
                <a:cs typeface="Calibri"/>
              </a:rPr>
              <a:t>diye </a:t>
            </a:r>
            <a:r>
              <a:rPr sz="2400" spc="-15" dirty="0">
                <a:solidFill>
                  <a:prstClr val="black"/>
                </a:solidFill>
                <a:cs typeface="Calibri"/>
              </a:rPr>
              <a:t>trafiğe </a:t>
            </a:r>
            <a:r>
              <a:rPr sz="2400" spc="-10" dirty="0">
                <a:solidFill>
                  <a:prstClr val="black"/>
                </a:solidFill>
                <a:cs typeface="Calibri"/>
              </a:rPr>
              <a:t>çıkmamaya, </a:t>
            </a:r>
            <a:r>
              <a:rPr sz="2400" spc="375" dirty="0">
                <a:solidFill>
                  <a:prstClr val="black"/>
                </a:solidFill>
                <a:cs typeface="Calibri"/>
              </a:rPr>
              <a:t> </a:t>
            </a:r>
            <a:r>
              <a:rPr sz="2400" spc="-15" dirty="0">
                <a:solidFill>
                  <a:prstClr val="black"/>
                </a:solidFill>
                <a:cs typeface="Calibri"/>
              </a:rPr>
              <a:t>araç</a:t>
            </a:r>
            <a:r>
              <a:rPr sz="2400" spc="185" dirty="0">
                <a:solidFill>
                  <a:prstClr val="black"/>
                </a:solidFill>
                <a:cs typeface="Calibri"/>
              </a:rPr>
              <a:t> </a:t>
            </a:r>
            <a:r>
              <a:rPr sz="2400" spc="-10" dirty="0">
                <a:solidFill>
                  <a:prstClr val="black"/>
                </a:solidFill>
                <a:cs typeface="Calibri"/>
              </a:rPr>
              <a:t>kullanmamaya	</a:t>
            </a:r>
            <a:r>
              <a:rPr sz="2400" spc="-45" dirty="0">
                <a:solidFill>
                  <a:prstClr val="black"/>
                </a:solidFill>
                <a:cs typeface="Calibri"/>
              </a:rPr>
              <a:t>benzer.</a:t>
            </a:r>
            <a:endParaRPr sz="2400"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76022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4018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3600" dirty="0" smtClean="0">
                <a:solidFill>
                  <a:srgbClr val="FF0000"/>
                </a:solidFill>
              </a:rPr>
              <a:t>PEKİ NE YAPMALIYIZ???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type="subTitle" idx="4"/>
          </p:nvPr>
        </p:nvSpPr>
        <p:spPr>
          <a:xfrm>
            <a:off x="1214414" y="1357298"/>
            <a:ext cx="6696744" cy="4500594"/>
          </a:xfrm>
        </p:spPr>
        <p:txBody>
          <a:bodyPr>
            <a:no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tr-TR" sz="2400" dirty="0" smtClean="0">
                <a:solidFill>
                  <a:schemeClr val="accent1">
                    <a:lumMod val="50000"/>
                  </a:schemeClr>
                </a:solidFill>
              </a:rPr>
              <a:t>Sanal kütüphaneler kullanılırken gerçek kütüphaneler rafa kaldırılmamalı, kitap okuma alışkanlıkları kaybedilmemelidir.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tr-T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tr-TR" sz="2400" dirty="0" smtClean="0">
                <a:solidFill>
                  <a:schemeClr val="accent1">
                    <a:lumMod val="50000"/>
                  </a:schemeClr>
                </a:solidFill>
              </a:rPr>
              <a:t>İnternet ortamının, doğal ortamın sınırlarını geçmemesine dikkat edilmelidir.  Mesela arkadaşlarımızla “msn-</a:t>
            </a:r>
            <a:r>
              <a:rPr lang="tr-TR" sz="2400" dirty="0" err="1" smtClean="0">
                <a:solidFill>
                  <a:schemeClr val="accent1">
                    <a:lumMod val="50000"/>
                  </a:schemeClr>
                </a:solidFill>
              </a:rPr>
              <a:t>whatspp”den</a:t>
            </a:r>
            <a:r>
              <a:rPr lang="tr-TR" sz="2400" dirty="0" smtClean="0">
                <a:solidFill>
                  <a:schemeClr val="accent1">
                    <a:lumMod val="50000"/>
                  </a:schemeClr>
                </a:solidFill>
              </a:rPr>
              <a:t> görüşmek yerine yüz yüze görüşmeyi tercih etmeliyiz.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tr-T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tr-TR" sz="2400" dirty="0" smtClean="0">
                <a:solidFill>
                  <a:schemeClr val="accent1">
                    <a:lumMod val="50000"/>
                  </a:schemeClr>
                </a:solidFill>
              </a:rPr>
              <a:t>Tek uğraşımız internet olmamalı, boş zamanlarımızı değerlendirmek için farklı etkinliklere de yer vermeliyiz.</a:t>
            </a:r>
          </a:p>
        </p:txBody>
      </p:sp>
    </p:spTree>
    <p:extLst>
      <p:ext uri="{BB962C8B-B14F-4D97-AF65-F5344CB8AC3E}">
        <p14:creationId xmlns="" xmlns:p14="http://schemas.microsoft.com/office/powerpoint/2010/main" val="4314490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117347"/>
            <a:ext cx="9144000" cy="6771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2462530" algn="l">
              <a:lnSpc>
                <a:spcPct val="100000"/>
              </a:lnSpc>
            </a:pPr>
            <a:r>
              <a:rPr sz="4400" b="1" spc="-20" dirty="0">
                <a:solidFill>
                  <a:schemeClr val="tx2">
                    <a:lumMod val="75000"/>
                  </a:schemeClr>
                </a:solidFill>
                <a:latin typeface="Calibri"/>
                <a:cs typeface="Calibri"/>
              </a:rPr>
              <a:t>Sosyal </a:t>
            </a:r>
            <a:r>
              <a:rPr sz="4400" b="1" spc="-15" dirty="0">
                <a:solidFill>
                  <a:schemeClr val="tx2">
                    <a:lumMod val="75000"/>
                  </a:schemeClr>
                </a:solidFill>
                <a:latin typeface="Calibri"/>
                <a:cs typeface="Calibri"/>
              </a:rPr>
              <a:t>Medya</a:t>
            </a:r>
            <a:r>
              <a:rPr sz="4400" b="1" spc="-55" dirty="0">
                <a:solidFill>
                  <a:schemeClr val="tx2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sz="4400" b="1" dirty="0">
                <a:solidFill>
                  <a:schemeClr val="tx2">
                    <a:lumMod val="75000"/>
                  </a:schemeClr>
                </a:solidFill>
                <a:latin typeface="Calibri"/>
                <a:cs typeface="Calibri"/>
              </a:rPr>
              <a:t>Nedir?</a:t>
            </a:r>
          </a:p>
        </p:txBody>
      </p:sp>
      <p:sp>
        <p:nvSpPr>
          <p:cNvPr id="3" name="object 3"/>
          <p:cNvSpPr/>
          <p:nvPr/>
        </p:nvSpPr>
        <p:spPr>
          <a:xfrm>
            <a:off x="455676" y="3512820"/>
            <a:ext cx="4440936" cy="30830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2107" y="1252727"/>
            <a:ext cx="8606028" cy="20894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4027" y="1365758"/>
            <a:ext cx="7905115" cy="393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400" b="1" spc="-10" dirty="0">
                <a:solidFill>
                  <a:srgbClr val="FFFFFF"/>
                </a:solidFill>
                <a:cs typeface="Calibri"/>
              </a:rPr>
              <a:t>İnternet </a:t>
            </a:r>
            <a:r>
              <a:rPr sz="2400" b="1" spc="-5" dirty="0">
                <a:solidFill>
                  <a:srgbClr val="FFFFFF"/>
                </a:solidFill>
                <a:cs typeface="Calibri"/>
              </a:rPr>
              <a:t>kullanıcılarının birbirileriyle bilgi, görüş, 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ilgi</a:t>
            </a:r>
            <a:r>
              <a:rPr sz="2400" b="1" spc="114" dirty="0">
                <a:solidFill>
                  <a:srgbClr val="FFFFFF"/>
                </a:solidFill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cs typeface="Calibri"/>
              </a:rPr>
              <a:t>alanlarını,</a:t>
            </a:r>
            <a:endParaRPr sz="2400">
              <a:solidFill>
                <a:prstClr val="black"/>
              </a:solidFill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403972" y="1731517"/>
            <a:ext cx="1127760" cy="7600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9230"/>
            <a:r>
              <a:rPr sz="2400" b="1" dirty="0">
                <a:solidFill>
                  <a:srgbClr val="FFFFFF"/>
                </a:solidFill>
                <a:cs typeface="Calibri"/>
              </a:rPr>
              <a:t>i</a:t>
            </a:r>
            <a:r>
              <a:rPr sz="2400" b="1" spc="-20" dirty="0">
                <a:solidFill>
                  <a:srgbClr val="FFFFFF"/>
                </a:solidFill>
                <a:cs typeface="Calibri"/>
              </a:rPr>
              <a:t>l</a:t>
            </a:r>
            <a:r>
              <a:rPr sz="2400" b="1" spc="-10" dirty="0">
                <a:solidFill>
                  <a:srgbClr val="FFFFFF"/>
                </a:solidFill>
                <a:cs typeface="Calibri"/>
              </a:rPr>
              <a:t>e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t</a:t>
            </a:r>
            <a:r>
              <a:rPr sz="2400" b="1" spc="-10" dirty="0">
                <a:solidFill>
                  <a:srgbClr val="FFFFFF"/>
                </a:solidFill>
                <a:cs typeface="Calibri"/>
              </a:rPr>
              <a:t>i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şim</a:t>
            </a:r>
            <a:endParaRPr sz="2400">
              <a:solidFill>
                <a:prstClr val="black"/>
              </a:solidFill>
              <a:cs typeface="Calibri"/>
            </a:endParaRPr>
          </a:p>
          <a:p>
            <a:pPr marL="12700"/>
            <a:r>
              <a:rPr sz="2400" b="1" spc="-10" dirty="0">
                <a:solidFill>
                  <a:srgbClr val="FFFFFF"/>
                </a:solidFill>
                <a:cs typeface="Calibri"/>
              </a:rPr>
              <a:t>sitelerini</a:t>
            </a:r>
            <a:endParaRPr sz="2400">
              <a:solidFill>
                <a:prstClr val="black"/>
              </a:solidFill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4027" y="1731517"/>
            <a:ext cx="6776720" cy="1125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tabLst>
                <a:tab pos="853440" algn="l"/>
                <a:tab pos="1445260" algn="l"/>
                <a:tab pos="1818639" algn="l"/>
                <a:tab pos="2094230" algn="l"/>
                <a:tab pos="2315210" algn="l"/>
                <a:tab pos="2833370" algn="l"/>
                <a:tab pos="3155315" algn="l"/>
                <a:tab pos="3766185" algn="l"/>
                <a:tab pos="4318000" algn="l"/>
                <a:tab pos="4457065" algn="l"/>
                <a:tab pos="5412740" algn="l"/>
                <a:tab pos="5533390" algn="l"/>
                <a:tab pos="6039485" algn="l"/>
              </a:tabLst>
            </a:pPr>
            <a:r>
              <a:rPr sz="2400" b="1" spc="-35" dirty="0">
                <a:solidFill>
                  <a:srgbClr val="FFFFFF"/>
                </a:solidFill>
                <a:cs typeface="Calibri"/>
              </a:rPr>
              <a:t>y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azılı	</a:t>
            </a:r>
            <a:r>
              <a:rPr sz="2400" b="1" spc="-35" dirty="0">
                <a:solidFill>
                  <a:srgbClr val="FFFFFF"/>
                </a:solidFill>
                <a:cs typeface="Calibri"/>
              </a:rPr>
              <a:t>g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ö</a:t>
            </a:r>
            <a:r>
              <a:rPr sz="2400" b="1" spc="-25" dirty="0">
                <a:solidFill>
                  <a:srgbClr val="FFFFFF"/>
                </a:solidFill>
                <a:cs typeface="Calibri"/>
              </a:rPr>
              <a:t>r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sel	</a:t>
            </a:r>
            <a:r>
              <a:rPr sz="2400" b="1" spc="-35" dirty="0">
                <a:solidFill>
                  <a:srgbClr val="FFFFFF"/>
                </a:solidFill>
                <a:cs typeface="Calibri"/>
              </a:rPr>
              <a:t>y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a	</a:t>
            </a:r>
            <a:r>
              <a:rPr sz="2400" b="1" spc="-10" dirty="0">
                <a:solidFill>
                  <a:srgbClr val="FFFFFF"/>
                </a:solidFill>
                <a:cs typeface="Calibri"/>
              </a:rPr>
              <a:t>d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a	işi</a:t>
            </a:r>
            <a:r>
              <a:rPr sz="2400" b="1" spc="-10" dirty="0">
                <a:solidFill>
                  <a:srgbClr val="FFFFFF"/>
                </a:solidFill>
                <a:cs typeface="Calibri"/>
              </a:rPr>
              <a:t>t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sel	b</a:t>
            </a:r>
            <a:r>
              <a:rPr sz="2400" b="1" spc="-10" dirty="0">
                <a:solidFill>
                  <a:srgbClr val="FFFFFF"/>
                </a:solidFill>
                <a:cs typeface="Calibri"/>
              </a:rPr>
              <a:t>i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r	şekil</a:t>
            </a:r>
            <a:r>
              <a:rPr sz="2400" b="1" spc="-10" dirty="0">
                <a:solidFill>
                  <a:srgbClr val="FFFFFF"/>
                </a:solidFill>
                <a:cs typeface="Calibri"/>
              </a:rPr>
              <a:t>d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e	p</a:t>
            </a:r>
            <a:r>
              <a:rPr sz="2400" b="1" spc="-55" dirty="0">
                <a:solidFill>
                  <a:srgbClr val="FFFFFF"/>
                </a:solidFill>
                <a:cs typeface="Calibri"/>
              </a:rPr>
              <a:t>a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ylaşa</a:t>
            </a:r>
            <a:r>
              <a:rPr sz="2400" b="1" spc="-50" dirty="0">
                <a:solidFill>
                  <a:srgbClr val="FFFFFF"/>
                </a:solidFill>
                <a:cs typeface="Calibri"/>
              </a:rPr>
              <a:t>r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ak  </a:t>
            </a:r>
            <a:r>
              <a:rPr sz="2400" b="1" spc="-5" dirty="0">
                <a:solidFill>
                  <a:srgbClr val="FFFFFF"/>
                </a:solidFill>
                <a:cs typeface="Calibri"/>
              </a:rPr>
              <a:t>kurmaları	için	</a:t>
            </a:r>
            <a:r>
              <a:rPr sz="2400" b="1" dirty="0">
                <a:solidFill>
                  <a:srgbClr val="FFFFFF"/>
                </a:solidFill>
                <a:cs typeface="Calibri"/>
              </a:rPr>
              <a:t>olanak	</a:t>
            </a:r>
            <a:r>
              <a:rPr sz="2400" b="1" spc="-10" dirty="0">
                <a:solidFill>
                  <a:srgbClr val="FFFFFF"/>
                </a:solidFill>
                <a:cs typeface="Calibri"/>
              </a:rPr>
              <a:t>sağlayan		araçlar		ve	</a:t>
            </a:r>
            <a:r>
              <a:rPr sz="2400" b="1" spc="-15" dirty="0">
                <a:solidFill>
                  <a:srgbClr val="FFFFFF"/>
                </a:solidFill>
                <a:cs typeface="Calibri"/>
              </a:rPr>
              <a:t>web  </a:t>
            </a:r>
            <a:r>
              <a:rPr sz="2400" b="1" spc="-20" dirty="0">
                <a:solidFill>
                  <a:srgbClr val="FFFFFF"/>
                </a:solidFill>
                <a:cs typeface="Calibri"/>
              </a:rPr>
              <a:t>içermektedir.</a:t>
            </a:r>
            <a:endParaRPr sz="2400">
              <a:solidFill>
                <a:prstClr val="black"/>
              </a:solidFill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971288" y="3293364"/>
            <a:ext cx="3717036" cy="33025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09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Şehir Hayatı">
  <a:themeElements>
    <a:clrScheme name="Şehir Hayatı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Şehir Hayatı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Piksel">
  <a:themeElements>
    <a:clrScheme name="Piks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ks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ks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ks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ks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ks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ks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ks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ks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ks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ks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ks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ks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ks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</TotalTime>
  <Words>833</Words>
  <PresentationFormat>Ekran Gösterisi (4:3)</PresentationFormat>
  <Paragraphs>154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10</vt:i4>
      </vt:variant>
      <vt:variant>
        <vt:lpstr>Slayt Başlıkları</vt:lpstr>
      </vt:variant>
      <vt:variant>
        <vt:i4>23</vt:i4>
      </vt:variant>
    </vt:vector>
  </HeadingPairs>
  <TitlesOfParts>
    <vt:vector size="33" baseType="lpstr">
      <vt:lpstr>1_Ofis Teması</vt:lpstr>
      <vt:lpstr>Şehir Hayatı</vt:lpstr>
      <vt:lpstr>1_Piksel</vt:lpstr>
      <vt:lpstr>Office Theme</vt:lpstr>
      <vt:lpstr>2_Office Theme</vt:lpstr>
      <vt:lpstr>4_Office Theme</vt:lpstr>
      <vt:lpstr>5_Office Theme</vt:lpstr>
      <vt:lpstr>2_Ofis Teması</vt:lpstr>
      <vt:lpstr>1_Office Theme</vt:lpstr>
      <vt:lpstr>6_Office Theme</vt:lpstr>
      <vt:lpstr>İNTERNET VE SOSYAL MEDYA KULLANIMI</vt:lpstr>
      <vt:lpstr>  İNTERNET        İnternet’in Faydaları</vt:lpstr>
      <vt:lpstr>İNTERNETİN ZARARLARI</vt:lpstr>
      <vt:lpstr>İNTERNETİN ZARARLARI</vt:lpstr>
      <vt:lpstr>Slayt 5</vt:lpstr>
      <vt:lpstr>Slayt 6</vt:lpstr>
      <vt:lpstr>Slayt 7</vt:lpstr>
      <vt:lpstr>PEKİ NE YAPMALIYIZ???</vt:lpstr>
      <vt:lpstr>Sosyal Medya Nedir?</vt:lpstr>
      <vt:lpstr> Dünya’da</vt:lpstr>
      <vt:lpstr>Sosyal Medyanın Yararları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Güvenlik ve gizlilik ayarlarınızı  mutlaka yapın. Profilinizdeki tüm  bilgilere herkes tarafından  ulaşılmasını engelleyin.</vt:lpstr>
      <vt:lpstr>Slayt 20</vt:lpstr>
      <vt:lpstr>Slayt 21</vt:lpstr>
      <vt:lpstr>Slayt 22</vt:lpstr>
      <vt:lpstr>    Televizyonun kumandasını kullandığımız gibi, bilgisayarında kapatma düğmesini kullanmayı öğrenmeliyiz. Yerinde ve zamanında kullanıldığında çok önemli bir buluş olan interneti doğru kullanmak dileğiyle…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2007-10-29T22:05:19Z</dcterms:created>
  <dcterms:modified xsi:type="dcterms:W3CDTF">2017-04-14T19:56:57Z</dcterms:modified>
  <cp:category>www.sorubak.com</cp:category>
</cp:coreProperties>
</file>