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7" r:id="rId12"/>
    <p:sldId id="268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84" d="100"/>
          <a:sy n="84" d="100"/>
        </p:scale>
        <p:origin x="-11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56BE8-D13F-476B-85E3-6018872620B9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5CFDE-B9DF-4887-830D-724F052865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4004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5CFDE-B9DF-4887-830D-724F05286565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0626" y="1346947"/>
            <a:ext cx="7667244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0626" y="4299697"/>
            <a:ext cx="7667244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90626" y="1484779"/>
            <a:ext cx="7667244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7236911" y="4068923"/>
            <a:ext cx="810678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47522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94550" y="4289334"/>
            <a:ext cx="895401" cy="640080"/>
          </a:xfrm>
        </p:spPr>
        <p:txBody>
          <a:bodyPr/>
          <a:lstStyle>
            <a:lvl1pPr>
              <a:defRPr sz="28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1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7031" y="6272785"/>
            <a:ext cx="4745736" cy="365125"/>
          </a:xfrm>
        </p:spPr>
        <p:txBody>
          <a:bodyPr/>
          <a:lstStyle/>
          <a:p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673049" y="2325848"/>
            <a:ext cx="810678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2776" y="2506133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2386" y="2194560"/>
            <a:ext cx="356616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3168" y="2194560"/>
            <a:ext cx="356616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2048256"/>
            <a:ext cx="356616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386" y="2743200"/>
            <a:ext cx="356616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168" y="2048256"/>
            <a:ext cx="356616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168" y="2743200"/>
            <a:ext cx="356616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8551294" y="6229681"/>
            <a:ext cx="3429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8551294" y="6229681"/>
            <a:ext cx="3429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2386" y="484632"/>
            <a:ext cx="75438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386" y="2121408"/>
            <a:ext cx="75438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331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6102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8551294" y="6229681"/>
            <a:ext cx="3429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2780928"/>
            <a:ext cx="7772400" cy="1470025"/>
          </a:xfrm>
        </p:spPr>
        <p:txBody>
          <a:bodyPr/>
          <a:lstStyle/>
          <a:p>
            <a:r>
              <a:rPr lang="tr-TR" dirty="0" smtClean="0">
                <a:latin typeface="Segoe Script" pitchFamily="34" charset="0"/>
              </a:rPr>
              <a:t>Sosyal bilgiler</a:t>
            </a:r>
            <a:br>
              <a:rPr lang="tr-TR" dirty="0" smtClean="0">
                <a:latin typeface="Segoe Script" pitchFamily="34" charset="0"/>
              </a:rPr>
            </a:br>
            <a:endParaRPr lang="tr-TR" dirty="0">
              <a:latin typeface="Segoe Script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4869160"/>
            <a:ext cx="5918454" cy="1069848"/>
          </a:xfrm>
        </p:spPr>
        <p:txBody>
          <a:bodyPr>
            <a:noAutofit/>
          </a:bodyPr>
          <a:lstStyle/>
          <a:p>
            <a:r>
              <a:rPr lang="tr-TR" sz="3200" dirty="0" smtClean="0">
                <a:latin typeface="Segoe Script" pitchFamily="34" charset="0"/>
              </a:rPr>
              <a:t>Sunan: Emre Cemal BARIS  </a:t>
            </a:r>
          </a:p>
          <a:p>
            <a:r>
              <a:rPr lang="tr-TR" sz="3200" dirty="0" smtClean="0">
                <a:latin typeface="Segoe Script" pitchFamily="34" charset="0"/>
              </a:rPr>
              <a:t>Hayri Talha YILDIRIM</a:t>
            </a:r>
            <a:endParaRPr lang="tr-TR" sz="3200" dirty="0">
              <a:latin typeface="Segoe Script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364088" y="5085184"/>
            <a:ext cx="3888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Segoe Script" pitchFamily="34" charset="0"/>
              </a:rPr>
              <a:t>KONU</a:t>
            </a:r>
            <a:r>
              <a:rPr lang="tr-TR" sz="3200" dirty="0">
                <a:latin typeface="Segoe Script" pitchFamily="34" charset="0"/>
              </a:rPr>
              <a:t>: </a:t>
            </a:r>
            <a:r>
              <a:rPr lang="en-US" sz="3200" b="1" dirty="0" err="1">
                <a:latin typeface="Segoe Script" pitchFamily="34" charset="0"/>
              </a:rPr>
              <a:t>Mesleki</a:t>
            </a:r>
            <a:r>
              <a:rPr lang="en-US" sz="3200" b="1" dirty="0">
                <a:latin typeface="Segoe Script" pitchFamily="34" charset="0"/>
              </a:rPr>
              <a:t> </a:t>
            </a:r>
            <a:r>
              <a:rPr lang="en-US" sz="3200" b="1" dirty="0" err="1">
                <a:latin typeface="Segoe Script" pitchFamily="34" charset="0"/>
              </a:rPr>
              <a:t>Eğitim</a:t>
            </a:r>
            <a:r>
              <a:rPr lang="en-US" sz="3200" b="1" dirty="0">
                <a:latin typeface="Segoe Script" pitchFamily="34" charset="0"/>
              </a:rPr>
              <a:t> </a:t>
            </a:r>
            <a:r>
              <a:rPr lang="en-US" sz="3200" b="1" dirty="0" err="1">
                <a:latin typeface="Segoe Script" pitchFamily="34" charset="0"/>
              </a:rPr>
              <a:t>ve</a:t>
            </a:r>
            <a:r>
              <a:rPr lang="en-US" sz="3200" b="1" dirty="0">
                <a:latin typeface="Segoe Script" pitchFamily="34" charset="0"/>
              </a:rPr>
              <a:t> </a:t>
            </a:r>
            <a:r>
              <a:rPr lang="en-US" sz="3200" b="1" dirty="0" err="1">
                <a:latin typeface="Segoe Script" pitchFamily="34" charset="0"/>
              </a:rPr>
              <a:t>Meslek</a:t>
            </a:r>
            <a:r>
              <a:rPr lang="en-US" sz="3200" b="1" dirty="0">
                <a:latin typeface="Segoe Script" pitchFamily="34" charset="0"/>
              </a:rPr>
              <a:t> </a:t>
            </a:r>
            <a:r>
              <a:rPr lang="en-US" sz="3200" b="1" dirty="0" err="1">
                <a:latin typeface="Segoe Script" pitchFamily="34" charset="0"/>
              </a:rPr>
              <a:t>Seçimi</a:t>
            </a:r>
            <a:endParaRPr lang="tr-TR" sz="3200" dirty="0">
              <a:latin typeface="Segoe Script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16632"/>
            <a:ext cx="695325" cy="11239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12851"/>
            <a:ext cx="1085850" cy="11049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63" y="235694"/>
            <a:ext cx="1009650" cy="8667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684" y="98776"/>
            <a:ext cx="600075" cy="11906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70225"/>
            <a:ext cx="933450" cy="8477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1881"/>
            <a:ext cx="914400" cy="91440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225"/>
            <a:ext cx="942975" cy="8858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0290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02386" y="404664"/>
            <a:ext cx="7543800" cy="5767536"/>
          </a:xfrm>
        </p:spPr>
        <p:txBody>
          <a:bodyPr/>
          <a:lstStyle/>
          <a:p>
            <a:r>
              <a:rPr lang="en-US" sz="3200" dirty="0" err="1"/>
              <a:t>Bireyler</a:t>
            </a:r>
            <a:r>
              <a:rPr lang="en-US" sz="3200" dirty="0"/>
              <a:t> </a:t>
            </a:r>
            <a:r>
              <a:rPr lang="en-US" sz="3200" dirty="0" err="1"/>
              <a:t>meslek</a:t>
            </a:r>
            <a:r>
              <a:rPr lang="en-US" sz="3200" dirty="0"/>
              <a:t> </a:t>
            </a:r>
            <a:r>
              <a:rPr lang="en-US" sz="3200" dirty="0" err="1"/>
              <a:t>seçiminin</a:t>
            </a:r>
            <a:r>
              <a:rPr lang="en-US" sz="3200" dirty="0"/>
              <a:t> </a:t>
            </a:r>
            <a:r>
              <a:rPr lang="en-US" sz="3200" dirty="0" err="1"/>
              <a:t>ardından</a:t>
            </a:r>
            <a:r>
              <a:rPr lang="en-US" sz="3200" dirty="0"/>
              <a:t> </a:t>
            </a:r>
            <a:r>
              <a:rPr lang="en-US" sz="3200" dirty="0" err="1"/>
              <a:t>kişisel</a:t>
            </a:r>
            <a:r>
              <a:rPr lang="en-US" sz="3200" dirty="0"/>
              <a:t>, </a:t>
            </a:r>
            <a:r>
              <a:rPr lang="en-US" sz="3200" dirty="0" err="1"/>
              <a:t>eğitsel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mesleki</a:t>
            </a:r>
            <a:r>
              <a:rPr lang="en-US" sz="3200" dirty="0"/>
              <a:t> </a:t>
            </a:r>
            <a:r>
              <a:rPr lang="en-US" sz="3200" dirty="0" err="1"/>
              <a:t>açıdan</a:t>
            </a:r>
            <a:r>
              <a:rPr lang="en-US" sz="3200" dirty="0"/>
              <a:t> </a:t>
            </a:r>
            <a:r>
              <a:rPr lang="en-US" sz="3200" dirty="0" err="1"/>
              <a:t>planlar</a:t>
            </a:r>
            <a:r>
              <a:rPr lang="en-US" sz="3200" dirty="0"/>
              <a:t> </a:t>
            </a:r>
            <a:r>
              <a:rPr lang="en-US" sz="3200" dirty="0" err="1"/>
              <a:t>yapmalıdırlar</a:t>
            </a:r>
            <a:r>
              <a:rPr lang="en-US" sz="3200" dirty="0"/>
              <a:t>. </a:t>
            </a:r>
            <a:endParaRPr lang="tr-TR" sz="3200" dirty="0" smtClean="0"/>
          </a:p>
          <a:p>
            <a:r>
              <a:rPr lang="en-US" sz="3200" dirty="0" err="1" smtClean="0"/>
              <a:t>Bunun</a:t>
            </a:r>
            <a:r>
              <a:rPr lang="en-US" sz="3200" dirty="0" smtClean="0"/>
              <a:t> </a:t>
            </a:r>
            <a:r>
              <a:rPr lang="en-US" sz="3200" dirty="0" err="1"/>
              <a:t>için</a:t>
            </a:r>
            <a:r>
              <a:rPr lang="en-US" sz="3200" dirty="0"/>
              <a:t> </a:t>
            </a:r>
            <a:r>
              <a:rPr lang="en-US" sz="3200" dirty="0" err="1"/>
              <a:t>iş</a:t>
            </a:r>
            <a:r>
              <a:rPr lang="en-US" sz="3200" dirty="0"/>
              <a:t> </a:t>
            </a:r>
            <a:r>
              <a:rPr lang="en-US" sz="3200" dirty="0" err="1"/>
              <a:t>ilanları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ilgili</a:t>
            </a:r>
            <a:r>
              <a:rPr lang="en-US" sz="3200" dirty="0"/>
              <a:t> </a:t>
            </a:r>
            <a:r>
              <a:rPr lang="en-US" sz="3200" dirty="0" err="1"/>
              <a:t>gazete</a:t>
            </a:r>
            <a:r>
              <a:rPr lang="en-US" sz="3200" dirty="0"/>
              <a:t> </a:t>
            </a:r>
            <a:r>
              <a:rPr lang="en-US" sz="3200" dirty="0" err="1"/>
              <a:t>kupürlerine</a:t>
            </a:r>
            <a:r>
              <a:rPr lang="en-US" sz="3200" dirty="0"/>
              <a:t> </a:t>
            </a:r>
            <a:r>
              <a:rPr lang="en-US" sz="3200" dirty="0" err="1"/>
              <a:t>bakarak</a:t>
            </a:r>
            <a:r>
              <a:rPr lang="en-US" sz="3200" dirty="0"/>
              <a:t>, </a:t>
            </a:r>
            <a:r>
              <a:rPr lang="en-US" sz="3200" dirty="0" err="1"/>
              <a:t>ilgilendikleri</a:t>
            </a:r>
            <a:r>
              <a:rPr lang="en-US" sz="3200" dirty="0"/>
              <a:t> </a:t>
            </a:r>
            <a:r>
              <a:rPr lang="en-US" sz="3200" dirty="0" err="1"/>
              <a:t>mesleklerin</a:t>
            </a:r>
            <a:r>
              <a:rPr lang="en-US" sz="3200" dirty="0"/>
              <a:t> ne </a:t>
            </a:r>
            <a:r>
              <a:rPr lang="en-US" sz="3200" dirty="0" err="1"/>
              <a:t>gibi</a:t>
            </a:r>
            <a:r>
              <a:rPr lang="en-US" sz="3200" dirty="0"/>
              <a:t> </a:t>
            </a:r>
            <a:r>
              <a:rPr lang="en-US" sz="3200" dirty="0" err="1"/>
              <a:t>gereksinimleri</a:t>
            </a:r>
            <a:r>
              <a:rPr lang="en-US" sz="3200" dirty="0"/>
              <a:t> </a:t>
            </a:r>
            <a:r>
              <a:rPr lang="en-US" sz="3200" dirty="0" err="1"/>
              <a:t>olduğuna</a:t>
            </a:r>
            <a:r>
              <a:rPr lang="en-US" sz="3200" dirty="0"/>
              <a:t> </a:t>
            </a:r>
            <a:r>
              <a:rPr lang="en-US" sz="3200" dirty="0" err="1"/>
              <a:t>dair</a:t>
            </a:r>
            <a:r>
              <a:rPr lang="en-US" sz="3200" dirty="0"/>
              <a:t> </a:t>
            </a:r>
            <a:r>
              <a:rPr lang="en-US" sz="3200" dirty="0" err="1"/>
              <a:t>bilgi</a:t>
            </a:r>
            <a:r>
              <a:rPr lang="en-US" sz="3200" dirty="0"/>
              <a:t> </a:t>
            </a:r>
            <a:r>
              <a:rPr lang="en-US" sz="3200" dirty="0" err="1" smtClean="0"/>
              <a:t>edinebilir</a:t>
            </a:r>
            <a:r>
              <a:rPr lang="en-US" sz="3200" dirty="0" smtClean="0"/>
              <a:t>,</a:t>
            </a:r>
            <a:r>
              <a:rPr lang="tr-TR" sz="3200" dirty="0" smtClean="0"/>
              <a:t> </a:t>
            </a:r>
            <a:r>
              <a:rPr lang="en-US" sz="3200" dirty="0" err="1" smtClean="0"/>
              <a:t>eğitimlerine</a:t>
            </a:r>
            <a:r>
              <a:rPr lang="en-US" sz="3200" dirty="0" smtClean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kişisel</a:t>
            </a:r>
            <a:r>
              <a:rPr lang="en-US" sz="3200" dirty="0"/>
              <a:t> </a:t>
            </a:r>
            <a:r>
              <a:rPr lang="en-US" sz="3200" dirty="0" err="1"/>
              <a:t>gelişimlerine</a:t>
            </a:r>
            <a:r>
              <a:rPr lang="en-US" sz="3200" dirty="0"/>
              <a:t> </a:t>
            </a:r>
            <a:r>
              <a:rPr lang="en-US" sz="3200" dirty="0" err="1"/>
              <a:t>buna</a:t>
            </a:r>
            <a:r>
              <a:rPr lang="en-US" sz="3200" dirty="0"/>
              <a:t> </a:t>
            </a:r>
            <a:r>
              <a:rPr lang="en-US" sz="3200" dirty="0" err="1"/>
              <a:t>göre</a:t>
            </a:r>
            <a:r>
              <a:rPr lang="en-US" sz="3200" dirty="0"/>
              <a:t> </a:t>
            </a:r>
            <a:r>
              <a:rPr lang="en-US" sz="3200" dirty="0" err="1"/>
              <a:t>yön</a:t>
            </a:r>
            <a:r>
              <a:rPr lang="en-US" sz="3200" dirty="0"/>
              <a:t> </a:t>
            </a:r>
            <a:r>
              <a:rPr lang="en-US" sz="3200" dirty="0" err="1"/>
              <a:t>verebilirler</a:t>
            </a:r>
            <a:r>
              <a:rPr lang="en-US" sz="3200" dirty="0"/>
              <a:t>.</a:t>
            </a:r>
            <a:endParaRPr lang="tr-TR" sz="3200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411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88639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Ahiler, Anadolu ülkesinde oturan Türkmen kavimlerinin her vilayet, belde ve köylerinde mevcuttur.</a:t>
            </a:r>
          </a:p>
          <a:p>
            <a:endParaRPr lang="tr-TR" sz="2800" dirty="0" smtClean="0"/>
          </a:p>
          <a:p>
            <a:r>
              <a:rPr lang="tr-TR" sz="2800" dirty="0" smtClean="0"/>
              <a:t>Yabancıları </a:t>
            </a:r>
            <a:r>
              <a:rPr lang="tr-TR" sz="2800" dirty="0"/>
              <a:t>ağırlama, yedirme ve içirmede, eşkıyalara ve zalimlere karşı mücadelede bunların </a:t>
            </a:r>
            <a:r>
              <a:rPr lang="tr-TR" sz="2800" dirty="0" smtClean="0"/>
              <a:t>dünyada benzeri </a:t>
            </a:r>
            <a:r>
              <a:rPr lang="tr-TR" sz="2800" dirty="0"/>
              <a:t>yoktur.</a:t>
            </a:r>
          </a:p>
          <a:p>
            <a:endParaRPr lang="tr-TR" sz="2800" i="1" dirty="0" smtClean="0"/>
          </a:p>
          <a:p>
            <a:endParaRPr lang="tr-TR" sz="2800" i="1" dirty="0"/>
          </a:p>
          <a:p>
            <a:endParaRPr lang="tr-TR" sz="2800" i="1" dirty="0" smtClean="0"/>
          </a:p>
          <a:p>
            <a:r>
              <a:rPr lang="tr-TR" sz="2800" i="1" dirty="0" smtClean="0"/>
              <a:t>Mehmet </a:t>
            </a:r>
            <a:r>
              <a:rPr lang="tr-TR" sz="2800" i="1" dirty="0"/>
              <a:t>Şeker, Türk-İslam Medeniyetinde Ahilik ve Fütüvvet-Namelerin Yeri, s. 23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259881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0"/>
            <a:ext cx="7543800" cy="1609344"/>
          </a:xfrm>
        </p:spPr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02386" y="1700808"/>
            <a:ext cx="7543800" cy="4471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1-Ahilik </a:t>
            </a:r>
            <a:r>
              <a:rPr lang="tr-TR" dirty="0"/>
              <a:t>teşkilatı ilkeleri arasında helal kazanç için çalışmak,</a:t>
            </a:r>
          </a:p>
          <a:p>
            <a:pPr marL="0" indent="0">
              <a:buNone/>
            </a:pPr>
            <a:r>
              <a:rPr lang="tr-TR" dirty="0"/>
              <a:t>ilim sahibi olmak, güzel ahlak sahibi olmak, namazları vaktinde</a:t>
            </a:r>
          </a:p>
          <a:p>
            <a:pPr marL="0" indent="0">
              <a:buNone/>
            </a:pPr>
            <a:r>
              <a:rPr lang="tr-TR" dirty="0"/>
              <a:t>kılmak, haramlardan kaçınmak, yalan söylememek,</a:t>
            </a:r>
          </a:p>
          <a:p>
            <a:pPr marL="0" indent="0">
              <a:buNone/>
            </a:pPr>
            <a:r>
              <a:rPr lang="tr-TR" dirty="0"/>
              <a:t>iyi arkadaş seçmek ve bir meslek sahibi olmak </a:t>
            </a:r>
            <a:r>
              <a:rPr lang="tr-TR" dirty="0" smtClean="0"/>
              <a:t> vardır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Buna göre ahilik teşkilatı ile ilgili aşağıdaki yargılardan</a:t>
            </a:r>
          </a:p>
          <a:p>
            <a:pPr marL="0" indent="0">
              <a:buNone/>
            </a:pPr>
            <a:r>
              <a:rPr lang="tr-TR" dirty="0"/>
              <a:t>hangisine ulaşılabilir?</a:t>
            </a:r>
          </a:p>
          <a:p>
            <a:pPr marL="0" indent="0">
              <a:buNone/>
            </a:pPr>
            <a:r>
              <a:rPr lang="tr-TR" dirty="0"/>
              <a:t>A) Öncelikli amacı kaliteli mal üretilmesidir.</a:t>
            </a:r>
          </a:p>
          <a:p>
            <a:pPr marL="0" indent="0">
              <a:buNone/>
            </a:pPr>
            <a:r>
              <a:rPr lang="tr-TR" dirty="0"/>
              <a:t>B) Meslek eğitiminde önemli bir yere sahiptir.</a:t>
            </a:r>
          </a:p>
          <a:p>
            <a:pPr marL="0" indent="0">
              <a:buNone/>
            </a:pPr>
            <a:r>
              <a:rPr lang="tr-TR" dirty="0"/>
              <a:t>C) Hükumete karşı esnafı temsil etmiştir.</a:t>
            </a:r>
          </a:p>
          <a:p>
            <a:pPr marL="0" indent="0">
              <a:buNone/>
            </a:pPr>
            <a:r>
              <a:rPr lang="tr-TR" dirty="0"/>
              <a:t>D) Genel olarak iyi bir insan olmak hedeflenmiştir.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899592" y="6021288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cevap: A seçeneği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05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543800" cy="1609344"/>
          </a:xfrm>
        </p:spPr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2- Sabırlı </a:t>
            </a:r>
            <a:r>
              <a:rPr lang="tr-TR" dirty="0"/>
              <a:t>olmak, heyecanlılık, soğukkanlılık, titiz olmak, çabuk</a:t>
            </a:r>
          </a:p>
          <a:p>
            <a:pPr marL="0" indent="0">
              <a:buNone/>
            </a:pPr>
            <a:r>
              <a:rPr lang="tr-TR" dirty="0"/>
              <a:t>reaksiyon göstermek, seyahati sevmek, düzgün konuşma</a:t>
            </a:r>
          </a:p>
          <a:p>
            <a:pPr marL="0" indent="0">
              <a:buNone/>
            </a:pPr>
            <a:r>
              <a:rPr lang="tr-TR" dirty="0"/>
              <a:t>Meslek seçiminde dikkat edilecek hususlardan hangisiyle</a:t>
            </a:r>
          </a:p>
          <a:p>
            <a:pPr marL="0" indent="0">
              <a:buNone/>
            </a:pPr>
            <a:r>
              <a:rPr lang="tr-TR" dirty="0"/>
              <a:t>ilgilidir?</a:t>
            </a:r>
          </a:p>
          <a:p>
            <a:pPr marL="0" indent="0">
              <a:buNone/>
            </a:pPr>
            <a:r>
              <a:rPr lang="tr-TR" dirty="0"/>
              <a:t>A) Meslekler hakkında bilgi edinmek</a:t>
            </a:r>
          </a:p>
          <a:p>
            <a:pPr marL="0" indent="0">
              <a:buNone/>
            </a:pPr>
            <a:r>
              <a:rPr lang="tr-TR" dirty="0"/>
              <a:t>B) İlgi duyulan alanlar</a:t>
            </a:r>
          </a:p>
          <a:p>
            <a:pPr marL="0" indent="0">
              <a:buNone/>
            </a:pPr>
            <a:r>
              <a:rPr lang="tr-TR" dirty="0"/>
              <a:t>C) Yeteneklerimizin neler olduğunu tespit etmek</a:t>
            </a:r>
          </a:p>
          <a:p>
            <a:pPr marL="0" indent="0">
              <a:buNone/>
            </a:pPr>
            <a:r>
              <a:rPr lang="tr-TR" dirty="0"/>
              <a:t>D) Kendi kişiliğimizi tanımak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99592" y="5805264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Cevap: D seçeneğidir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92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43800" cy="1609344"/>
          </a:xfrm>
        </p:spPr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700808"/>
            <a:ext cx="7543800" cy="4050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3- Ahilik </a:t>
            </a:r>
            <a:r>
              <a:rPr lang="tr-TR" dirty="0"/>
              <a:t>Teşkilatı, Selçuklu ve Osmanlı dönemlerinde </a:t>
            </a:r>
            <a:r>
              <a:rPr lang="tr-TR" dirty="0" err="1"/>
              <a:t>Anadoluda</a:t>
            </a:r>
            <a:r>
              <a:rPr lang="tr-TR" dirty="0"/>
              <a:t> yaşayan Müslüman halkın sanat, ticaret, ekonomi gibi çeşitli meslek alanlarında yetişmesini sağlayan, onları hem ekonomik hem de ahlaki yönden yetiştiren bir yapıdır. Buna göre Ahilik Teşkilatı’nda;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I</a:t>
            </a:r>
            <a:r>
              <a:rPr lang="tr-TR" dirty="0"/>
              <a:t>. Meslek eğitimi vermek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II</a:t>
            </a:r>
            <a:r>
              <a:rPr lang="tr-TR" dirty="0"/>
              <a:t>. Sanat ve meslek ahlakı oluşturmak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III</a:t>
            </a:r>
            <a:r>
              <a:rPr lang="tr-TR" dirty="0"/>
              <a:t>. Esnaflar arasında rekabeti arttırmak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amaçlarından </a:t>
            </a:r>
            <a:r>
              <a:rPr lang="tr-TR" dirty="0"/>
              <a:t>hangileri vardır? 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Yalnız II  </a:t>
            </a:r>
            <a:r>
              <a:rPr lang="tr-TR" dirty="0" smtClean="0"/>
              <a:t> B</a:t>
            </a:r>
            <a:r>
              <a:rPr lang="tr-TR" dirty="0"/>
              <a:t>) I ve II </a:t>
            </a:r>
            <a:r>
              <a:rPr lang="tr-TR" dirty="0" smtClean="0"/>
              <a:t>  C</a:t>
            </a:r>
            <a:r>
              <a:rPr lang="tr-TR" dirty="0"/>
              <a:t>) I ve </a:t>
            </a:r>
            <a:r>
              <a:rPr lang="tr-TR" dirty="0" smtClean="0"/>
              <a:t>III  </a:t>
            </a:r>
            <a:r>
              <a:rPr lang="tr-TR" dirty="0"/>
              <a:t>D) I, II ve III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99592" y="5877272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Cevap: B seçeneğidir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718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İzlediginiz</a:t>
            </a:r>
            <a:r>
              <a:rPr lang="tr-TR" dirty="0" smtClean="0"/>
              <a:t> için </a:t>
            </a:r>
            <a:r>
              <a:rPr lang="tr-TR" dirty="0" err="1" smtClean="0"/>
              <a:t>tesekkürler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44824"/>
            <a:ext cx="7128792" cy="4176464"/>
          </a:xfrm>
        </p:spPr>
      </p:pic>
      <p:pic>
        <p:nvPicPr>
          <p:cNvPr id="7" name="İzlanda 10.000 kişiyle muhteşem alkış tezahüratı (VIKING CLAP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>
                  <p14:trim st="58530.8032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009882" y="315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250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620688"/>
            <a:ext cx="7543800" cy="4050792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 err="1"/>
              <a:t>Mesleki</a:t>
            </a:r>
            <a:r>
              <a:rPr lang="en-US" sz="3200" b="1" dirty="0"/>
              <a:t> </a:t>
            </a:r>
            <a:r>
              <a:rPr lang="en-US" sz="3200" b="1" dirty="0" err="1"/>
              <a:t>Eğitim</a:t>
            </a:r>
            <a:endParaRPr lang="tr-TR" sz="3200" b="1" dirty="0"/>
          </a:p>
          <a:p>
            <a:r>
              <a:rPr lang="en-US" sz="3200" dirty="0" err="1"/>
              <a:t>Devletlerin</a:t>
            </a:r>
            <a:r>
              <a:rPr lang="en-US" sz="3200" dirty="0"/>
              <a:t>, </a:t>
            </a:r>
            <a:r>
              <a:rPr lang="en-US" sz="3200" dirty="0" err="1"/>
              <a:t>gelişebilmek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kalkınabilmek</a:t>
            </a:r>
            <a:r>
              <a:rPr lang="en-US" sz="3200" dirty="0"/>
              <a:t> </a:t>
            </a:r>
            <a:r>
              <a:rPr lang="en-US" sz="3200" dirty="0" err="1"/>
              <a:t>için</a:t>
            </a:r>
            <a:r>
              <a:rPr lang="en-US" sz="3200" dirty="0"/>
              <a:t> </a:t>
            </a:r>
            <a:r>
              <a:rPr lang="en-US" sz="3200" dirty="0" err="1"/>
              <a:t>nitelikli</a:t>
            </a:r>
            <a:r>
              <a:rPr lang="en-US" sz="3200" dirty="0"/>
              <a:t> </a:t>
            </a:r>
            <a:r>
              <a:rPr lang="en-US" sz="3200" dirty="0" err="1"/>
              <a:t>insanlara</a:t>
            </a:r>
            <a:r>
              <a:rPr lang="en-US" sz="3200" dirty="0"/>
              <a:t> </a:t>
            </a:r>
            <a:r>
              <a:rPr lang="en-US" sz="3200" dirty="0" err="1"/>
              <a:t>ihtiyacı</a:t>
            </a:r>
            <a:r>
              <a:rPr lang="en-US" sz="3200" dirty="0"/>
              <a:t> </a:t>
            </a:r>
            <a:r>
              <a:rPr lang="en-US" sz="3200" dirty="0" err="1"/>
              <a:t>vardır</a:t>
            </a:r>
            <a:r>
              <a:rPr lang="en-US" sz="3200" dirty="0"/>
              <a:t>. </a:t>
            </a:r>
            <a:endParaRPr lang="tr-TR" sz="3200" dirty="0" smtClean="0"/>
          </a:p>
          <a:p>
            <a:r>
              <a:rPr lang="en-US" sz="3200" dirty="0" err="1" smtClean="0"/>
              <a:t>Nitelikli</a:t>
            </a:r>
            <a:r>
              <a:rPr lang="en-US" sz="3200" dirty="0" smtClean="0"/>
              <a:t> </a:t>
            </a:r>
            <a:r>
              <a:rPr lang="en-US" sz="3200" dirty="0" err="1"/>
              <a:t>insanlar</a:t>
            </a:r>
            <a:r>
              <a:rPr lang="en-US" sz="3200" dirty="0"/>
              <a:t> </a:t>
            </a:r>
            <a:r>
              <a:rPr lang="en-US" sz="3200" dirty="0" err="1"/>
              <a:t>ise</a:t>
            </a:r>
            <a:r>
              <a:rPr lang="en-US" sz="3200" dirty="0"/>
              <a:t> </a:t>
            </a:r>
            <a:r>
              <a:rPr lang="en-US" sz="3200" dirty="0" err="1"/>
              <a:t>ilgi</a:t>
            </a:r>
            <a:r>
              <a:rPr lang="en-US" sz="3200" dirty="0"/>
              <a:t> </a:t>
            </a:r>
            <a:r>
              <a:rPr lang="en-US" sz="3200" dirty="0" err="1"/>
              <a:t>alanlarına</a:t>
            </a:r>
            <a:r>
              <a:rPr lang="en-US" sz="3200" dirty="0"/>
              <a:t> </a:t>
            </a:r>
            <a:r>
              <a:rPr lang="en-US" sz="3200" dirty="0" err="1"/>
              <a:t>göre</a:t>
            </a:r>
            <a:r>
              <a:rPr lang="en-US" sz="3200" dirty="0"/>
              <a:t> </a:t>
            </a:r>
            <a:r>
              <a:rPr lang="en-US" sz="3200" dirty="0" err="1"/>
              <a:t>eğitim</a:t>
            </a:r>
            <a:r>
              <a:rPr lang="en-US" sz="3200" dirty="0"/>
              <a:t> </a:t>
            </a:r>
            <a:r>
              <a:rPr lang="en-US" sz="3200" dirty="0" err="1"/>
              <a:t>alarak</a:t>
            </a:r>
            <a:r>
              <a:rPr lang="en-US" sz="3200" dirty="0"/>
              <a:t> </a:t>
            </a:r>
            <a:r>
              <a:rPr lang="en-US" sz="3200" dirty="0" err="1"/>
              <a:t>yetişir</a:t>
            </a:r>
            <a:r>
              <a:rPr lang="en-US" sz="3200" dirty="0"/>
              <a:t>. </a:t>
            </a:r>
            <a:endParaRPr lang="tr-TR" sz="3200" dirty="0" smtClean="0"/>
          </a:p>
          <a:p>
            <a:r>
              <a:rPr lang="en-US" sz="3200" dirty="0" err="1" smtClean="0"/>
              <a:t>Türkler</a:t>
            </a:r>
            <a:r>
              <a:rPr lang="en-US" sz="3200" dirty="0" smtClean="0"/>
              <a:t> </a:t>
            </a:r>
            <a:r>
              <a:rPr lang="en-US" sz="3200" dirty="0" err="1"/>
              <a:t>tarih</a:t>
            </a:r>
            <a:r>
              <a:rPr lang="en-US" sz="3200" dirty="0"/>
              <a:t> </a:t>
            </a:r>
            <a:r>
              <a:rPr lang="en-US" sz="3200" dirty="0" err="1"/>
              <a:t>boyunca</a:t>
            </a:r>
            <a:r>
              <a:rPr lang="en-US" sz="3200" dirty="0"/>
              <a:t> </a:t>
            </a:r>
            <a:r>
              <a:rPr lang="en-US" sz="3200" dirty="0" err="1"/>
              <a:t>nitelikli</a:t>
            </a:r>
            <a:r>
              <a:rPr lang="en-US" sz="3200" dirty="0"/>
              <a:t> </a:t>
            </a:r>
            <a:r>
              <a:rPr lang="en-US" sz="3200" dirty="0" err="1"/>
              <a:t>insan</a:t>
            </a:r>
            <a:r>
              <a:rPr lang="en-US" sz="3200" dirty="0"/>
              <a:t> </a:t>
            </a:r>
            <a:r>
              <a:rPr lang="en-US" sz="3200" dirty="0" err="1"/>
              <a:t>yetiştirilmesine</a:t>
            </a:r>
            <a:r>
              <a:rPr lang="en-US" sz="3200" dirty="0"/>
              <a:t> </a:t>
            </a:r>
            <a:r>
              <a:rPr lang="en-US" sz="3200" dirty="0" err="1"/>
              <a:t>büyük</a:t>
            </a:r>
            <a:r>
              <a:rPr lang="en-US" sz="3200" dirty="0"/>
              <a:t> </a:t>
            </a:r>
            <a:r>
              <a:rPr lang="en-US" sz="3200" dirty="0" err="1"/>
              <a:t>önem</a:t>
            </a:r>
            <a:r>
              <a:rPr lang="en-US" sz="3200" dirty="0"/>
              <a:t> </a:t>
            </a:r>
            <a:r>
              <a:rPr lang="en-US" sz="3200" dirty="0" err="1"/>
              <a:t>vermiş</a:t>
            </a:r>
            <a:r>
              <a:rPr lang="en-US" sz="3200" dirty="0"/>
              <a:t>, </a:t>
            </a:r>
            <a:r>
              <a:rPr lang="en-US" sz="3200" dirty="0" err="1"/>
              <a:t>çeşitli</a:t>
            </a:r>
            <a:r>
              <a:rPr lang="en-US" sz="3200" dirty="0"/>
              <a:t> </a:t>
            </a:r>
            <a:r>
              <a:rPr lang="en-US" sz="3200" dirty="0" err="1"/>
              <a:t>eğitim</a:t>
            </a:r>
            <a:r>
              <a:rPr lang="en-US" sz="3200" dirty="0"/>
              <a:t> </a:t>
            </a:r>
            <a:r>
              <a:rPr lang="en-US" sz="3200" dirty="0" err="1"/>
              <a:t>kurumları</a:t>
            </a:r>
            <a:r>
              <a:rPr lang="en-US" sz="3200" dirty="0"/>
              <a:t> </a:t>
            </a:r>
            <a:r>
              <a:rPr lang="en-US" sz="3200" dirty="0" err="1"/>
              <a:t>açmışlardır</a:t>
            </a:r>
            <a:r>
              <a:rPr lang="en-US" sz="3200" dirty="0"/>
              <a:t>.</a:t>
            </a:r>
            <a:endParaRPr lang="tr-TR" sz="3200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1520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</p:spPr>
      </p:pic>
    </p:spTree>
    <p:extLst>
      <p:ext uri="{BB962C8B-B14F-4D97-AF65-F5344CB8AC3E}">
        <p14:creationId xmlns="" xmlns:p14="http://schemas.microsoft.com/office/powerpoint/2010/main" val="191146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980728"/>
            <a:ext cx="7543800" cy="4399384"/>
          </a:xfrm>
        </p:spPr>
        <p:txBody>
          <a:bodyPr/>
          <a:lstStyle/>
          <a:p>
            <a:r>
              <a:rPr lang="en-US" sz="3200" b="1" dirty="0" err="1"/>
              <a:t>Medreseler</a:t>
            </a:r>
            <a:endParaRPr lang="tr-TR" sz="3200" b="1" dirty="0"/>
          </a:p>
          <a:p>
            <a:r>
              <a:rPr lang="en-US" sz="3200" dirty="0"/>
              <a:t>İslam </a:t>
            </a:r>
            <a:r>
              <a:rPr lang="en-US" sz="3200" dirty="0" err="1"/>
              <a:t>devletlerinde</a:t>
            </a:r>
            <a:r>
              <a:rPr lang="en-US" sz="3200" dirty="0"/>
              <a:t> </a:t>
            </a:r>
            <a:r>
              <a:rPr lang="en-US" sz="3200" dirty="0" err="1"/>
              <a:t>orta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yüksek</a:t>
            </a:r>
            <a:r>
              <a:rPr lang="en-US" sz="3200" dirty="0"/>
              <a:t> </a:t>
            </a:r>
            <a:r>
              <a:rPr lang="en-US" sz="3200" dirty="0" err="1"/>
              <a:t>öğretimin</a:t>
            </a:r>
            <a:r>
              <a:rPr lang="en-US" sz="3200" dirty="0"/>
              <a:t> </a:t>
            </a:r>
            <a:r>
              <a:rPr lang="en-US" sz="3200" dirty="0" err="1"/>
              <a:t>yapıldığı</a:t>
            </a:r>
            <a:r>
              <a:rPr lang="en-US" sz="3200" dirty="0"/>
              <a:t> </a:t>
            </a:r>
            <a:r>
              <a:rPr lang="en-US" sz="3200" dirty="0" err="1"/>
              <a:t>yerlere</a:t>
            </a:r>
            <a:r>
              <a:rPr lang="en-US" sz="3200" dirty="0"/>
              <a:t> </a:t>
            </a:r>
            <a:r>
              <a:rPr lang="en-US" sz="3200" b="1" dirty="0" err="1"/>
              <a:t>medrese</a:t>
            </a:r>
            <a:r>
              <a:rPr lang="en-US" sz="3200" b="1" dirty="0"/>
              <a:t> </a:t>
            </a:r>
            <a:r>
              <a:rPr lang="en-US" sz="3200" dirty="0" err="1"/>
              <a:t>adı</a:t>
            </a:r>
            <a:r>
              <a:rPr lang="en-US" sz="3200" dirty="0"/>
              <a:t> </a:t>
            </a:r>
            <a:r>
              <a:rPr lang="en-US" sz="3200" dirty="0" err="1"/>
              <a:t>verilirdi</a:t>
            </a:r>
            <a:r>
              <a:rPr lang="en-US" sz="3200" dirty="0"/>
              <a:t>. </a:t>
            </a:r>
            <a:r>
              <a:rPr lang="en-US" sz="3200" dirty="0" err="1"/>
              <a:t>Medreselerde</a:t>
            </a:r>
            <a:r>
              <a:rPr lang="en-US" sz="3200" dirty="0"/>
              <a:t> </a:t>
            </a:r>
            <a:r>
              <a:rPr lang="en-US" sz="3200" dirty="0" err="1"/>
              <a:t>daha</a:t>
            </a:r>
            <a:r>
              <a:rPr lang="en-US" sz="3200" dirty="0"/>
              <a:t> </a:t>
            </a:r>
            <a:r>
              <a:rPr lang="en-US" sz="3200" dirty="0" err="1"/>
              <a:t>çok</a:t>
            </a:r>
            <a:r>
              <a:rPr lang="en-US" sz="3200" dirty="0"/>
              <a:t> </a:t>
            </a:r>
            <a:r>
              <a:rPr lang="en-US" sz="3200" dirty="0" err="1"/>
              <a:t>bilimsel</a:t>
            </a:r>
            <a:r>
              <a:rPr lang="en-US" sz="3200" dirty="0"/>
              <a:t> </a:t>
            </a:r>
            <a:r>
              <a:rPr lang="en-US" sz="3200" dirty="0" err="1"/>
              <a:t>çalışmalar</a:t>
            </a:r>
            <a:r>
              <a:rPr lang="en-US" sz="3200" dirty="0"/>
              <a:t> </a:t>
            </a:r>
            <a:r>
              <a:rPr lang="en-US" sz="3200" dirty="0" err="1"/>
              <a:t>yapılırdı</a:t>
            </a:r>
            <a:r>
              <a:rPr lang="en-US" sz="3200" dirty="0"/>
              <a:t>. </a:t>
            </a:r>
            <a:r>
              <a:rPr lang="en-US" sz="3200" dirty="0" err="1"/>
              <a:t>Medreselerde</a:t>
            </a:r>
            <a:r>
              <a:rPr lang="en-US" sz="3200" dirty="0"/>
              <a:t> </a:t>
            </a:r>
            <a:r>
              <a:rPr lang="en-US" sz="3200" dirty="0" err="1"/>
              <a:t>ders</a:t>
            </a:r>
            <a:r>
              <a:rPr lang="en-US" sz="3200" dirty="0"/>
              <a:t> </a:t>
            </a:r>
            <a:r>
              <a:rPr lang="en-US" sz="3200" dirty="0" err="1"/>
              <a:t>veren</a:t>
            </a:r>
            <a:r>
              <a:rPr lang="en-US" sz="3200" dirty="0"/>
              <a:t> </a:t>
            </a:r>
            <a:r>
              <a:rPr lang="en-US" sz="3200" dirty="0" err="1"/>
              <a:t>kişilere</a:t>
            </a:r>
            <a:r>
              <a:rPr lang="en-US" sz="3200" dirty="0"/>
              <a:t> </a:t>
            </a:r>
            <a:r>
              <a:rPr lang="en-US" sz="3200" b="1" dirty="0" err="1"/>
              <a:t>müderris</a:t>
            </a:r>
            <a:r>
              <a:rPr lang="en-US" sz="3200" b="1" dirty="0"/>
              <a:t> </a:t>
            </a:r>
            <a:r>
              <a:rPr lang="en-US" sz="3200" dirty="0" err="1"/>
              <a:t>adı</a:t>
            </a:r>
            <a:r>
              <a:rPr lang="en-US" sz="3200" dirty="0"/>
              <a:t> </a:t>
            </a:r>
            <a:r>
              <a:rPr lang="en-US" sz="3200" dirty="0" err="1"/>
              <a:t>verilirdi</a:t>
            </a:r>
            <a:r>
              <a:rPr lang="en-US" sz="3200" dirty="0"/>
              <a:t>. </a:t>
            </a:r>
            <a:r>
              <a:rPr lang="en-US" sz="3200" dirty="0" err="1"/>
              <a:t>Osmanlı</a:t>
            </a:r>
            <a:r>
              <a:rPr lang="en-US" sz="3200" dirty="0"/>
              <a:t> </a:t>
            </a:r>
            <a:r>
              <a:rPr lang="en-US" sz="3200" dirty="0" err="1"/>
              <a:t>Devleti’nde</a:t>
            </a:r>
            <a:r>
              <a:rPr lang="en-US" sz="3200" dirty="0"/>
              <a:t> ilk </a:t>
            </a:r>
            <a:r>
              <a:rPr lang="en-US" sz="3200" dirty="0" err="1"/>
              <a:t>medrese</a:t>
            </a:r>
            <a:r>
              <a:rPr lang="en-US" sz="3200" dirty="0"/>
              <a:t> </a:t>
            </a:r>
            <a:r>
              <a:rPr lang="en-US" sz="3200" dirty="0" err="1"/>
              <a:t>Orhan</a:t>
            </a:r>
            <a:r>
              <a:rPr lang="en-US" sz="3200" dirty="0"/>
              <a:t> </a:t>
            </a:r>
            <a:r>
              <a:rPr lang="en-US" sz="3200" dirty="0" err="1"/>
              <a:t>Bey</a:t>
            </a:r>
            <a:r>
              <a:rPr lang="en-US" sz="3200" dirty="0"/>
              <a:t> </a:t>
            </a:r>
            <a:r>
              <a:rPr lang="en-US" sz="3200" dirty="0" err="1"/>
              <a:t>zamanında</a:t>
            </a:r>
            <a:r>
              <a:rPr lang="en-US" sz="3200" dirty="0"/>
              <a:t> </a:t>
            </a:r>
            <a:r>
              <a:rPr lang="en-US" sz="3200" dirty="0" err="1"/>
              <a:t>İznik’te</a:t>
            </a:r>
            <a:r>
              <a:rPr lang="en-US" sz="3200" dirty="0"/>
              <a:t> </a:t>
            </a:r>
            <a:r>
              <a:rPr lang="en-US" sz="3200" dirty="0" err="1"/>
              <a:t>açılmıştır</a:t>
            </a:r>
            <a:r>
              <a:rPr lang="en-US" sz="3200" dirty="0"/>
              <a:t>.</a:t>
            </a:r>
            <a:endParaRPr lang="tr-TR" sz="3200" dirty="0"/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0575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414" y="1556792"/>
            <a:ext cx="7543800" cy="4050792"/>
          </a:xfrm>
        </p:spPr>
        <p:txBody>
          <a:bodyPr>
            <a:noAutofit/>
          </a:bodyPr>
          <a:lstStyle/>
          <a:p>
            <a:r>
              <a:rPr lang="en-US" sz="3200" b="1" dirty="0" err="1"/>
              <a:t>Enderun</a:t>
            </a:r>
            <a:r>
              <a:rPr lang="en-US" sz="3200" b="1" dirty="0"/>
              <a:t> </a:t>
            </a:r>
            <a:r>
              <a:rPr lang="en-US" sz="3200" b="1" dirty="0" err="1"/>
              <a:t>Mektebi</a:t>
            </a:r>
            <a:endParaRPr lang="tr-TR" sz="3200" b="1" dirty="0"/>
          </a:p>
          <a:p>
            <a:r>
              <a:rPr lang="en-US" sz="3200" dirty="0" err="1"/>
              <a:t>Osmanlı</a:t>
            </a:r>
            <a:r>
              <a:rPr lang="en-US" sz="3200" dirty="0"/>
              <a:t> </a:t>
            </a:r>
            <a:r>
              <a:rPr lang="en-US" sz="3200" dirty="0" err="1"/>
              <a:t>Devleti’nde</a:t>
            </a:r>
            <a:r>
              <a:rPr lang="en-US" sz="3200" dirty="0"/>
              <a:t> </a:t>
            </a:r>
            <a:r>
              <a:rPr lang="en-US" sz="3200" dirty="0" err="1"/>
              <a:t>Enderun</a:t>
            </a:r>
            <a:r>
              <a:rPr lang="en-US" sz="3200" dirty="0"/>
              <a:t>  </a:t>
            </a:r>
            <a:r>
              <a:rPr lang="en-US" sz="3200" dirty="0" err="1" smtClean="0"/>
              <a:t>Mektebi</a:t>
            </a:r>
            <a:r>
              <a:rPr lang="tr-TR" sz="3200" dirty="0"/>
              <a:t> </a:t>
            </a:r>
            <a:r>
              <a:rPr lang="en-US" sz="3200" dirty="0" smtClean="0"/>
              <a:t>II</a:t>
            </a:r>
            <a:r>
              <a:rPr lang="en-US" sz="3200" dirty="0"/>
              <a:t>. Murat </a:t>
            </a:r>
            <a:r>
              <a:rPr lang="en-US" sz="3200" dirty="0" err="1"/>
              <a:t>zamanında</a:t>
            </a:r>
            <a:r>
              <a:rPr lang="en-US" sz="3200" dirty="0"/>
              <a:t> </a:t>
            </a:r>
            <a:r>
              <a:rPr lang="en-US" sz="3200" dirty="0" err="1"/>
              <a:t>kurulmuştur</a:t>
            </a:r>
            <a:r>
              <a:rPr lang="en-US" sz="3200" dirty="0"/>
              <a:t>. </a:t>
            </a:r>
            <a:endParaRPr lang="tr-TR" sz="3200" dirty="0" smtClean="0"/>
          </a:p>
          <a:p>
            <a:r>
              <a:rPr lang="en-US" sz="3200" dirty="0" err="1" smtClean="0"/>
              <a:t>Gayrimüslim</a:t>
            </a:r>
            <a:r>
              <a:rPr lang="en-US" sz="3200" dirty="0" smtClean="0"/>
              <a:t> </a:t>
            </a:r>
            <a:r>
              <a:rPr lang="en-US" sz="3200" dirty="0" err="1"/>
              <a:t>ailelerin</a:t>
            </a:r>
            <a:r>
              <a:rPr lang="en-US" sz="3200" dirty="0"/>
              <a:t> </a:t>
            </a:r>
            <a:r>
              <a:rPr lang="en-US" sz="3200" dirty="0" err="1"/>
              <a:t>çocuklarından</a:t>
            </a:r>
            <a:r>
              <a:rPr lang="en-US" sz="3200" dirty="0"/>
              <a:t> </a:t>
            </a:r>
            <a:r>
              <a:rPr lang="en-US" sz="3200" dirty="0" err="1"/>
              <a:t>zeki</a:t>
            </a:r>
            <a:r>
              <a:rPr lang="en-US" sz="3200" dirty="0"/>
              <a:t> </a:t>
            </a:r>
            <a:r>
              <a:rPr lang="en-US" sz="3200" dirty="0" err="1"/>
              <a:t>olanları</a:t>
            </a:r>
            <a:r>
              <a:rPr lang="en-US" sz="3200" dirty="0"/>
              <a:t> </a:t>
            </a:r>
            <a:r>
              <a:rPr lang="en-US" sz="3200" dirty="0" err="1"/>
              <a:t>Enderun</a:t>
            </a:r>
            <a:r>
              <a:rPr lang="en-US" sz="3200" dirty="0"/>
              <a:t> </a:t>
            </a:r>
            <a:r>
              <a:rPr lang="en-US" sz="3200" dirty="0" err="1"/>
              <a:t>Mektebi’ne</a:t>
            </a:r>
            <a:r>
              <a:rPr lang="en-US" sz="3200" dirty="0"/>
              <a:t> </a:t>
            </a:r>
            <a:r>
              <a:rPr lang="en-US" sz="3200" dirty="0" err="1"/>
              <a:t>alınarak</a:t>
            </a:r>
            <a:r>
              <a:rPr lang="en-US" sz="3200" dirty="0"/>
              <a:t> </a:t>
            </a:r>
            <a:r>
              <a:rPr lang="en-US" sz="3200" dirty="0" err="1"/>
              <a:t>özel</a:t>
            </a:r>
            <a:r>
              <a:rPr lang="en-US" sz="3200" dirty="0"/>
              <a:t> </a:t>
            </a:r>
            <a:r>
              <a:rPr lang="en-US" sz="3200" dirty="0" err="1"/>
              <a:t>olarak</a:t>
            </a:r>
            <a:r>
              <a:rPr lang="en-US" sz="3200" dirty="0"/>
              <a:t> </a:t>
            </a:r>
            <a:r>
              <a:rPr lang="en-US" sz="3200" dirty="0" err="1"/>
              <a:t>yetiştirilirdi</a:t>
            </a:r>
            <a:r>
              <a:rPr lang="en-US" sz="3200" dirty="0"/>
              <a:t>. </a:t>
            </a:r>
            <a:endParaRPr lang="tr-TR" sz="3200" dirty="0" smtClean="0"/>
          </a:p>
          <a:p>
            <a:r>
              <a:rPr lang="en-US" sz="3200" dirty="0" err="1" smtClean="0"/>
              <a:t>Enderun’da</a:t>
            </a:r>
            <a:r>
              <a:rPr lang="en-US" sz="3200" dirty="0" smtClean="0"/>
              <a:t> </a:t>
            </a:r>
            <a:r>
              <a:rPr lang="en-US" sz="3200" dirty="0" err="1"/>
              <a:t>edebiyat</a:t>
            </a:r>
            <a:r>
              <a:rPr lang="en-US" sz="3200" dirty="0"/>
              <a:t>, </a:t>
            </a:r>
            <a:r>
              <a:rPr lang="en-US" sz="3200" dirty="0" err="1"/>
              <a:t>matematik</a:t>
            </a:r>
            <a:r>
              <a:rPr lang="en-US" sz="3200" dirty="0"/>
              <a:t>, </a:t>
            </a:r>
            <a:r>
              <a:rPr lang="en-US" sz="3200" dirty="0" err="1"/>
              <a:t>coğrafya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mantık</a:t>
            </a:r>
            <a:r>
              <a:rPr lang="en-US" sz="3200" dirty="0"/>
              <a:t> </a:t>
            </a:r>
            <a:r>
              <a:rPr lang="en-US" sz="3200" dirty="0" err="1"/>
              <a:t>gibi</a:t>
            </a:r>
            <a:r>
              <a:rPr lang="en-US" sz="3200" dirty="0"/>
              <a:t> </a:t>
            </a:r>
            <a:r>
              <a:rPr lang="en-US" sz="3200" dirty="0" err="1"/>
              <a:t>medreselerde</a:t>
            </a:r>
            <a:r>
              <a:rPr lang="en-US" sz="3200" dirty="0"/>
              <a:t> de </a:t>
            </a:r>
            <a:r>
              <a:rPr lang="en-US" sz="3200" dirty="0" err="1"/>
              <a:t>okutulan</a:t>
            </a:r>
            <a:r>
              <a:rPr lang="en-US" sz="3200" dirty="0"/>
              <a:t> </a:t>
            </a:r>
            <a:r>
              <a:rPr lang="en-US" sz="3200" dirty="0" err="1"/>
              <a:t>dersler</a:t>
            </a:r>
            <a:r>
              <a:rPr lang="en-US" sz="3200" dirty="0"/>
              <a:t> </a:t>
            </a:r>
            <a:r>
              <a:rPr lang="en-US" sz="3200" dirty="0" err="1"/>
              <a:t>verilirdi</a:t>
            </a:r>
            <a:r>
              <a:rPr lang="en-US" sz="3200" dirty="0"/>
              <a:t>.</a:t>
            </a:r>
            <a:endParaRPr lang="tr-TR" sz="32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25" y="15506"/>
            <a:ext cx="4752975" cy="1971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58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hp\Desktop\Resim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79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501008"/>
            <a:ext cx="9991725" cy="4677538"/>
          </a:xfrm>
        </p:spPr>
        <p:txBody>
          <a:bodyPr>
            <a:noAutofit/>
          </a:bodyPr>
          <a:lstStyle/>
          <a:p>
            <a:r>
              <a:rPr lang="en-US" sz="2800" dirty="0" err="1"/>
              <a:t>Anadolu’da</a:t>
            </a:r>
            <a:r>
              <a:rPr lang="en-US" sz="2800" dirty="0"/>
              <a:t> 13. </a:t>
            </a:r>
            <a:r>
              <a:rPr lang="en-US" sz="2800" dirty="0" err="1"/>
              <a:t>yüzyılda</a:t>
            </a:r>
            <a:r>
              <a:rPr lang="en-US" sz="2800" dirty="0"/>
              <a:t> </a:t>
            </a:r>
            <a:r>
              <a:rPr lang="en-US" sz="2800" dirty="0" err="1" smtClean="0"/>
              <a:t>kurulmuş</a:t>
            </a:r>
            <a:r>
              <a:rPr lang="en-US" sz="2800" dirty="0" smtClean="0"/>
              <a:t> </a:t>
            </a:r>
            <a:r>
              <a:rPr lang="en-US" sz="2800" dirty="0" err="1"/>
              <a:t>olan</a:t>
            </a:r>
            <a:r>
              <a:rPr lang="en-US" sz="2800" dirty="0"/>
              <a:t> </a:t>
            </a:r>
            <a:r>
              <a:rPr lang="en-US" sz="2800" dirty="0" err="1"/>
              <a:t>esnaf</a:t>
            </a:r>
            <a:r>
              <a:rPr lang="en-US" sz="2800" dirty="0"/>
              <a:t> </a:t>
            </a:r>
            <a:r>
              <a:rPr lang="en-US" sz="2800" dirty="0" err="1"/>
              <a:t>ve</a:t>
            </a:r>
            <a:r>
              <a:rPr lang="en-US" sz="2800" dirty="0"/>
              <a:t> </a:t>
            </a:r>
            <a:r>
              <a:rPr lang="en-US" sz="2800" dirty="0" err="1"/>
              <a:t>zanaatkârlar</a:t>
            </a:r>
            <a:r>
              <a:rPr lang="en-US" sz="2800" dirty="0"/>
              <a:t> </a:t>
            </a:r>
            <a:r>
              <a:rPr lang="en-US" sz="2800" dirty="0" err="1"/>
              <a:t>topluluğuna</a:t>
            </a:r>
            <a:r>
              <a:rPr lang="en-US" sz="2800" dirty="0"/>
              <a:t> </a:t>
            </a:r>
            <a:r>
              <a:rPr lang="en-US" sz="2800" b="1" dirty="0" err="1"/>
              <a:t>Ahilik</a:t>
            </a:r>
            <a:r>
              <a:rPr lang="en-US" sz="2800" b="1" dirty="0"/>
              <a:t> </a:t>
            </a:r>
            <a:r>
              <a:rPr lang="en-US" sz="2800" b="1" dirty="0" err="1"/>
              <a:t>Teşkilatı</a:t>
            </a:r>
            <a:r>
              <a:rPr lang="en-US" sz="2800" b="1" dirty="0"/>
              <a:t> </a:t>
            </a:r>
            <a:r>
              <a:rPr lang="en-US" sz="2800" dirty="0" err="1"/>
              <a:t>adı</a:t>
            </a:r>
            <a:r>
              <a:rPr lang="en-US" sz="2800" dirty="0"/>
              <a:t> </a:t>
            </a:r>
            <a:r>
              <a:rPr lang="en-US" sz="2800" dirty="0" err="1"/>
              <a:t>verilirdi</a:t>
            </a:r>
            <a:r>
              <a:rPr lang="en-US" sz="2800" dirty="0"/>
              <a:t>. </a:t>
            </a:r>
            <a:endParaRPr lang="tr-TR" sz="2800" dirty="0" smtClean="0"/>
          </a:p>
          <a:p>
            <a:r>
              <a:rPr lang="en-US" sz="2800" dirty="0" err="1" smtClean="0"/>
              <a:t>Kurucusu</a:t>
            </a:r>
            <a:r>
              <a:rPr lang="en-US" sz="2800" dirty="0" smtClean="0"/>
              <a:t> </a:t>
            </a:r>
            <a:r>
              <a:rPr lang="en-US" sz="2800" dirty="0" err="1"/>
              <a:t>Ahi</a:t>
            </a:r>
            <a:r>
              <a:rPr lang="en-US" sz="2800" dirty="0"/>
              <a:t> </a:t>
            </a:r>
            <a:r>
              <a:rPr lang="en-US" sz="2800" dirty="0" err="1"/>
              <a:t>Evran’dı</a:t>
            </a:r>
            <a:r>
              <a:rPr lang="en-US" sz="2800" dirty="0"/>
              <a:t>. </a:t>
            </a:r>
            <a:r>
              <a:rPr lang="en-US" sz="2800" dirty="0" err="1"/>
              <a:t>Özellikle</a:t>
            </a:r>
            <a:r>
              <a:rPr lang="en-US" sz="2800" dirty="0"/>
              <a:t> </a:t>
            </a:r>
            <a:r>
              <a:rPr lang="en-US" sz="2800" dirty="0" err="1"/>
              <a:t>Kırşehir</a:t>
            </a:r>
            <a:r>
              <a:rPr lang="en-US" sz="2800" dirty="0"/>
              <a:t>, </a:t>
            </a:r>
            <a:r>
              <a:rPr lang="en-US" sz="2800" dirty="0" err="1"/>
              <a:t>Anadolu’daki</a:t>
            </a:r>
            <a:r>
              <a:rPr lang="en-US" sz="2800" dirty="0"/>
              <a:t> </a:t>
            </a:r>
            <a:r>
              <a:rPr lang="en-US" sz="2800" dirty="0" err="1"/>
              <a:t>ahiliğin</a:t>
            </a:r>
            <a:r>
              <a:rPr lang="en-US" sz="2800" dirty="0"/>
              <a:t> </a:t>
            </a:r>
            <a:r>
              <a:rPr lang="en-US" sz="2800" dirty="0" err="1"/>
              <a:t>merkezi</a:t>
            </a:r>
            <a:r>
              <a:rPr lang="en-US" sz="2800" dirty="0"/>
              <a:t> </a:t>
            </a:r>
            <a:r>
              <a:rPr lang="en-US" sz="2800" dirty="0" err="1"/>
              <a:t>hâline</a:t>
            </a:r>
            <a:r>
              <a:rPr lang="en-US" sz="2800" dirty="0"/>
              <a:t> </a:t>
            </a:r>
            <a:r>
              <a:rPr lang="en-US" sz="2800" dirty="0" err="1"/>
              <a:t>gelmişti</a:t>
            </a:r>
            <a:r>
              <a:rPr lang="en-US" sz="2800" dirty="0"/>
              <a:t>. </a:t>
            </a:r>
            <a:endParaRPr lang="tr-TR" sz="2800" dirty="0" smtClean="0"/>
          </a:p>
          <a:p>
            <a:r>
              <a:rPr lang="en-US" sz="2800" dirty="0" err="1" smtClean="0"/>
              <a:t>Esnaf</a:t>
            </a:r>
            <a:r>
              <a:rPr lang="en-US" sz="2800" dirty="0" smtClean="0"/>
              <a:t> </a:t>
            </a:r>
            <a:r>
              <a:rPr lang="en-US" sz="2800" dirty="0" err="1"/>
              <a:t>olabilmek</a:t>
            </a:r>
            <a:r>
              <a:rPr lang="en-US" sz="2800" dirty="0"/>
              <a:t> </a:t>
            </a:r>
            <a:r>
              <a:rPr lang="en-US" sz="2800" dirty="0" err="1"/>
              <a:t>için</a:t>
            </a:r>
            <a:r>
              <a:rPr lang="en-US" sz="2800" dirty="0"/>
              <a:t> </a:t>
            </a:r>
            <a:r>
              <a:rPr lang="en-US" sz="2800" dirty="0" err="1" smtClean="0"/>
              <a:t>lonca</a:t>
            </a:r>
            <a:r>
              <a:rPr lang="tr-TR" sz="2800" dirty="0"/>
              <a:t> </a:t>
            </a:r>
            <a:r>
              <a:rPr lang="en-US" sz="2800" dirty="0" err="1" smtClean="0"/>
              <a:t>teşkilatlarına</a:t>
            </a:r>
            <a:r>
              <a:rPr lang="en-US" sz="2800" dirty="0" smtClean="0"/>
              <a:t> </a:t>
            </a:r>
            <a:r>
              <a:rPr lang="en-US" sz="2800" dirty="0" err="1"/>
              <a:t>üye</a:t>
            </a:r>
            <a:r>
              <a:rPr lang="en-US" sz="2800" dirty="0"/>
              <a:t> </a:t>
            </a:r>
            <a:r>
              <a:rPr lang="en-US" sz="2800" dirty="0" err="1"/>
              <a:t>olmak</a:t>
            </a:r>
            <a:r>
              <a:rPr lang="en-US" sz="2800" dirty="0"/>
              <a:t> </a:t>
            </a:r>
            <a:r>
              <a:rPr lang="en-US" sz="2800" dirty="0" err="1"/>
              <a:t>zorunluydu</a:t>
            </a:r>
            <a:endParaRPr lang="tr-TR" sz="2800" dirty="0"/>
          </a:p>
        </p:txBody>
      </p:sp>
      <p:pic>
        <p:nvPicPr>
          <p:cNvPr id="2050" name="Picture 2" descr="C:\Users\hp\Desktop\ahilik-nedir-kurulusu-kurallari-main-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0"/>
            <a:ext cx="6696075" cy="304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51520" y="2606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3752" y="1196752"/>
            <a:ext cx="2339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Ahilik</a:t>
            </a:r>
            <a:r>
              <a:rPr lang="en-US" sz="2800" b="1" dirty="0"/>
              <a:t> </a:t>
            </a:r>
            <a:r>
              <a:rPr lang="en-US" sz="2800" b="1" dirty="0" err="1"/>
              <a:t>Teşkilatı</a:t>
            </a:r>
            <a:endParaRPr lang="tr-TR" sz="2800" b="1" dirty="0"/>
          </a:p>
          <a:p>
            <a:endParaRPr lang="tr-TR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1839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688" y="3904497"/>
            <a:ext cx="9369424" cy="28091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err="1" smtClean="0"/>
              <a:t>Bir</a:t>
            </a:r>
            <a:r>
              <a:rPr lang="en-US" sz="3200" b="1" dirty="0" smtClean="0"/>
              <a:t> </a:t>
            </a:r>
            <a:r>
              <a:rPr lang="en-US" sz="3200" b="1" dirty="0" err="1"/>
              <a:t>ülkenin</a:t>
            </a:r>
            <a:r>
              <a:rPr lang="en-US" sz="3200" b="1" dirty="0"/>
              <a:t> </a:t>
            </a:r>
            <a:r>
              <a:rPr lang="en-US" sz="3200" b="1" dirty="0" err="1"/>
              <a:t>ekonomisinin</a:t>
            </a:r>
            <a:r>
              <a:rPr lang="en-US" sz="3200" b="1" dirty="0"/>
              <a:t> </a:t>
            </a:r>
            <a:r>
              <a:rPr lang="en-US" sz="3200" b="1" dirty="0" err="1"/>
              <a:t>gelişmesinde</a:t>
            </a:r>
            <a:r>
              <a:rPr lang="en-US" sz="3200" b="1" dirty="0"/>
              <a:t> </a:t>
            </a:r>
            <a:r>
              <a:rPr lang="en-US" sz="3200" b="1" dirty="0" err="1"/>
              <a:t>böyle</a:t>
            </a:r>
            <a:r>
              <a:rPr lang="en-US" sz="3200" b="1" dirty="0"/>
              <a:t> </a:t>
            </a:r>
            <a:r>
              <a:rPr lang="en-US" sz="3200" b="1" dirty="0" err="1"/>
              <a:t>insanların</a:t>
            </a:r>
            <a:r>
              <a:rPr lang="en-US" sz="3200" b="1" dirty="0"/>
              <a:t> </a:t>
            </a:r>
            <a:r>
              <a:rPr lang="en-US" sz="3200" b="1" dirty="0" err="1"/>
              <a:t>payı</a:t>
            </a:r>
            <a:r>
              <a:rPr lang="en-US" sz="3200" b="1" dirty="0"/>
              <a:t> </a:t>
            </a:r>
            <a:r>
              <a:rPr lang="en-US" sz="3200" b="1" dirty="0" err="1"/>
              <a:t>büyüktür</a:t>
            </a:r>
            <a:r>
              <a:rPr lang="en-US" sz="3200" b="1" dirty="0"/>
              <a:t>. </a:t>
            </a:r>
            <a:endParaRPr lang="tr-TR" sz="3200" b="1" dirty="0"/>
          </a:p>
          <a:p>
            <a:pPr marL="0" indent="0">
              <a:buNone/>
            </a:pPr>
            <a:r>
              <a:rPr lang="en-US" sz="3200" b="1" dirty="0" smtClean="0"/>
              <a:t>Bu </a:t>
            </a:r>
            <a:r>
              <a:rPr lang="en-US" sz="3200" b="1" dirty="0" err="1"/>
              <a:t>nedenle</a:t>
            </a:r>
            <a:r>
              <a:rPr lang="en-US" sz="3200" b="1" dirty="0"/>
              <a:t> </a:t>
            </a:r>
            <a:r>
              <a:rPr lang="en-US" sz="3200" b="1" dirty="0" err="1"/>
              <a:t>meslek</a:t>
            </a:r>
            <a:r>
              <a:rPr lang="en-US" sz="3200" b="1" dirty="0"/>
              <a:t> </a:t>
            </a:r>
            <a:r>
              <a:rPr lang="en-US" sz="3200" b="1" dirty="0" err="1"/>
              <a:t>seçimi</a:t>
            </a:r>
            <a:r>
              <a:rPr lang="en-US" sz="3200" b="1" dirty="0"/>
              <a:t>, </a:t>
            </a:r>
            <a:r>
              <a:rPr lang="en-US" sz="3200" b="1" dirty="0" err="1"/>
              <a:t>bireylerin</a:t>
            </a:r>
            <a:r>
              <a:rPr lang="en-US" sz="3200" b="1" dirty="0"/>
              <a:t> </a:t>
            </a:r>
            <a:r>
              <a:rPr lang="en-US" sz="3200" b="1" dirty="0" err="1"/>
              <a:t>mutluluğu</a:t>
            </a:r>
            <a:r>
              <a:rPr lang="en-US" sz="3200" b="1" dirty="0"/>
              <a:t> </a:t>
            </a:r>
            <a:r>
              <a:rPr lang="en-US" sz="3200" b="1" dirty="0" err="1"/>
              <a:t>ve</a:t>
            </a:r>
            <a:r>
              <a:rPr lang="en-US" sz="3200" b="1" dirty="0"/>
              <a:t> </a:t>
            </a:r>
            <a:r>
              <a:rPr lang="en-US" sz="2800" b="1" dirty="0" err="1"/>
              <a:t>toplumun</a:t>
            </a:r>
            <a:r>
              <a:rPr lang="en-US" sz="3200" b="1" dirty="0"/>
              <a:t> </a:t>
            </a:r>
            <a:r>
              <a:rPr lang="en-US" sz="3200" b="1" dirty="0" err="1"/>
              <a:t>kalkınabilmesi</a:t>
            </a:r>
            <a:r>
              <a:rPr lang="en-US" sz="3200" b="1" dirty="0"/>
              <a:t> </a:t>
            </a:r>
            <a:r>
              <a:rPr lang="en-US" sz="3200" b="1" dirty="0" err="1"/>
              <a:t>açısından</a:t>
            </a:r>
            <a:r>
              <a:rPr lang="en-US" sz="3200" b="1" dirty="0"/>
              <a:t> </a:t>
            </a:r>
            <a:r>
              <a:rPr lang="en-US" sz="3200" b="1" dirty="0" err="1"/>
              <a:t>çok</a:t>
            </a:r>
            <a:r>
              <a:rPr lang="en-US" sz="3200" b="1" dirty="0"/>
              <a:t> </a:t>
            </a:r>
            <a:r>
              <a:rPr lang="en-US" sz="3200" b="1" dirty="0" err="1"/>
              <a:t>önemlidir</a:t>
            </a:r>
            <a:r>
              <a:rPr lang="en-US" sz="3200" b="1" dirty="0"/>
              <a:t>.</a:t>
            </a:r>
            <a:endParaRPr lang="tr-TR" sz="3200" b="1" dirty="0"/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79512" y="116632"/>
            <a:ext cx="41764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Meslek</a:t>
            </a:r>
            <a:r>
              <a:rPr lang="en-US" sz="2800" b="1" dirty="0"/>
              <a:t> </a:t>
            </a:r>
            <a:r>
              <a:rPr lang="en-US" sz="2800" b="1" dirty="0" err="1"/>
              <a:t>Seçimi</a:t>
            </a:r>
            <a:endParaRPr lang="tr-TR" sz="2800" b="1" dirty="0"/>
          </a:p>
          <a:p>
            <a:endParaRPr lang="tr-TR" sz="2800" dirty="0" smtClean="0"/>
          </a:p>
          <a:p>
            <a:r>
              <a:rPr lang="en-US" sz="2800" b="1" dirty="0" err="1" smtClean="0"/>
              <a:t>Üretken</a:t>
            </a:r>
            <a:r>
              <a:rPr lang="en-US" sz="2800" b="1" dirty="0"/>
              <a:t>, </a:t>
            </a:r>
            <a:r>
              <a:rPr lang="en-US" sz="2800" b="1" dirty="0" err="1"/>
              <a:t>yeniliklere</a:t>
            </a:r>
            <a:r>
              <a:rPr lang="en-US" sz="2800" b="1" dirty="0"/>
              <a:t> </a:t>
            </a:r>
            <a:r>
              <a:rPr lang="en-US" sz="2800" b="1" dirty="0" err="1"/>
              <a:t>açık</a:t>
            </a:r>
            <a:r>
              <a:rPr lang="en-US" sz="2800" b="1" dirty="0"/>
              <a:t>, </a:t>
            </a:r>
            <a:r>
              <a:rPr lang="en-US" sz="2800" b="1" dirty="0" err="1"/>
              <a:t>işini</a:t>
            </a:r>
            <a:r>
              <a:rPr lang="en-US" sz="2800" b="1" dirty="0"/>
              <a:t> </a:t>
            </a:r>
            <a:r>
              <a:rPr lang="en-US" sz="2800" b="1" dirty="0" err="1"/>
              <a:t>severek</a:t>
            </a:r>
            <a:r>
              <a:rPr lang="en-US" sz="2800" b="1" dirty="0"/>
              <a:t> </a:t>
            </a:r>
            <a:r>
              <a:rPr lang="en-US" sz="2800" b="1" dirty="0" err="1"/>
              <a:t>ve</a:t>
            </a:r>
            <a:r>
              <a:rPr lang="en-US" sz="2800" b="1" dirty="0"/>
              <a:t> en </a:t>
            </a:r>
            <a:r>
              <a:rPr lang="en-US" sz="2800" b="1" dirty="0" err="1"/>
              <a:t>iyi</a:t>
            </a:r>
            <a:r>
              <a:rPr lang="en-US" sz="2800" b="1" dirty="0"/>
              <a:t> </a:t>
            </a:r>
            <a:r>
              <a:rPr lang="en-US" sz="2800" b="1" dirty="0" err="1"/>
              <a:t>şekilde</a:t>
            </a:r>
            <a:r>
              <a:rPr lang="en-US" sz="2800" b="1" dirty="0"/>
              <a:t> </a:t>
            </a:r>
            <a:r>
              <a:rPr lang="en-US" sz="2800" b="1" dirty="0" err="1"/>
              <a:t>yapan</a:t>
            </a:r>
            <a:r>
              <a:rPr lang="en-US" sz="2800" b="1" dirty="0"/>
              <a:t> </a:t>
            </a:r>
            <a:r>
              <a:rPr lang="en-US" sz="2800" b="1" dirty="0" err="1"/>
              <a:t>insanlar</a:t>
            </a:r>
            <a:r>
              <a:rPr lang="en-US" sz="2800" b="1" dirty="0"/>
              <a:t> </a:t>
            </a:r>
            <a:r>
              <a:rPr lang="en-US" sz="2800" b="1" dirty="0" err="1"/>
              <a:t>meslek</a:t>
            </a:r>
            <a:r>
              <a:rPr lang="en-US" sz="2800" b="1" dirty="0"/>
              <a:t> </a:t>
            </a:r>
            <a:r>
              <a:rPr lang="en-US" sz="2800" b="1" dirty="0" err="1"/>
              <a:t>seçimini</a:t>
            </a:r>
            <a:r>
              <a:rPr lang="en-US" sz="2800" b="1" dirty="0"/>
              <a:t> </a:t>
            </a:r>
            <a:r>
              <a:rPr lang="en-US" sz="2800" b="1" dirty="0" err="1"/>
              <a:t>doğru</a:t>
            </a:r>
            <a:r>
              <a:rPr lang="en-US" sz="2800" b="1" dirty="0"/>
              <a:t> </a:t>
            </a:r>
            <a:r>
              <a:rPr lang="en-US" sz="2800" b="1" dirty="0" err="1"/>
              <a:t>yapmış</a:t>
            </a:r>
            <a:r>
              <a:rPr lang="en-US" sz="2800" b="1" dirty="0"/>
              <a:t> </a:t>
            </a:r>
            <a:r>
              <a:rPr lang="en-US" sz="2800" b="1" dirty="0" err="1"/>
              <a:t>olanlardır</a:t>
            </a:r>
            <a:r>
              <a:rPr lang="en-US" sz="2800" b="1" dirty="0"/>
              <a:t>. </a:t>
            </a:r>
            <a:endParaRPr lang="tr-TR" sz="2800" b="1" dirty="0"/>
          </a:p>
          <a:p>
            <a:endParaRPr lang="tr-TR" sz="16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4756"/>
            <a:ext cx="2956719" cy="3260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94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671"/>
          <a:stretch/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08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tf00001230</Template>
  <TotalTime>129</TotalTime>
  <Words>543</Words>
  <PresentationFormat>Ekran Gösterisi (4:3)</PresentationFormat>
  <Paragraphs>70</Paragraphs>
  <Slides>15</Slides>
  <Notes>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Wood Type</vt:lpstr>
      <vt:lpstr>Sosyal bilgiler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sorular</vt:lpstr>
      <vt:lpstr>sorular</vt:lpstr>
      <vt:lpstr>sorular</vt:lpstr>
      <vt:lpstr>İzlediginiz için tesekkürler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2017-03-18T05:49:57Z</dcterms:created>
  <dcterms:modified xsi:type="dcterms:W3CDTF">2017-03-18T09:44:53Z</dcterms:modified>
  <cp:category>www.sorubak.com</cp:category>
</cp:coreProperties>
</file>