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60" r:id="rId5"/>
    <p:sldId id="259" r:id="rId6"/>
    <p:sldId id="261" r:id="rId7"/>
    <p:sldId id="262" r:id="rId8"/>
    <p:sldId id="263"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1500" y="-4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518C7B-965D-4F9F-9C4E-D1CBBF8A7E64}" type="datetimeFigureOut">
              <a:rPr lang="tr-TR" smtClean="0"/>
              <a:pPr/>
              <a:t>03.11.2016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5C3ECA-FDF1-47DD-8975-0CA9F6C599EF}" type="slidenum">
              <a:rPr lang="tr-TR" smtClean="0"/>
              <a:pPr/>
              <a:t>‹#›</a:t>
            </a:fld>
            <a:endParaRPr lang="tr-TR"/>
          </a:p>
        </p:txBody>
      </p:sp>
    </p:spTree>
    <p:extLst>
      <p:ext uri="{BB962C8B-B14F-4D97-AF65-F5344CB8AC3E}">
        <p14:creationId xmlns:p14="http://schemas.microsoft.com/office/powerpoint/2010/main" xmlns="" val="707729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a:t>
            </a:r>
            <a:r>
              <a:rPr lang="tr-TR" smtClean="0"/>
              <a:t> </a:t>
            </a:r>
            <a:endParaRPr lang="tr-TR" dirty="0"/>
          </a:p>
        </p:txBody>
      </p:sp>
      <p:sp>
        <p:nvSpPr>
          <p:cNvPr id="4" name="Slayt Numarası Yer Tutucusu 3"/>
          <p:cNvSpPr>
            <a:spLocks noGrp="1"/>
          </p:cNvSpPr>
          <p:nvPr>
            <p:ph type="sldNum" sz="quarter" idx="10"/>
          </p:nvPr>
        </p:nvSpPr>
        <p:spPr/>
        <p:txBody>
          <a:bodyPr/>
          <a:lstStyle/>
          <a:p>
            <a:fld id="{EE5C3ECA-FDF1-47DD-8975-0CA9F6C599EF}" type="slidenum">
              <a:rPr lang="tr-TR" smtClean="0"/>
              <a:pPr/>
              <a:t>8</a:t>
            </a:fld>
            <a:endParaRPr lang="tr-TR"/>
          </a:p>
        </p:txBody>
      </p:sp>
    </p:spTree>
    <p:extLst>
      <p:ext uri="{BB962C8B-B14F-4D97-AF65-F5344CB8AC3E}">
        <p14:creationId xmlns:p14="http://schemas.microsoft.com/office/powerpoint/2010/main" xmlns="" val="296110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59007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310718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2754401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3759864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814666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2133613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2099471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3670191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3288861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690853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78D7590-0BBE-4E64-851B-87916EE7AC39}" type="datetimeFigureOut">
              <a:rPr lang="tr-TR" smtClean="0"/>
              <a:pPr/>
              <a:t>03.11.2016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3518539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8D7590-0BBE-4E64-851B-87916EE7AC39}" type="datetimeFigureOut">
              <a:rPr lang="tr-TR" smtClean="0"/>
              <a:pPr/>
              <a:t>03.11.2016</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D7C556-3381-4030-A86D-A6383A196E59}" type="slidenum">
              <a:rPr lang="tr-TR" smtClean="0"/>
              <a:pPr/>
              <a:t>‹#›</a:t>
            </a:fld>
            <a:endParaRPr lang="tr-TR"/>
          </a:p>
        </p:txBody>
      </p:sp>
    </p:spTree>
    <p:extLst>
      <p:ext uri="{BB962C8B-B14F-4D97-AF65-F5344CB8AC3E}">
        <p14:creationId xmlns:p14="http://schemas.microsoft.com/office/powerpoint/2010/main" xmlns="" val="3906266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dirty="0"/>
          </a:p>
        </p:txBody>
      </p:sp>
      <p:sp>
        <p:nvSpPr>
          <p:cNvPr id="3" name="Alt Başlık 2"/>
          <p:cNvSpPr>
            <a:spLocks noGrp="1"/>
          </p:cNvSpPr>
          <p:nvPr>
            <p:ph type="subTitle" idx="1"/>
          </p:nvPr>
        </p:nvSpPr>
        <p:spPr/>
        <p:txBody>
          <a:bodyPr/>
          <a:lstStyle/>
          <a:p>
            <a:endParaRPr lang="tr-T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0841" y="345728"/>
            <a:ext cx="7956376" cy="64987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911838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latin typeface="Algerian" pitchFamily="82" charset="0"/>
              </a:rPr>
              <a:t/>
            </a:r>
            <a:br>
              <a:rPr lang="tr-TR" dirty="0" smtClean="0">
                <a:latin typeface="Algerian" pitchFamily="82" charset="0"/>
              </a:rPr>
            </a:br>
            <a:endParaRPr lang="tr-TR" dirty="0">
              <a:latin typeface="Algerian" pitchFamily="82" charset="0"/>
            </a:endParaRPr>
          </a:p>
        </p:txBody>
      </p:sp>
      <p:sp>
        <p:nvSpPr>
          <p:cNvPr id="3" name="İçerik Yer Tutucusu 2"/>
          <p:cNvSpPr>
            <a:spLocks noGrp="1"/>
          </p:cNvSpPr>
          <p:nvPr>
            <p:ph idx="1"/>
          </p:nvPr>
        </p:nvSpPr>
        <p:spPr/>
        <p:txBody>
          <a:bodyPr/>
          <a:lstStyle/>
          <a:p>
            <a:endParaRPr lang="tr-TR"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1213221" y="439812"/>
            <a:ext cx="6696744" cy="769441"/>
          </a:xfrm>
          <a:prstGeom prst="rect">
            <a:avLst/>
          </a:prstGeom>
          <a:noFill/>
        </p:spPr>
        <p:txBody>
          <a:bodyPr wrap="square" rtlCol="0">
            <a:spAutoFit/>
          </a:bodyPr>
          <a:lstStyle/>
          <a:p>
            <a:pPr algn="ctr"/>
            <a:r>
              <a:rPr lang="tr-TR" sz="4400" dirty="0" smtClean="0">
                <a:latin typeface="Algerian" pitchFamily="82" charset="0"/>
              </a:rPr>
              <a:t>OLUMLU İLETİŞİM</a:t>
            </a:r>
            <a:endParaRPr lang="tr-TR" sz="4400" dirty="0"/>
          </a:p>
        </p:txBody>
      </p:sp>
      <p:sp>
        <p:nvSpPr>
          <p:cNvPr id="5" name="Metin kutusu 4"/>
          <p:cNvSpPr txBox="1"/>
          <p:nvPr/>
        </p:nvSpPr>
        <p:spPr>
          <a:xfrm>
            <a:off x="0" y="1340768"/>
            <a:ext cx="9144000" cy="4955203"/>
          </a:xfrm>
          <a:prstGeom prst="rect">
            <a:avLst/>
          </a:prstGeom>
          <a:noFill/>
        </p:spPr>
        <p:txBody>
          <a:bodyPr wrap="square" rtlCol="0">
            <a:spAutoFit/>
          </a:bodyPr>
          <a:lstStyle/>
          <a:p>
            <a:pPr algn="ctr"/>
            <a:r>
              <a:rPr lang="tr-TR" sz="2800" dirty="0"/>
              <a:t>İnsan sosyal bir canlıdır. Bu nenle iletişim kurmak insanlar arasındaki ilişkilerde oldukça önemli bir hal almaktadır. İnsanların büyük bir çoğunluğu zamanlarının %80 - %90’ını iletişim kurarak geçirirler. Ancak başarılı bir iletişim için çabalayan insan belki de %5’i geçmemektedir. İnsanlar arası ilişkilerde kim ne derse desin önemli olan fikirler değil duygulardır. Eğer sizler karşınızdaki kişilerin duygularını dikkate alırsanız, etkileyebilirseniz iletişiminiz daha olumlu olacaktır. Olumlu bir iletişim kurabilmek için şu hususlara dikkat ediniz. </a:t>
            </a:r>
            <a:r>
              <a:rPr lang="tr-TR" sz="2800" dirty="0" smtClean="0"/>
              <a:t/>
            </a:r>
            <a:br>
              <a:rPr lang="tr-TR" sz="2800" dirty="0" smtClean="0"/>
            </a:br>
            <a:r>
              <a:rPr lang="tr-TR" dirty="0" smtClean="0"/>
              <a:t/>
            </a:r>
            <a:br>
              <a:rPr lang="tr-TR" dirty="0" smtClean="0"/>
            </a:br>
            <a:endParaRPr lang="tr-TR" dirty="0"/>
          </a:p>
        </p:txBody>
      </p:sp>
    </p:spTree>
    <p:extLst>
      <p:ext uri="{BB962C8B-B14F-4D97-AF65-F5344CB8AC3E}">
        <p14:creationId xmlns:p14="http://schemas.microsoft.com/office/powerpoint/2010/main" xmlns="" val="1020043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endParaRPr lang="tr-TR"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Metin kutusu 4"/>
          <p:cNvSpPr txBox="1"/>
          <p:nvPr/>
        </p:nvSpPr>
        <p:spPr>
          <a:xfrm>
            <a:off x="0" y="188640"/>
            <a:ext cx="9144000" cy="769441"/>
          </a:xfrm>
          <a:prstGeom prst="rect">
            <a:avLst/>
          </a:prstGeom>
          <a:noFill/>
        </p:spPr>
        <p:txBody>
          <a:bodyPr wrap="square" rtlCol="0">
            <a:spAutoFit/>
          </a:bodyPr>
          <a:lstStyle/>
          <a:p>
            <a:pPr algn="ctr"/>
            <a:r>
              <a:rPr lang="tr-TR" sz="4400" dirty="0" smtClean="0">
                <a:latin typeface="Algerian" pitchFamily="82" charset="0"/>
              </a:rPr>
              <a:t>OLUMSUZ İLETİŞİM</a:t>
            </a:r>
            <a:endParaRPr lang="tr-TR" sz="4400" dirty="0">
              <a:latin typeface="Algerian" pitchFamily="82" charset="0"/>
            </a:endParaRPr>
          </a:p>
        </p:txBody>
      </p:sp>
      <p:sp>
        <p:nvSpPr>
          <p:cNvPr id="6" name="Metin kutusu 5"/>
          <p:cNvSpPr txBox="1"/>
          <p:nvPr/>
        </p:nvSpPr>
        <p:spPr>
          <a:xfrm>
            <a:off x="0" y="1196752"/>
            <a:ext cx="9036496" cy="4401205"/>
          </a:xfrm>
          <a:prstGeom prst="rect">
            <a:avLst/>
          </a:prstGeom>
          <a:noFill/>
        </p:spPr>
        <p:txBody>
          <a:bodyPr wrap="square" rtlCol="0">
            <a:spAutoFit/>
          </a:bodyPr>
          <a:lstStyle/>
          <a:p>
            <a:r>
              <a:rPr lang="tr-TR" sz="2800" dirty="0">
                <a:solidFill>
                  <a:srgbClr val="00B050"/>
                </a:solidFill>
              </a:rPr>
              <a:t>Güven: Anne, bugün okulda canım çok sıkıldı.</a:t>
            </a:r>
            <a:br>
              <a:rPr lang="tr-TR" sz="2800" dirty="0">
                <a:solidFill>
                  <a:srgbClr val="00B050"/>
                </a:solidFill>
              </a:rPr>
            </a:br>
            <a:r>
              <a:rPr lang="tr-TR" sz="2800" dirty="0">
                <a:solidFill>
                  <a:srgbClr val="00B050"/>
                </a:solidFill>
              </a:rPr>
              <a:t>Anne: Geldin mi? Senden istediklerimi masaya bırak.</a:t>
            </a:r>
            <a:br>
              <a:rPr lang="tr-TR" sz="2800" dirty="0">
                <a:solidFill>
                  <a:srgbClr val="00B050"/>
                </a:solidFill>
              </a:rPr>
            </a:br>
            <a:r>
              <a:rPr lang="tr-TR" sz="2800" dirty="0">
                <a:solidFill>
                  <a:srgbClr val="00B050"/>
                </a:solidFill>
              </a:rPr>
              <a:t>Güven: Söylediğimi duydun mu anne? Bugün en yakın arkadaşımla tartıştım.</a:t>
            </a:r>
            <a:br>
              <a:rPr lang="tr-TR" sz="2800" dirty="0">
                <a:solidFill>
                  <a:srgbClr val="00B050"/>
                </a:solidFill>
              </a:rPr>
            </a:br>
            <a:r>
              <a:rPr lang="tr-TR" sz="2800" dirty="0">
                <a:solidFill>
                  <a:srgbClr val="00B050"/>
                </a:solidFill>
              </a:rPr>
              <a:t>Anne: Duydum oğlum. Fazla büyütme bu olayı.</a:t>
            </a:r>
            <a:br>
              <a:rPr lang="tr-TR" sz="2800" dirty="0">
                <a:solidFill>
                  <a:srgbClr val="00B050"/>
                </a:solidFill>
              </a:rPr>
            </a:br>
            <a:r>
              <a:rPr lang="tr-TR" sz="2800" dirty="0">
                <a:solidFill>
                  <a:srgbClr val="00B050"/>
                </a:solidFill>
              </a:rPr>
              <a:t>Güven: Anne, neden beni dinlemiyorsun? Zaten sürekli bu şekilde davranıyorsun.</a:t>
            </a:r>
          </a:p>
          <a:p>
            <a:r>
              <a:rPr lang="tr-TR" sz="2800" dirty="0">
                <a:solidFill>
                  <a:srgbClr val="0070C0"/>
                </a:solidFill>
              </a:rPr>
              <a:t/>
            </a:r>
            <a:br>
              <a:rPr lang="tr-TR" sz="2800" dirty="0">
                <a:solidFill>
                  <a:srgbClr val="0070C0"/>
                </a:solidFill>
              </a:rPr>
            </a:br>
            <a:r>
              <a:rPr lang="tr-TR" sz="2800" dirty="0" smtClean="0"/>
              <a:t>Olumsuz iletişim insanlar arasındaki </a:t>
            </a:r>
            <a:r>
              <a:rPr lang="tr-TR" sz="2800" dirty="0" err="1" smtClean="0"/>
              <a:t>anlaşamamamazlıktan</a:t>
            </a:r>
            <a:r>
              <a:rPr lang="tr-TR" sz="2800" dirty="0" smtClean="0"/>
              <a:t> dolayı ortaya çıkan kötü bir durumdur.</a:t>
            </a:r>
            <a:endParaRPr lang="tr-TR" sz="2800" dirty="0"/>
          </a:p>
        </p:txBody>
      </p:sp>
    </p:spTree>
    <p:extLst>
      <p:ext uri="{BB962C8B-B14F-4D97-AF65-F5344CB8AC3E}">
        <p14:creationId xmlns:p14="http://schemas.microsoft.com/office/powerpoint/2010/main" xmlns="" val="2041137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latin typeface="Algerian" pitchFamily="82" charset="0"/>
            </a:endParaRPr>
          </a:p>
        </p:txBody>
      </p:sp>
      <p:sp>
        <p:nvSpPr>
          <p:cNvPr id="3" name="İçerik Yer Tutucusu 2"/>
          <p:cNvSpPr>
            <a:spLocks noGrp="1"/>
          </p:cNvSpPr>
          <p:nvPr>
            <p:ph idx="1"/>
          </p:nvPr>
        </p:nvSpPr>
        <p:spPr/>
        <p:txBody>
          <a:bodyPr/>
          <a:lstStyle/>
          <a:p>
            <a:endParaRPr lang="tr-TR"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0" y="188640"/>
            <a:ext cx="9144000" cy="707886"/>
          </a:xfrm>
          <a:prstGeom prst="rect">
            <a:avLst/>
          </a:prstGeom>
          <a:noFill/>
        </p:spPr>
        <p:txBody>
          <a:bodyPr wrap="square" rtlCol="0">
            <a:spAutoFit/>
          </a:bodyPr>
          <a:lstStyle/>
          <a:p>
            <a:pPr algn="ctr"/>
            <a:r>
              <a:rPr lang="tr-TR" sz="4000" dirty="0" smtClean="0">
                <a:solidFill>
                  <a:srgbClr val="FF0000"/>
                </a:solidFill>
                <a:latin typeface="Algerian" pitchFamily="82" charset="0"/>
              </a:rPr>
              <a:t>SEN DİLİ</a:t>
            </a:r>
            <a:endParaRPr lang="tr-TR" sz="4000" dirty="0">
              <a:solidFill>
                <a:srgbClr val="FF0000"/>
              </a:solidFill>
              <a:latin typeface="Algerian" pitchFamily="82" charset="0"/>
            </a:endParaRPr>
          </a:p>
        </p:txBody>
      </p:sp>
      <p:sp>
        <p:nvSpPr>
          <p:cNvPr id="5" name="Metin kutusu 4"/>
          <p:cNvSpPr txBox="1"/>
          <p:nvPr/>
        </p:nvSpPr>
        <p:spPr>
          <a:xfrm>
            <a:off x="-6959" y="4077072"/>
            <a:ext cx="9144000" cy="2308324"/>
          </a:xfrm>
          <a:prstGeom prst="rect">
            <a:avLst/>
          </a:prstGeom>
          <a:noFill/>
        </p:spPr>
        <p:txBody>
          <a:bodyPr wrap="square" rtlCol="0">
            <a:spAutoFit/>
          </a:bodyPr>
          <a:lstStyle/>
          <a:p>
            <a:r>
              <a:rPr lang="tr-TR" sz="3600" dirty="0" smtClean="0"/>
              <a:t>İnsanlarla iletişim sırasında olumsuz sonuçlara neden olur. İnsanlar arası iletişim bağının zayıflamasına neden olur. İletişimde bu dili kullanmamalıyız.</a:t>
            </a:r>
            <a:endParaRPr lang="tr-TR" sz="3600" dirty="0"/>
          </a:p>
        </p:txBody>
      </p:sp>
    </p:spTree>
    <p:extLst>
      <p:ext uri="{BB962C8B-B14F-4D97-AF65-F5344CB8AC3E}">
        <p14:creationId xmlns:p14="http://schemas.microsoft.com/office/powerpoint/2010/main" xmlns="" val="3510843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endParaRPr lang="tr-TR"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0" y="188640"/>
            <a:ext cx="9144000" cy="707886"/>
          </a:xfrm>
          <a:prstGeom prst="rect">
            <a:avLst/>
          </a:prstGeom>
          <a:noFill/>
        </p:spPr>
        <p:txBody>
          <a:bodyPr wrap="square" rtlCol="0">
            <a:spAutoFit/>
          </a:bodyPr>
          <a:lstStyle/>
          <a:p>
            <a:pPr algn="ctr"/>
            <a:r>
              <a:rPr lang="tr-TR" sz="4000" dirty="0" smtClean="0">
                <a:solidFill>
                  <a:srgbClr val="00B050"/>
                </a:solidFill>
                <a:latin typeface="Algerian" pitchFamily="82" charset="0"/>
              </a:rPr>
              <a:t>BEN DİLİ</a:t>
            </a:r>
            <a:endParaRPr lang="tr-TR" sz="4000" dirty="0">
              <a:solidFill>
                <a:srgbClr val="00B050"/>
              </a:solidFill>
              <a:latin typeface="Algerian" pitchFamily="82" charset="0"/>
            </a:endParaRPr>
          </a:p>
        </p:txBody>
      </p:sp>
      <p:sp>
        <p:nvSpPr>
          <p:cNvPr id="5" name="Metin kutusu 4"/>
          <p:cNvSpPr txBox="1"/>
          <p:nvPr/>
        </p:nvSpPr>
        <p:spPr>
          <a:xfrm>
            <a:off x="0" y="1196752"/>
            <a:ext cx="9144000" cy="1754326"/>
          </a:xfrm>
          <a:prstGeom prst="rect">
            <a:avLst/>
          </a:prstGeom>
          <a:noFill/>
        </p:spPr>
        <p:txBody>
          <a:bodyPr wrap="square" rtlCol="0">
            <a:spAutoFit/>
          </a:bodyPr>
          <a:lstStyle/>
          <a:p>
            <a:r>
              <a:rPr lang="tr-TR" sz="3600" dirty="0" smtClean="0">
                <a:solidFill>
                  <a:srgbClr val="FF0000"/>
                </a:solidFill>
              </a:rPr>
              <a:t>Olumlu </a:t>
            </a:r>
            <a:r>
              <a:rPr lang="tr-TR" sz="3600" dirty="0" err="1" smtClean="0">
                <a:solidFill>
                  <a:srgbClr val="FF0000"/>
                </a:solidFill>
              </a:rPr>
              <a:t>iletişimdir.İnsanlar</a:t>
            </a:r>
            <a:r>
              <a:rPr lang="tr-TR" sz="3600" dirty="0" smtClean="0">
                <a:solidFill>
                  <a:srgbClr val="FF0000"/>
                </a:solidFill>
              </a:rPr>
              <a:t> arası iletişim bağının güçlenmesine yardımcı olur. İnsanlarla iletişim kurarken ben dilini kullanmalıyız.</a:t>
            </a:r>
            <a:endParaRPr lang="tr-TR" sz="3600" dirty="0">
              <a:solidFill>
                <a:srgbClr val="FF0000"/>
              </a:solidFill>
            </a:endParaRPr>
          </a:p>
        </p:txBody>
      </p:sp>
    </p:spTree>
    <p:extLst>
      <p:ext uri="{BB962C8B-B14F-4D97-AF65-F5344CB8AC3E}">
        <p14:creationId xmlns:p14="http://schemas.microsoft.com/office/powerpoint/2010/main" xmlns="" val="3144072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4499992" cy="35730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99992" y="0"/>
            <a:ext cx="4644008" cy="35730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9512" y="3461242"/>
            <a:ext cx="4032448" cy="3345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499992" y="3573015"/>
            <a:ext cx="4654771" cy="32849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2881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latin typeface="Algerian" pitchFamily="82" charset="0"/>
            </a:endParaRPr>
          </a:p>
        </p:txBody>
      </p:sp>
      <p:sp>
        <p:nvSpPr>
          <p:cNvPr id="3" name="İçerik Yer Tutucusu 2"/>
          <p:cNvSpPr>
            <a:spLocks noGrp="1"/>
          </p:cNvSpPr>
          <p:nvPr>
            <p:ph idx="1"/>
          </p:nvPr>
        </p:nvSpPr>
        <p:spPr/>
        <p:txBody>
          <a:bodyPr/>
          <a:lstStyle/>
          <a:p>
            <a:endParaRPr lang="tr-TR"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84"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0" y="0"/>
            <a:ext cx="9135616" cy="1446550"/>
          </a:xfrm>
          <a:prstGeom prst="rect">
            <a:avLst/>
          </a:prstGeom>
          <a:noFill/>
        </p:spPr>
        <p:txBody>
          <a:bodyPr wrap="square" rtlCol="0">
            <a:spAutoFit/>
          </a:bodyPr>
          <a:lstStyle/>
          <a:p>
            <a:pPr algn="ctr"/>
            <a:r>
              <a:rPr lang="tr-TR" sz="4400" dirty="0" smtClean="0">
                <a:solidFill>
                  <a:srgbClr val="FF0000"/>
                </a:solidFill>
                <a:latin typeface="Algerian" pitchFamily="82" charset="0"/>
              </a:rPr>
              <a:t>Atatürk’ün </a:t>
            </a:r>
            <a:r>
              <a:rPr lang="tr-TR" sz="4400" dirty="0" err="1" smtClean="0">
                <a:solidFill>
                  <a:srgbClr val="FF0000"/>
                </a:solidFill>
                <a:latin typeface="Algerian" pitchFamily="82" charset="0"/>
              </a:rPr>
              <a:t>iletisime</a:t>
            </a:r>
            <a:r>
              <a:rPr lang="tr-TR" sz="4400" dirty="0" smtClean="0">
                <a:solidFill>
                  <a:srgbClr val="FF0000"/>
                </a:solidFill>
                <a:latin typeface="Algerian" pitchFamily="82" charset="0"/>
              </a:rPr>
              <a:t> verdiği önem</a:t>
            </a:r>
            <a:endParaRPr lang="tr-TR" sz="4400" dirty="0">
              <a:solidFill>
                <a:srgbClr val="FF0000"/>
              </a:solidFill>
              <a:latin typeface="Algerian" pitchFamily="82" charset="0"/>
            </a:endParaRPr>
          </a:p>
        </p:txBody>
      </p:sp>
      <p:sp>
        <p:nvSpPr>
          <p:cNvPr id="5" name="Metin kutusu 4"/>
          <p:cNvSpPr txBox="1"/>
          <p:nvPr/>
        </p:nvSpPr>
        <p:spPr>
          <a:xfrm>
            <a:off x="0" y="1446550"/>
            <a:ext cx="9135616" cy="3323987"/>
          </a:xfrm>
          <a:prstGeom prst="rect">
            <a:avLst/>
          </a:prstGeom>
          <a:noFill/>
        </p:spPr>
        <p:txBody>
          <a:bodyPr wrap="square" rtlCol="0">
            <a:spAutoFit/>
          </a:bodyPr>
          <a:lstStyle/>
          <a:p>
            <a:r>
              <a:rPr lang="tr-TR" sz="3000" dirty="0">
                <a:solidFill>
                  <a:srgbClr val="FF0000"/>
                </a:solidFill>
              </a:rPr>
              <a:t>Atatürk;“ Türk milletinin sağlam bir fikre sahip olması gerekir. Bütün çabaların, Türk kamuoyunun gerçeği anlamasına ve duymasına yönelik olduğu millete anlatılmalıdır. Ancak o şekilde millet, günlük fikirlere, sahte ve yanıltıcı sözlere asla önem vermeyecek bir olgunluğa erişebilir” diyerek basının ne kadar önemli bir kitle iletişim aracı olduğu gerçeğini vurguluyordu</a:t>
            </a:r>
            <a:r>
              <a:rPr lang="tr-TR" sz="3000" dirty="0"/>
              <a:t>.</a:t>
            </a:r>
            <a:endParaRPr lang="tr-TR" sz="3000" dirty="0">
              <a:solidFill>
                <a:srgbClr val="FF0000"/>
              </a:solidFill>
            </a:endParaRPr>
          </a:p>
        </p:txBody>
      </p:sp>
    </p:spTree>
    <p:extLst>
      <p:ext uri="{BB962C8B-B14F-4D97-AF65-F5344CB8AC3E}">
        <p14:creationId xmlns:p14="http://schemas.microsoft.com/office/powerpoint/2010/main" xmlns="" val="3502195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0" y="0"/>
            <a:ext cx="9144000" cy="1446550"/>
          </a:xfrm>
          <a:prstGeom prst="rect">
            <a:avLst/>
          </a:prstGeom>
          <a:noFill/>
        </p:spPr>
        <p:txBody>
          <a:bodyPr wrap="square" rtlCol="0">
            <a:spAutoFit/>
          </a:bodyPr>
          <a:lstStyle/>
          <a:p>
            <a:pPr algn="ctr"/>
            <a:r>
              <a:rPr lang="tr-TR" sz="4400" dirty="0" smtClean="0">
                <a:solidFill>
                  <a:srgbClr val="FF0000"/>
                </a:solidFill>
                <a:latin typeface="Algerian" pitchFamily="82" charset="0"/>
              </a:rPr>
              <a:t>Atatürk ‘ ün  basın için yaptığı çalışmalar</a:t>
            </a:r>
            <a:endParaRPr lang="tr-TR" sz="4400" dirty="0">
              <a:solidFill>
                <a:srgbClr val="FF0000"/>
              </a:solidFill>
              <a:latin typeface="Algerian" pitchFamily="82" charset="0"/>
            </a:endParaRPr>
          </a:p>
        </p:txBody>
      </p:sp>
      <p:sp>
        <p:nvSpPr>
          <p:cNvPr id="5" name="Metin kutusu 4"/>
          <p:cNvSpPr txBox="1"/>
          <p:nvPr/>
        </p:nvSpPr>
        <p:spPr>
          <a:xfrm>
            <a:off x="0" y="1268760"/>
            <a:ext cx="9036496" cy="3046988"/>
          </a:xfrm>
          <a:prstGeom prst="rect">
            <a:avLst/>
          </a:prstGeom>
          <a:noFill/>
        </p:spPr>
        <p:txBody>
          <a:bodyPr wrap="square" rtlCol="0">
            <a:spAutoFit/>
          </a:bodyPr>
          <a:lstStyle/>
          <a:p>
            <a:r>
              <a:rPr lang="tr-TR" sz="2400" dirty="0"/>
              <a:t>4 Eylül 1919 – İrade-i Milliye Gazetesi’nin çıkarılması</a:t>
            </a:r>
            <a:r>
              <a:rPr lang="tr-TR" sz="2400" dirty="0" smtClean="0"/>
              <a:t/>
            </a:r>
            <a:br>
              <a:rPr lang="tr-TR" sz="2400" dirty="0" smtClean="0"/>
            </a:br>
            <a:r>
              <a:rPr lang="tr-TR" sz="2400" dirty="0"/>
              <a:t>– 10 Ocak 1920 – Hakimiyet-i Milliye Gazetesi’nin çıkarılması</a:t>
            </a:r>
            <a:r>
              <a:rPr lang="tr-TR" sz="2400" dirty="0" smtClean="0"/>
              <a:t/>
            </a:r>
            <a:br>
              <a:rPr lang="tr-TR" sz="2400" dirty="0" smtClean="0"/>
            </a:br>
            <a:r>
              <a:rPr lang="tr-TR" sz="2400" dirty="0"/>
              <a:t>– 6 Nisan 1920 – Anadolu Ajansı’nın kurulması</a:t>
            </a:r>
            <a:r>
              <a:rPr lang="tr-TR" sz="2400" dirty="0" smtClean="0"/>
              <a:t/>
            </a:r>
            <a:br>
              <a:rPr lang="tr-TR" sz="2400" dirty="0" smtClean="0"/>
            </a:br>
            <a:r>
              <a:rPr lang="tr-TR" sz="2400" dirty="0"/>
              <a:t>– 7 Ekim 1920 – Ceride-i Resmiye Gazetesi’nin çıkarılması</a:t>
            </a:r>
            <a:r>
              <a:rPr lang="tr-TR" sz="2400" dirty="0" smtClean="0"/>
              <a:t/>
            </a:r>
            <a:br>
              <a:rPr lang="tr-TR" sz="2400" dirty="0" smtClean="0"/>
            </a:br>
            <a:r>
              <a:rPr lang="tr-TR" sz="2400" dirty="0"/>
              <a:t>– 1925 – Telsiz Telgraf </a:t>
            </a:r>
            <a:r>
              <a:rPr lang="tr-TR" sz="2400" dirty="0" err="1"/>
              <a:t>hahından</a:t>
            </a:r>
            <a:r>
              <a:rPr lang="tr-TR" sz="2400" dirty="0"/>
              <a:t> Kanun’un çıkarılması</a:t>
            </a:r>
            <a:r>
              <a:rPr lang="tr-TR" sz="2400" dirty="0" smtClean="0"/>
              <a:t/>
            </a:r>
            <a:br>
              <a:rPr lang="tr-TR" sz="2400" dirty="0" smtClean="0"/>
            </a:br>
            <a:r>
              <a:rPr lang="tr-TR" sz="2400" dirty="0"/>
              <a:t>– 1927 – Telsiz Telgraf vericilerinin hizmete girmesi</a:t>
            </a:r>
            <a:r>
              <a:rPr lang="tr-TR" sz="2400" dirty="0" smtClean="0"/>
              <a:t/>
            </a:r>
            <a:br>
              <a:rPr lang="tr-TR" sz="2400" dirty="0" smtClean="0"/>
            </a:br>
            <a:r>
              <a:rPr lang="tr-TR" sz="2400" dirty="0"/>
              <a:t>– 6 </a:t>
            </a:r>
            <a:r>
              <a:rPr lang="tr-TR" sz="2400" dirty="0" err="1"/>
              <a:t>Maysıs</a:t>
            </a:r>
            <a:r>
              <a:rPr lang="tr-TR" sz="2400" dirty="0"/>
              <a:t> 1927 – İstanbul Radyosu’nun yayına başlaması</a:t>
            </a:r>
            <a:r>
              <a:rPr lang="tr-TR" sz="2400" dirty="0" smtClean="0"/>
              <a:t/>
            </a:r>
            <a:br>
              <a:rPr lang="tr-TR" sz="2400" dirty="0" smtClean="0"/>
            </a:br>
            <a:r>
              <a:rPr lang="tr-TR" sz="2400" dirty="0"/>
              <a:t>– 18 Kasım 1927 – Ankara Radyosu’nun yayınına başlaması</a:t>
            </a:r>
          </a:p>
        </p:txBody>
      </p:sp>
    </p:spTree>
    <p:extLst>
      <p:ext uri="{BB962C8B-B14F-4D97-AF65-F5344CB8AC3E}">
        <p14:creationId xmlns:p14="http://schemas.microsoft.com/office/powerpoint/2010/main" xmlns="" val="472837604"/>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TotalTime>
  <Words>215</Words>
  <PresentationFormat>Ekran Gösterisi (4:3)</PresentationFormat>
  <Paragraphs>16</Paragraphs>
  <Slides>8</Slides>
  <Notes>1</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Slayt 1</vt:lpstr>
      <vt:lpstr> </vt:lpstr>
      <vt:lpstr>Slayt 3</vt:lpstr>
      <vt:lpstr>Slayt 4</vt:lpstr>
      <vt:lpstr>Slayt 5</vt:lpstr>
      <vt:lpstr>Slayt 6</vt:lpstr>
      <vt:lpstr>Slayt 7</vt:lpstr>
      <vt:lpstr>Slayt 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2016-11-02T16:35:27Z</dcterms:created>
  <dcterms:modified xsi:type="dcterms:W3CDTF">2016-11-03T08:33:43Z</dcterms:modified>
  <cp:category>www.sorubak.com</cp:category>
</cp:coreProperties>
</file>