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0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2" r:id="rId6"/>
    <p:sldId id="263" r:id="rId7"/>
    <p:sldId id="260" r:id="rId8"/>
    <p:sldId id="261" r:id="rId9"/>
    <p:sldId id="264" r:id="rId10"/>
    <p:sldId id="265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F7C86D-C4F0-446F-A131-CFD150C2FD90}" type="datetimeFigureOut">
              <a:rPr lang="tr-TR" smtClean="0"/>
              <a:pPr/>
              <a:t>17.03.2017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BC98CA-20D1-464E-92E8-699BFA2163A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435406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C98CA-20D1-464E-92E8-699BFA2163AF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001344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70E5DDBA-CADA-476C-BBEE-2B31120FD535}" type="datetimeFigureOut">
              <a:rPr lang="tr-TR" smtClean="0"/>
              <a:pPr/>
              <a:t>17.03.2017</a:t>
            </a:fld>
            <a:endParaRPr lang="tr-TR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CAF48954-998E-455E-B7A8-0275D273FE3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5DDBA-CADA-476C-BBEE-2B31120FD535}" type="datetimeFigureOut">
              <a:rPr lang="tr-TR" smtClean="0"/>
              <a:pPr/>
              <a:t>17.03.2017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8954-998E-455E-B7A8-0275D273FE3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5DDBA-CADA-476C-BBEE-2B31120FD535}" type="datetimeFigureOut">
              <a:rPr lang="tr-TR" smtClean="0"/>
              <a:pPr/>
              <a:t>17.03.2017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8954-998E-455E-B7A8-0275D273FE3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5DDBA-CADA-476C-BBEE-2B31120FD535}" type="datetimeFigureOut">
              <a:rPr lang="tr-TR" smtClean="0"/>
              <a:pPr/>
              <a:t>17.03.2017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8954-998E-455E-B7A8-0275D273FE3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5DDBA-CADA-476C-BBEE-2B31120FD535}" type="datetimeFigureOut">
              <a:rPr lang="tr-TR" smtClean="0"/>
              <a:pPr/>
              <a:t>17.03.2017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8954-998E-455E-B7A8-0275D273FE3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5DDBA-CADA-476C-BBEE-2B31120FD535}" type="datetimeFigureOut">
              <a:rPr lang="tr-TR" smtClean="0"/>
              <a:pPr/>
              <a:t>17.03.2017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8954-998E-455E-B7A8-0275D273FE3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  <p:transition spd="slow"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5DDBA-CADA-476C-BBEE-2B31120FD535}" type="datetimeFigureOut">
              <a:rPr lang="tr-TR" smtClean="0"/>
              <a:pPr/>
              <a:t>17.03.2017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8954-998E-455E-B7A8-0275D273FE3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5DDBA-CADA-476C-BBEE-2B31120FD535}" type="datetimeFigureOut">
              <a:rPr lang="tr-TR" smtClean="0"/>
              <a:pPr/>
              <a:t>17.03.2017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8954-998E-455E-B7A8-0275D273FE3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5DDBA-CADA-476C-BBEE-2B31120FD535}" type="datetimeFigureOut">
              <a:rPr lang="tr-TR" smtClean="0"/>
              <a:pPr/>
              <a:t>17.03.2017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8954-998E-455E-B7A8-0275D273FE3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5DDBA-CADA-476C-BBEE-2B31120FD535}" type="datetimeFigureOut">
              <a:rPr lang="tr-TR" smtClean="0"/>
              <a:pPr/>
              <a:t>17.03.2017</a:t>
            </a:fld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8954-998E-455E-B7A8-0275D273FE3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</p:spTree>
  </p:cSld>
  <p:clrMapOvr>
    <a:masterClrMapping/>
  </p:clrMapOvr>
  <p:transition spd="slow"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5DDBA-CADA-476C-BBEE-2B31120FD535}" type="datetimeFigureOut">
              <a:rPr lang="tr-TR" smtClean="0"/>
              <a:pPr/>
              <a:t>17.03.2017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8954-998E-455E-B7A8-0275D273FE3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70E5DDBA-CADA-476C-BBEE-2B31120FD535}" type="datetimeFigureOut">
              <a:rPr lang="tr-TR" smtClean="0"/>
              <a:pPr/>
              <a:t>17.03.2017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CAF48954-998E-455E-B7A8-0275D273FE3D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ransition spd="slow">
    <p:wheel spokes="1"/>
  </p:transition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4932040" y="2996952"/>
            <a:ext cx="3063657" cy="1509493"/>
          </a:xfrm>
        </p:spPr>
        <p:txBody>
          <a:bodyPr>
            <a:normAutofit/>
          </a:bodyPr>
          <a:lstStyle/>
          <a:p>
            <a:r>
              <a:rPr lang="tr-TR" sz="5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BATTANİ</a:t>
            </a:r>
            <a:endParaRPr lang="tr-TR" sz="5400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56792"/>
            <a:ext cx="4104456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5790583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43492" y="836712"/>
            <a:ext cx="6777317" cy="4995917"/>
          </a:xfrm>
        </p:spPr>
        <p:txBody>
          <a:bodyPr>
            <a:normAutofit/>
          </a:bodyPr>
          <a:lstStyle/>
          <a:p>
            <a:r>
              <a:rPr lang="tr-TR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Yazar Kosta </a:t>
            </a:r>
            <a:r>
              <a:rPr lang="tr-TR" sz="23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Kortidis</a:t>
            </a:r>
            <a:r>
              <a:rPr lang="tr-TR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"Malulen Emekli Gökbilimci Hüseyin Çineli" adlı eserinde el-</a:t>
            </a:r>
            <a:r>
              <a:rPr lang="tr-TR" sz="23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Battani'ye</a:t>
            </a:r>
            <a:r>
              <a:rPr lang="tr-TR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geniş yer ayırmıştır. Aynı oyunda bilimciler satrancı adını verdiği satranç tahtasında el </a:t>
            </a:r>
            <a:r>
              <a:rPr lang="tr-TR" sz="23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Battani</a:t>
            </a:r>
            <a:r>
              <a:rPr lang="tr-TR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"at" olarak hayat bulmuştur</a:t>
            </a:r>
            <a:r>
              <a:rPr lang="tr-TR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tr-TR" sz="23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Battani</a:t>
            </a:r>
            <a:r>
              <a:rPr lang="tr-TR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929 yılında </a:t>
            </a:r>
            <a:r>
              <a:rPr lang="tr-TR" sz="23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Samarra</a:t>
            </a:r>
            <a:r>
              <a:rPr lang="tr-TR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şehri civarında </a:t>
            </a:r>
            <a:r>
              <a:rPr lang="tr-TR" sz="23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Kasralcıs’ta</a:t>
            </a:r>
            <a:r>
              <a:rPr lang="tr-TR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vefat etti</a:t>
            </a:r>
            <a:r>
              <a:rPr lang="tr-TR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68580" indent="0">
              <a:buNone/>
            </a:pPr>
            <a:r>
              <a:rPr lang="tr-TR" sz="32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HAZIRLAYANLAR</a:t>
            </a:r>
          </a:p>
          <a:p>
            <a:r>
              <a:rPr lang="tr-TR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HATİCE AKDERE</a:t>
            </a:r>
          </a:p>
          <a:p>
            <a:r>
              <a:rPr lang="tr-TR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ŞULE YÜKSEL KAYAALP</a:t>
            </a:r>
          </a:p>
          <a:p>
            <a:r>
              <a:rPr lang="tr-TR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MERYEM SARIDOĞAN</a:t>
            </a:r>
          </a:p>
          <a:p>
            <a:r>
              <a:rPr lang="tr-TR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SENA KUMRU                              </a:t>
            </a:r>
            <a:r>
              <a:rPr lang="tr-TR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önceki slayt</a:t>
            </a:r>
            <a:endParaRPr lang="tr-TR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946933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024744" cy="936104"/>
          </a:xfrm>
        </p:spPr>
        <p:txBody>
          <a:bodyPr/>
          <a:lstStyle/>
          <a:p>
            <a:r>
              <a:rPr lang="tr-TR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BATTANİ</a:t>
            </a:r>
            <a:endParaRPr lang="tr-TR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14"/>
          </p:nvPr>
        </p:nvSpPr>
        <p:spPr>
          <a:xfrm>
            <a:off x="539552" y="1196752"/>
            <a:ext cx="7956360" cy="5184576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tr-TR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Ebu </a:t>
            </a:r>
            <a:r>
              <a:rPr lang="tr-TR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Abdullah Muhammed bin Cabir bin Sinan er-</a:t>
            </a:r>
            <a:r>
              <a:rPr lang="tr-TR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Rekki</a:t>
            </a:r>
            <a:r>
              <a:rPr lang="tr-TR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es-Sabi </a:t>
            </a:r>
            <a:r>
              <a:rPr lang="tr-TR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el-</a:t>
            </a:r>
            <a:r>
              <a:rPr lang="tr-TR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Battani</a:t>
            </a:r>
            <a:r>
              <a:rPr lang="tr-TR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, Latince </a:t>
            </a:r>
            <a:r>
              <a:rPr lang="tr-TR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Albategnius</a:t>
            </a:r>
            <a:r>
              <a:rPr lang="tr-TR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tr-TR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Albategni</a:t>
            </a:r>
            <a:r>
              <a:rPr lang="tr-TR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ya da </a:t>
            </a:r>
            <a:r>
              <a:rPr lang="tr-TR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Albatenius</a:t>
            </a:r>
            <a:r>
              <a:rPr lang="tr-TR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olarak bilinen, Arap astronom, astrolog ve matematikçidir. </a:t>
            </a:r>
            <a:r>
              <a:rPr lang="tr-TR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Battani</a:t>
            </a:r>
            <a:r>
              <a:rPr lang="tr-TR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trigonometrik bağlantıları bugün kullanılan şekliyle </a:t>
            </a:r>
            <a:r>
              <a:rPr lang="tr-TR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formülleştiren  </a:t>
            </a:r>
            <a:r>
              <a:rPr lang="tr-TR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bilim adamıdır. </a:t>
            </a:r>
            <a:endParaRPr lang="tr-TR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None/>
            </a:pPr>
            <a:r>
              <a:rPr lang="tr-TR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tr-TR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Battani</a:t>
            </a:r>
            <a:r>
              <a:rPr lang="tr-TR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858 yılında Urfa’nın Harran bölgesinde doğdu. Bir süre Fırat nehrinin sol tarafında bulunan </a:t>
            </a:r>
            <a:r>
              <a:rPr lang="tr-TR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Rakka</a:t>
            </a:r>
            <a:r>
              <a:rPr lang="tr-TR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Bölgesi’nde yaşadı. Babası Cabir </a:t>
            </a:r>
            <a:r>
              <a:rPr lang="tr-TR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İbn</a:t>
            </a:r>
            <a:r>
              <a:rPr lang="tr-TR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Sinan el </a:t>
            </a:r>
            <a:r>
              <a:rPr lang="tr-TR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Battani</a:t>
            </a:r>
            <a:r>
              <a:rPr lang="tr-TR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tarafından eğitildi. 877 yılında astronomiyle ilgili çalışmalarına başladı, bunun için bugünkü Halep’in 160 km doğusunda, Fırat nehri kıyısındaki </a:t>
            </a:r>
            <a:r>
              <a:rPr lang="tr-TR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Rakka</a:t>
            </a:r>
            <a:r>
              <a:rPr lang="tr-TR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şehrinde bir rasathane (gözlem evi) kurdu. </a:t>
            </a:r>
            <a:r>
              <a:rPr lang="tr-TR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  <a:hlinkClick r:id="" action="ppaction://hlinkshowjump?jump=previousslide"/>
              </a:rPr>
              <a:t>Önceki </a:t>
            </a:r>
            <a:r>
              <a:rPr lang="tr-TR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  <a:hlinkClick r:id="" action="ppaction://hlinkshowjump?jump=previousslide"/>
              </a:rPr>
              <a:t>Slayt</a:t>
            </a:r>
            <a:endParaRPr lang="tr-TR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None/>
            </a:pPr>
            <a:endParaRPr lang="tr-TR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883858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43492" y="836712"/>
            <a:ext cx="6777317" cy="4995917"/>
          </a:xfrm>
          <a:ln>
            <a:solidFill>
              <a:schemeClr val="bg1"/>
            </a:solidFill>
          </a:ln>
        </p:spPr>
        <p:txBody>
          <a:bodyPr>
            <a:noAutofit/>
          </a:bodyPr>
          <a:lstStyle/>
          <a:p>
            <a:pPr marL="68580" indent="0">
              <a:buNone/>
            </a:pPr>
            <a:r>
              <a:rPr lang="tr-TR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Astronomi ve matematik alanında bilime büyük katkıları oldu. Ortaçağ Avrupa’sında  </a:t>
            </a:r>
            <a:r>
              <a:rPr lang="tr-TR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‘’</a:t>
            </a:r>
            <a:r>
              <a:rPr lang="tr-TR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Albategnius</a:t>
            </a:r>
            <a:r>
              <a:rPr lang="tr-TR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’’  </a:t>
            </a:r>
            <a:r>
              <a:rPr lang="tr-TR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adıyla saygıdeğer bir öğretmen ve bilgin olarak tanındı. </a:t>
            </a:r>
            <a:r>
              <a:rPr lang="tr-TR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Battani</a:t>
            </a:r>
            <a:r>
              <a:rPr lang="tr-TR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Batı’ya trigonometriyi öğreten kişi olarak </a:t>
            </a:r>
            <a:r>
              <a:rPr lang="tr-TR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tanınmaktadır. </a:t>
            </a:r>
          </a:p>
          <a:p>
            <a:pPr marL="68580" indent="0">
              <a:buNone/>
            </a:pPr>
            <a:r>
              <a:rPr lang="tr-TR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ASTRONOMİ ALANINDAKİ ÇALIŞMALARI</a:t>
            </a:r>
            <a:endParaRPr lang="tr-TR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tr-TR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Güneş, Ay ve gezegenlerin hareketlerini, yörüngelerini daha doğru bir şekilde belirlemeye çalışmış, Güneş’in Dünya’dan en uzak bulunduğu noktadaki </a:t>
            </a:r>
            <a:r>
              <a:rPr lang="tr-TR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hareketini keşfetmiş,</a:t>
            </a:r>
          </a:p>
          <a:p>
            <a:r>
              <a:rPr lang="tr-TR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Dünya’nınkine göre Güneş’in yörünge eğimini ve Dünya’nın dönüş eksenindeki değişme değerlerini </a:t>
            </a:r>
            <a:r>
              <a:rPr lang="tr-TR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bulmuş, </a:t>
            </a:r>
            <a:r>
              <a:rPr lang="tr-TR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önceki slayt</a:t>
            </a:r>
            <a:endParaRPr lang="tr-TR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990046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3568" y="836712"/>
            <a:ext cx="7848872" cy="5472608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Kendisinden beş yüzyıl sonra gelen </a:t>
            </a:r>
            <a:r>
              <a:rPr lang="tr-TR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Kopernik’in</a:t>
            </a:r>
            <a:r>
              <a:rPr lang="tr-TR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23 derece </a:t>
            </a:r>
            <a:r>
              <a:rPr lang="tr-TR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35 </a:t>
            </a:r>
            <a:r>
              <a:rPr lang="tr-TR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dakika olarak bulduğu Dünya’nın </a:t>
            </a:r>
            <a:r>
              <a:rPr lang="tr-TR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ekliptik</a:t>
            </a:r>
            <a:r>
              <a:rPr lang="tr-TR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eğimini o, 23 derece olarak hesaplamış, bugün bilinen açı değerini yaklaşık yarım dakikalık bir farkla bulmuştur</a:t>
            </a:r>
            <a:r>
              <a:rPr lang="tr-TR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tr-TR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Yaptığı gözlemlerde tam 489 yıldızı sınıflamıştır. </a:t>
            </a:r>
            <a:r>
              <a:rPr lang="tr-TR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Battani</a:t>
            </a:r>
            <a:r>
              <a:rPr lang="tr-TR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yaptığı bu son derece hassas gözlemler sonucu güneş yılını ilk defa 365 gün 5 saat 46 dakika 24 saniye olarak gerçek değere çok yakın hesaplamıştır. Günümüzdeki gelişmiş teleskoplar ve bilimsel hesaplamalar sonucu ise bu değer, 365 gün 5 saat 48 dakika 46 saniye olarak hesaplanmıştır</a:t>
            </a:r>
            <a:r>
              <a:rPr lang="tr-TR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tr-TR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Battani</a:t>
            </a:r>
            <a:r>
              <a:rPr lang="tr-TR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Müslümanlar için büyük bir önemi olan kıble yönünün farklı coğrafyalarda hesaplanabilmesine yönelik çalışmalar yapmıştır</a:t>
            </a:r>
            <a:r>
              <a:rPr lang="tr-TR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tr-TR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Önceki slayt</a:t>
            </a:r>
            <a:endParaRPr lang="tr-TR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223673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11560" y="764704"/>
            <a:ext cx="7920880" cy="5526437"/>
          </a:xfrm>
        </p:spPr>
        <p:txBody>
          <a:bodyPr>
            <a:normAutofit lnSpcReduction="10000"/>
          </a:bodyPr>
          <a:lstStyle/>
          <a:p>
            <a:r>
              <a:rPr lang="tr-TR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Battani</a:t>
            </a:r>
            <a:r>
              <a:rPr lang="tr-TR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gelişmiş ay ve güneş tabloları kullanarak yaptığı gözlemler boyunca, Güneş'in dışmerkez kuvvetinin değiştiğini, modern astronomide Dünya'nın Güneş etrafındaki bir eliptik yörünge üzerindeki </a:t>
            </a:r>
            <a:r>
              <a:rPr lang="tr-TR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hareketinin </a:t>
            </a:r>
            <a:r>
              <a:rPr lang="tr-TR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eşitliğini keşfetmiştir</a:t>
            </a:r>
            <a:r>
              <a:rPr lang="tr-TR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tr-TR" sz="23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tr-TR" sz="2300" dirty="0">
              <a:latin typeface="Times New Roman" pitchFamily="18" charset="0"/>
              <a:cs typeface="Times New Roman" pitchFamily="18" charset="0"/>
            </a:endParaRPr>
          </a:p>
          <a:p>
            <a:endParaRPr lang="tr-TR" sz="23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tr-TR" sz="23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tr-TR" sz="2300" dirty="0">
              <a:latin typeface="Times New Roman" pitchFamily="18" charset="0"/>
              <a:cs typeface="Times New Roman" pitchFamily="18" charset="0"/>
            </a:endParaRPr>
          </a:p>
          <a:p>
            <a:endParaRPr lang="tr-TR" sz="23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tr-TR" sz="2300" dirty="0">
              <a:latin typeface="Times New Roman" pitchFamily="18" charset="0"/>
              <a:cs typeface="Times New Roman" pitchFamily="18" charset="0"/>
            </a:endParaRPr>
          </a:p>
          <a:p>
            <a:endParaRPr lang="tr-TR" sz="2300" dirty="0" smtClean="0"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None/>
            </a:pPr>
            <a:r>
              <a:rPr lang="tr-TR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Önceki slayt</a:t>
            </a:r>
            <a:endParaRPr lang="tr-TR" sz="23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0634" y="2708920"/>
            <a:ext cx="5616624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1448830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27584" y="764704"/>
            <a:ext cx="7560840" cy="5677660"/>
          </a:xfrm>
        </p:spPr>
        <p:txBody>
          <a:bodyPr>
            <a:normAutofit/>
          </a:bodyPr>
          <a:lstStyle/>
          <a:p>
            <a:r>
              <a:rPr lang="tr-TR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Kopernik</a:t>
            </a:r>
            <a:r>
              <a:rPr lang="tr-TR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tr-TR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Kopernik</a:t>
            </a:r>
            <a:r>
              <a:rPr lang="tr-TR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Devrimi'ni başlatan De </a:t>
            </a:r>
            <a:r>
              <a:rPr lang="tr-TR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Revolitionibus</a:t>
            </a:r>
            <a:r>
              <a:rPr lang="tr-TR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Orbium</a:t>
            </a:r>
            <a:r>
              <a:rPr lang="tr-TR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Coelestium</a:t>
            </a:r>
            <a:r>
              <a:rPr lang="tr-TR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adlı kitabında </a:t>
            </a:r>
            <a:r>
              <a:rPr lang="tr-TR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Battani'ye</a:t>
            </a:r>
            <a:r>
              <a:rPr lang="tr-TR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olan minnetini dile getirmiş ve birçok yerde ondan alıntılar yapmıştır.</a:t>
            </a:r>
          </a:p>
          <a:p>
            <a:pPr marL="68580" indent="0">
              <a:buNone/>
            </a:pPr>
            <a:r>
              <a:rPr lang="tr-TR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Önceki slayt</a:t>
            </a:r>
            <a:endParaRPr lang="tr-TR" sz="23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0804" y="2420888"/>
            <a:ext cx="3636030" cy="3840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71853" y="2386073"/>
            <a:ext cx="4186436" cy="3840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0411323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024744" cy="889168"/>
          </a:xfrm>
        </p:spPr>
        <p:txBody>
          <a:bodyPr>
            <a:noAutofit/>
          </a:bodyPr>
          <a:lstStyle/>
          <a:p>
            <a:r>
              <a:rPr lang="tr-TR" sz="32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MATEMATİK ALANINDAKİ ÇALIŞMALARI</a:t>
            </a:r>
            <a:endParaRPr lang="tr-TR" sz="3200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3568" y="1772816"/>
            <a:ext cx="7776864" cy="4536504"/>
          </a:xfrm>
        </p:spPr>
        <p:txBody>
          <a:bodyPr>
            <a:normAutofit/>
          </a:bodyPr>
          <a:lstStyle/>
          <a:p>
            <a:r>
              <a:rPr lang="tr-TR" sz="23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Battani</a:t>
            </a:r>
            <a:r>
              <a:rPr lang="tr-TR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matematikte trigonometride günümüzde kullanılan formüller üretmiştir</a:t>
            </a:r>
            <a:r>
              <a:rPr lang="tr-TR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tr-TR" sz="23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tr-TR" sz="23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tr-TR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Ayrıca </a:t>
            </a:r>
            <a:r>
              <a:rPr lang="tr-TR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sin x = a cos x eşitliğini buldu, formül</a:t>
            </a:r>
            <a:r>
              <a:rPr lang="tr-TR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tr-TR" sz="23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tr-TR" sz="23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tr-TR" sz="23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None/>
            </a:pPr>
            <a:r>
              <a:rPr lang="tr-TR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Önceki slayt</a:t>
            </a:r>
            <a:endParaRPr lang="tr-TR" sz="23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7624" y="2636912"/>
            <a:ext cx="2012849" cy="752277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51920" y="2608298"/>
            <a:ext cx="3103070" cy="535012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9912" y="3861048"/>
            <a:ext cx="2230561" cy="721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0556188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755576" y="836712"/>
            <a:ext cx="7704856" cy="5400600"/>
          </a:xfrm>
        </p:spPr>
        <p:txBody>
          <a:bodyPr>
            <a:normAutofit/>
          </a:bodyPr>
          <a:lstStyle/>
          <a:p>
            <a:r>
              <a:rPr lang="tr-TR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Battani</a:t>
            </a:r>
            <a:r>
              <a:rPr lang="tr-TR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El-</a:t>
            </a:r>
            <a:r>
              <a:rPr lang="tr-TR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Mervezi'nin</a:t>
            </a:r>
            <a:r>
              <a:rPr lang="tr-TR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tanjant fikrini, tanjant ve </a:t>
            </a:r>
            <a:r>
              <a:rPr lang="tr-TR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kotanjant</a:t>
            </a:r>
            <a:r>
              <a:rPr lang="tr-TR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hesaplamaları amacıyla denklemler geliştirmek için konu hakkındaki matematiksel tablolarını derleyerek kullanmıştır. Bundan başka sekant ve </a:t>
            </a:r>
            <a:r>
              <a:rPr lang="tr-TR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kosekantın</a:t>
            </a:r>
            <a:r>
              <a:rPr lang="tr-TR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işteş </a:t>
            </a:r>
            <a:r>
              <a:rPr lang="tr-TR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fonksiyonlarını </a:t>
            </a:r>
            <a:r>
              <a:rPr lang="tr-TR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keşfetmiş ve o</a:t>
            </a:r>
            <a:r>
              <a:rPr lang="tr-TR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nun </a:t>
            </a:r>
            <a:r>
              <a:rPr lang="tr-TR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gölgelerin tablosu olarak adlandırdığı, </a:t>
            </a:r>
            <a:r>
              <a:rPr lang="tr-TR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kosekantlar</a:t>
            </a:r>
            <a:r>
              <a:rPr lang="tr-TR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hakkındaki ilk matematiksel tabloyu, 1'den 90'a kadar her bir dereceyi içerecek şekilde hazırlamıştır</a:t>
            </a:r>
            <a:r>
              <a:rPr lang="tr-TR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68580" indent="0">
              <a:buNone/>
            </a:pPr>
            <a:r>
              <a:rPr lang="tr-TR" sz="36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SAYGINLIĞI</a:t>
            </a:r>
          </a:p>
          <a:p>
            <a:r>
              <a:rPr lang="tr-TR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Batılı bilim adamları yıllarca ayı onun ismiyle andı</a:t>
            </a:r>
            <a:r>
              <a:rPr lang="tr-TR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tr-TR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Orta Çağ batı dünyasında eserleri </a:t>
            </a:r>
            <a:r>
              <a:rPr lang="tr-TR" sz="23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Latince`ye</a:t>
            </a:r>
            <a:r>
              <a:rPr lang="tr-TR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çevrilen ilk Müslüman bilim adamı </a:t>
            </a:r>
            <a:r>
              <a:rPr lang="tr-TR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oldu.</a:t>
            </a:r>
          </a:p>
          <a:p>
            <a:pPr marL="68580" indent="0">
              <a:buNone/>
            </a:pPr>
            <a:r>
              <a:rPr lang="tr-TR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Önceki slayt</a:t>
            </a:r>
            <a:endParaRPr lang="tr-TR" sz="23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65980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43608" y="764704"/>
            <a:ext cx="6777317" cy="4949137"/>
          </a:xfrm>
        </p:spPr>
        <p:txBody>
          <a:bodyPr>
            <a:normAutofit/>
          </a:bodyPr>
          <a:lstStyle/>
          <a:p>
            <a:r>
              <a:rPr lang="tr-TR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Aydaki </a:t>
            </a:r>
            <a:r>
              <a:rPr lang="tr-TR" sz="23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Albategnius</a:t>
            </a:r>
            <a:r>
              <a:rPr lang="tr-TR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kraterinin adı O'nun adına </a:t>
            </a:r>
            <a:r>
              <a:rPr lang="tr-TR" sz="23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ithafen</a:t>
            </a:r>
            <a:r>
              <a:rPr lang="tr-TR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verilmiştir</a:t>
            </a:r>
            <a:r>
              <a:rPr lang="tr-TR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tr-TR" sz="23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tr-TR" sz="23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tr-TR" sz="23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tr-TR" sz="23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tr-TR" sz="23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tr-TR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Star </a:t>
            </a:r>
            <a:r>
              <a:rPr lang="tr-TR" sz="23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Trek</a:t>
            </a:r>
            <a:r>
              <a:rPr lang="tr-TR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tr-TR" sz="23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Voyager</a:t>
            </a:r>
            <a:r>
              <a:rPr lang="tr-TR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filminde </a:t>
            </a:r>
            <a:r>
              <a:rPr lang="tr-TR" sz="23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Excelsior-class</a:t>
            </a:r>
            <a:r>
              <a:rPr lang="tr-TR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3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starship</a:t>
            </a:r>
            <a:r>
              <a:rPr lang="tr-TR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USS Al-</a:t>
            </a:r>
            <a:r>
              <a:rPr lang="tr-TR" sz="23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Batani</a:t>
            </a:r>
            <a:r>
              <a:rPr lang="tr-TR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[</a:t>
            </a:r>
            <a:r>
              <a:rPr lang="tr-TR" sz="23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sic</a:t>
            </a:r>
            <a:r>
              <a:rPr lang="tr-TR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] NCC-42995 adlı uzay gemisi </a:t>
            </a:r>
            <a:r>
              <a:rPr lang="tr-TR" sz="23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Kathryn</a:t>
            </a:r>
            <a:r>
              <a:rPr lang="tr-TR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3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Janeway'in</a:t>
            </a:r>
            <a:r>
              <a:rPr lang="tr-TR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ilk uzay görevi olarak O'nun adıyla </a:t>
            </a:r>
            <a:r>
              <a:rPr lang="tr-TR" sz="23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adlandırlmıştır</a:t>
            </a:r>
            <a:r>
              <a:rPr lang="tr-TR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tr-TR" sz="23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None/>
            </a:pPr>
            <a:r>
              <a:rPr lang="tr-TR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Önceki slayt</a:t>
            </a:r>
            <a:endParaRPr lang="tr-TR" sz="23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268760"/>
            <a:ext cx="2880320" cy="201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3851920" y="3332157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Ay’daki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Albategnius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krateri</a:t>
            </a:r>
            <a:endParaRPr lang="tr-TR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648085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248</TotalTime>
  <Words>544</Words>
  <PresentationFormat>Ekran Gösterisi (4:3)</PresentationFormat>
  <Paragraphs>54</Paragraphs>
  <Slides>10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Austin</vt:lpstr>
      <vt:lpstr>BATTANİ</vt:lpstr>
      <vt:lpstr>BATTANİ</vt:lpstr>
      <vt:lpstr>Slayt 3</vt:lpstr>
      <vt:lpstr>Slayt 4</vt:lpstr>
      <vt:lpstr>Slayt 5</vt:lpstr>
      <vt:lpstr>Slayt 6</vt:lpstr>
      <vt:lpstr>MATEMATİK ALANINDAKİ ÇALIŞMALARI</vt:lpstr>
      <vt:lpstr>Slayt 8</vt:lpstr>
      <vt:lpstr>Slayt 9</vt:lpstr>
      <vt:lpstr>Slayt 10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2017-02-19T10:54:11Z</dcterms:created>
  <dcterms:modified xsi:type="dcterms:W3CDTF">2017-03-17T12:20:18Z</dcterms:modified>
  <cp:category>www.sorubak.com</cp:category>
</cp:coreProperties>
</file>