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1" d="100"/>
          <a:sy n="91" d="100"/>
        </p:scale>
        <p:origin x="-114"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1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tr-T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tr-TR"/>
          </a:p>
        </p:txBody>
      </p:sp>
      <p:sp>
        <p:nvSpPr>
          <p:cNvPr id="4" name="Date Placeholder 3"/>
          <p:cNvSpPr>
            <a:spLocks noGrp="1"/>
          </p:cNvSpPr>
          <p:nvPr>
            <p:ph type="dt" sz="half" idx="10"/>
          </p:nvPr>
        </p:nvSpPr>
        <p:spPr/>
        <p:txBody>
          <a:bodyPr/>
          <a:lstStyle/>
          <a:p>
            <a:fld id="{F4CFC50C-256E-4B4F-B0FA-190F41AF0FBA}" type="datetimeFigureOut">
              <a:rPr lang="tr-TR" smtClean="0"/>
              <a:pPr/>
              <a:t>05.04.2017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2522412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p>
            <a:fld id="{F4CFC50C-256E-4B4F-B0FA-190F41AF0FBA}" type="datetimeFigureOut">
              <a:rPr lang="tr-TR" smtClean="0"/>
              <a:pPr/>
              <a:t>05.04.2017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523531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tr-T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p>
            <a:fld id="{F4CFC50C-256E-4B4F-B0FA-190F41AF0FBA}" type="datetimeFigureOut">
              <a:rPr lang="tr-TR" smtClean="0"/>
              <a:pPr/>
              <a:t>05.04.2017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1312986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10"/>
          </p:nvPr>
        </p:nvSpPr>
        <p:spPr/>
        <p:txBody>
          <a:bodyPr/>
          <a:lstStyle/>
          <a:p>
            <a:fld id="{F4CFC50C-256E-4B4F-B0FA-190F41AF0FBA}" type="datetimeFigureOut">
              <a:rPr lang="tr-TR" smtClean="0"/>
              <a:pPr/>
              <a:t>05.04.2017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2597676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tr-T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4CFC50C-256E-4B4F-B0FA-190F41AF0FBA}" type="datetimeFigureOut">
              <a:rPr lang="tr-TR" smtClean="0"/>
              <a:pPr/>
              <a:t>05.04.2017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21419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Date Placeholder 4"/>
          <p:cNvSpPr>
            <a:spLocks noGrp="1"/>
          </p:cNvSpPr>
          <p:nvPr>
            <p:ph type="dt" sz="half" idx="10"/>
          </p:nvPr>
        </p:nvSpPr>
        <p:spPr/>
        <p:txBody>
          <a:bodyPr/>
          <a:lstStyle/>
          <a:p>
            <a:fld id="{F4CFC50C-256E-4B4F-B0FA-190F41AF0FBA}" type="datetimeFigureOut">
              <a:rPr lang="tr-TR" smtClean="0"/>
              <a:pPr/>
              <a:t>05.04.2017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1731401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tr-T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7" name="Date Placeholder 6"/>
          <p:cNvSpPr>
            <a:spLocks noGrp="1"/>
          </p:cNvSpPr>
          <p:nvPr>
            <p:ph type="dt" sz="half" idx="10"/>
          </p:nvPr>
        </p:nvSpPr>
        <p:spPr/>
        <p:txBody>
          <a:bodyPr/>
          <a:lstStyle/>
          <a:p>
            <a:fld id="{F4CFC50C-256E-4B4F-B0FA-190F41AF0FBA}" type="datetimeFigureOut">
              <a:rPr lang="tr-TR" smtClean="0"/>
              <a:pPr/>
              <a:t>05.04.2017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3003446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Date Placeholder 2"/>
          <p:cNvSpPr>
            <a:spLocks noGrp="1"/>
          </p:cNvSpPr>
          <p:nvPr>
            <p:ph type="dt" sz="half" idx="10"/>
          </p:nvPr>
        </p:nvSpPr>
        <p:spPr/>
        <p:txBody>
          <a:bodyPr/>
          <a:lstStyle/>
          <a:p>
            <a:fld id="{F4CFC50C-256E-4B4F-B0FA-190F41AF0FBA}" type="datetimeFigureOut">
              <a:rPr lang="tr-TR" smtClean="0"/>
              <a:pPr/>
              <a:t>05.04.2017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3183837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CFC50C-256E-4B4F-B0FA-190F41AF0FBA}" type="datetimeFigureOut">
              <a:rPr lang="tr-TR" smtClean="0"/>
              <a:pPr/>
              <a:t>05.04.2017</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3113009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r-T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CFC50C-256E-4B4F-B0FA-190F41AF0FBA}" type="datetimeFigureOut">
              <a:rPr lang="tr-TR" smtClean="0"/>
              <a:pPr/>
              <a:t>05.04.2017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2643946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r-T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CFC50C-256E-4B4F-B0FA-190F41AF0FBA}" type="datetimeFigureOut">
              <a:rPr lang="tr-TR" smtClean="0"/>
              <a:pPr/>
              <a:t>05.04.2017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3984727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tr-T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CFC50C-256E-4B4F-B0FA-190F41AF0FBA}" type="datetimeFigureOut">
              <a:rPr lang="tr-TR" smtClean="0"/>
              <a:pPr/>
              <a:t>05.04.2017</a:t>
            </a:fld>
            <a:endParaRPr lang="tr-T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9E13B8-938F-4321-94B2-AB3019ACE056}" type="slidenum">
              <a:rPr lang="tr-TR" smtClean="0"/>
              <a:pPr/>
              <a:t>‹#›</a:t>
            </a:fld>
            <a:endParaRPr lang="tr-TR"/>
          </a:p>
        </p:txBody>
      </p:sp>
    </p:spTree>
    <p:extLst>
      <p:ext uri="{BB962C8B-B14F-4D97-AF65-F5344CB8AC3E}">
        <p14:creationId xmlns:p14="http://schemas.microsoft.com/office/powerpoint/2010/main" xmlns="" val="5405690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5587" y="337624"/>
            <a:ext cx="8848579" cy="1069145"/>
          </a:xfrm>
        </p:spPr>
        <p:txBody>
          <a:bodyPr>
            <a:normAutofit/>
          </a:bodyPr>
          <a:lstStyle/>
          <a:p>
            <a:r>
              <a:rPr lang="tr-TR" sz="3600" dirty="0">
                <a:solidFill>
                  <a:srgbClr val="00B0F0"/>
                </a:solidFill>
                <a:cs typeface="Aharoni" panose="02010803020104030203" pitchFamily="2" charset="-79"/>
              </a:rPr>
              <a:t>7.Sınıf Sosyal Bilgiler 1.meşrutiyet sunusu </a:t>
            </a:r>
          </a:p>
        </p:txBody>
      </p:sp>
      <p:sp>
        <p:nvSpPr>
          <p:cNvPr id="3" name="Arrow: Down 2"/>
          <p:cNvSpPr/>
          <p:nvPr/>
        </p:nvSpPr>
        <p:spPr>
          <a:xfrm>
            <a:off x="3559126" y="1955409"/>
            <a:ext cx="4135901" cy="3235570"/>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262881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4911" y="506437"/>
            <a:ext cx="11380763" cy="5509200"/>
          </a:xfrm>
          <a:prstGeom prst="rect">
            <a:avLst/>
          </a:prstGeom>
        </p:spPr>
        <p:txBody>
          <a:bodyPr wrap="square">
            <a:spAutoFit/>
          </a:bodyPr>
          <a:lstStyle/>
          <a:p>
            <a:r>
              <a:rPr lang="tr-TR" sz="3200" b="1" i="0" dirty="0">
                <a:solidFill>
                  <a:srgbClr val="FF0000"/>
                </a:solidFill>
                <a:effectLst/>
                <a:latin typeface="Arial" panose="020B0604020202020204" pitchFamily="34" charset="0"/>
              </a:rPr>
              <a:t>I. MEŞRUTİYET DÖNEMİ-MEŞRUTİYETİN İLANI ve NEDENLERİ</a:t>
            </a:r>
            <a:endParaRPr lang="tr-TR" sz="3200" b="0" i="0" dirty="0">
              <a:solidFill>
                <a:srgbClr val="000000"/>
              </a:solidFill>
              <a:effectLst/>
              <a:latin typeface="Arial" panose="020B0604020202020204" pitchFamily="34" charset="0"/>
            </a:endParaRPr>
          </a:p>
          <a:p>
            <a:r>
              <a:rPr lang="tr-TR" sz="3200" b="0" i="0" dirty="0">
                <a:solidFill>
                  <a:srgbClr val="000000"/>
                </a:solidFill>
                <a:effectLst/>
                <a:latin typeface="Arial" panose="020B0604020202020204" pitchFamily="34" charset="0"/>
              </a:rPr>
              <a:t>Tanzimat Fermanı ile Osmanlı Devleti'nde çeşitli alanlarda yenilikler yapılmaya çalışıldıysa da bazı başarısız uygulamalar neticesinde yeni fikirler ortaya atılmaya başlamıştır.</a:t>
            </a:r>
          </a:p>
          <a:p>
            <a:r>
              <a:rPr lang="tr-TR" sz="3200" b="0" i="0" dirty="0">
                <a:solidFill>
                  <a:srgbClr val="000000"/>
                </a:solidFill>
                <a:effectLst/>
                <a:latin typeface="Arial" panose="020B0604020202020204" pitchFamily="34" charset="0"/>
              </a:rPr>
              <a:t>Osmanlı Devleti içindeki aydınlar Tanzimat Fermanı ile Avrupa'yı daha iyi anlamış, Avrupa'yı özümseyen aydınlar yetişmeye başlamıştır. </a:t>
            </a:r>
            <a:r>
              <a:rPr lang="tr-TR" sz="3200" b="1" i="0" dirty="0">
                <a:solidFill>
                  <a:srgbClr val="FF0000"/>
                </a:solidFill>
                <a:effectLst/>
                <a:latin typeface="Arial" panose="020B0604020202020204" pitchFamily="34" charset="0"/>
              </a:rPr>
              <a:t>Genç Osmanlılar</a:t>
            </a:r>
            <a:r>
              <a:rPr lang="tr-TR" sz="3200" b="0" i="0" dirty="0">
                <a:solidFill>
                  <a:srgbClr val="000000"/>
                </a:solidFill>
                <a:effectLst/>
                <a:latin typeface="Arial" panose="020B0604020202020204" pitchFamily="34" charset="0"/>
              </a:rPr>
              <a:t> adı verilen bu aydın kesim, Osmanlı Devleti'nin içinde bulunduğu durumdan kurtulması için bazı fikirler ileri sürmüşler ve savunuculuğunu yapmışlardır.</a:t>
            </a:r>
          </a:p>
        </p:txBody>
      </p:sp>
    </p:spTree>
    <p:extLst>
      <p:ext uri="{BB962C8B-B14F-4D97-AF65-F5344CB8AC3E}">
        <p14:creationId xmlns:p14="http://schemas.microsoft.com/office/powerpoint/2010/main" xmlns="" val="3890989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2369" y="337625"/>
            <a:ext cx="11099409" cy="6740307"/>
          </a:xfrm>
          <a:prstGeom prst="rect">
            <a:avLst/>
          </a:prstGeom>
        </p:spPr>
        <p:txBody>
          <a:bodyPr wrap="square">
            <a:spAutoFit/>
          </a:bodyPr>
          <a:lstStyle/>
          <a:p>
            <a:pPr algn="just"/>
            <a:r>
              <a:rPr lang="tr-TR" sz="2600" b="1" i="0" dirty="0">
                <a:solidFill>
                  <a:srgbClr val="FF0000"/>
                </a:solidFill>
                <a:effectLst/>
                <a:latin typeface="Arial" panose="020B0604020202020204" pitchFamily="34" charset="0"/>
              </a:rPr>
              <a:t>Genç Osmanlıların ileri sürdüğü ve desteklediği fikirler kısaca şu şekilde özetlenebilir</a:t>
            </a:r>
            <a:r>
              <a:rPr lang="tr-TR" sz="2600" b="0" i="0" dirty="0">
                <a:solidFill>
                  <a:srgbClr val="000000"/>
                </a:solidFill>
                <a:effectLst/>
                <a:latin typeface="Arial" panose="020B0604020202020204" pitchFamily="34" charset="0"/>
              </a:rPr>
              <a:t>:</a:t>
            </a:r>
          </a:p>
          <a:p>
            <a:r>
              <a:rPr lang="tr-TR" sz="2600" b="1" i="0" dirty="0">
                <a:solidFill>
                  <a:srgbClr val="000000"/>
                </a:solidFill>
                <a:effectLst/>
                <a:latin typeface="Arial" panose="020B0604020202020204" pitchFamily="34" charset="0"/>
              </a:rPr>
              <a:t>1.</a:t>
            </a:r>
            <a:r>
              <a:rPr lang="tr-TR" sz="2600" b="0" i="0" dirty="0">
                <a:solidFill>
                  <a:srgbClr val="000000"/>
                </a:solidFill>
                <a:effectLst/>
                <a:latin typeface="Arial" panose="020B0604020202020204" pitchFamily="34" charset="0"/>
              </a:rPr>
              <a:t> Osmanlı Devleti ancak Meşruti bir yönetimin kurulması ile içinde bulunduğu durumdan kurtulabilecektir.</a:t>
            </a:r>
          </a:p>
          <a:p>
            <a:r>
              <a:rPr lang="tr-TR" sz="2600" b="1" i="0" dirty="0">
                <a:solidFill>
                  <a:srgbClr val="000000"/>
                </a:solidFill>
                <a:effectLst/>
                <a:latin typeface="Arial" panose="020B0604020202020204" pitchFamily="34" charset="0"/>
              </a:rPr>
              <a:t>2.</a:t>
            </a:r>
            <a:r>
              <a:rPr lang="tr-TR" sz="2600" b="0" i="0" dirty="0">
                <a:solidFill>
                  <a:srgbClr val="000000"/>
                </a:solidFill>
                <a:effectLst/>
                <a:latin typeface="Arial" panose="020B0604020202020204" pitchFamily="34" charset="0"/>
              </a:rPr>
              <a:t> Bütün Osmanlı vatandaşlarının tam bir eşitlik içinde ülke yönetimine katılması gerekmektedir.</a:t>
            </a:r>
          </a:p>
          <a:p>
            <a:r>
              <a:rPr lang="tr-TR" sz="2600" b="1" i="0" dirty="0">
                <a:solidFill>
                  <a:srgbClr val="000000"/>
                </a:solidFill>
                <a:effectLst/>
                <a:latin typeface="Arial" panose="020B0604020202020204" pitchFamily="34" charset="0"/>
              </a:rPr>
              <a:t>3.</a:t>
            </a:r>
            <a:r>
              <a:rPr lang="tr-TR" sz="2600" b="0" i="0" dirty="0">
                <a:solidFill>
                  <a:srgbClr val="000000"/>
                </a:solidFill>
                <a:effectLst/>
                <a:latin typeface="Arial" panose="020B0604020202020204" pitchFamily="34" charset="0"/>
              </a:rPr>
              <a:t> Kısa zaman içinde Anayasal bir yönetime geçilmesi gerekmektedir.</a:t>
            </a:r>
          </a:p>
          <a:p>
            <a:r>
              <a:rPr lang="tr-TR" sz="2600" b="0" i="0" dirty="0">
                <a:solidFill>
                  <a:srgbClr val="000000"/>
                </a:solidFill>
                <a:effectLst/>
                <a:latin typeface="Arial" panose="020B0604020202020204" pitchFamily="34" charset="0"/>
              </a:rPr>
              <a:t>Genç Osmanlılar ileriye sürdükleri fikirleri Osmanlı yönetimine benimsetmek için çeşitli faaliyetlerde bulunmuşlar fakat Sultan Abdülaziz'i ikna edememişlerdir. Meşrutiyet'in ilanına yanaşmayan Abdülaziz'in ipi, Balkan bunalımı sırasında başlatılan muhalif hareketler ile çekilmiş ve IV. Murat tahta getirilmiştir. Üç ay gibi kısa bir süreden sonra Meşrutiyet'in ilanına söz veren II. Abdülhamit padişahlığa getirilmiştir. İstanbul konferansı sırasında Türk tarihinin ilk anayasası olan Kanuni Esasi hazırlanarak, 23 Aralık 1876 tarihinde </a:t>
            </a:r>
            <a:r>
              <a:rPr lang="tr-TR" sz="2600" b="1" i="0" dirty="0">
                <a:solidFill>
                  <a:srgbClr val="FF0000"/>
                </a:solidFill>
                <a:effectLst/>
                <a:latin typeface="Arial" panose="020B0604020202020204" pitchFamily="34" charset="0"/>
              </a:rPr>
              <a:t>I. Meşrutiyet</a:t>
            </a:r>
            <a:r>
              <a:rPr lang="tr-TR" sz="2600" b="0" i="0" dirty="0">
                <a:solidFill>
                  <a:srgbClr val="000000"/>
                </a:solidFill>
                <a:effectLst/>
                <a:latin typeface="Arial" panose="020B0604020202020204" pitchFamily="34" charset="0"/>
              </a:rPr>
              <a:t> ilan edilmiş ve Meşruti sisteme geçilmiştir.</a:t>
            </a:r>
          </a:p>
        </p:txBody>
      </p:sp>
    </p:spTree>
    <p:extLst>
      <p:ext uri="{BB962C8B-B14F-4D97-AF65-F5344CB8AC3E}">
        <p14:creationId xmlns:p14="http://schemas.microsoft.com/office/powerpoint/2010/main" xmlns="" val="4116941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8978" y="478302"/>
            <a:ext cx="8145194" cy="5262979"/>
          </a:xfrm>
          <a:prstGeom prst="rect">
            <a:avLst/>
          </a:prstGeom>
        </p:spPr>
        <p:txBody>
          <a:bodyPr wrap="square">
            <a:spAutoFit/>
          </a:bodyPr>
          <a:lstStyle/>
          <a:p>
            <a:r>
              <a:rPr lang="tr-TR" sz="2800" b="1" dirty="0">
                <a:solidFill>
                  <a:srgbClr val="FF0000"/>
                </a:solidFill>
                <a:latin typeface="Arial" panose="020B0604020202020204" pitchFamily="34" charset="0"/>
              </a:rPr>
              <a:t>Meşrutiyet'in ilan edilmesinin nedenleri kısaca şu şekilde özetlenebilir:</a:t>
            </a:r>
            <a:endParaRPr lang="tr-TR" sz="2800" b="0" i="0" dirty="0">
              <a:solidFill>
                <a:srgbClr val="000000"/>
              </a:solidFill>
              <a:effectLst/>
              <a:latin typeface="Arial" panose="020B0604020202020204" pitchFamily="34" charset="0"/>
            </a:endParaRPr>
          </a:p>
          <a:p>
            <a:r>
              <a:rPr lang="tr-TR" sz="2800" b="1" dirty="0">
                <a:solidFill>
                  <a:srgbClr val="000000"/>
                </a:solidFill>
                <a:latin typeface="Arial" panose="020B0604020202020204" pitchFamily="34" charset="0"/>
              </a:rPr>
              <a:t>I.</a:t>
            </a:r>
            <a:r>
              <a:rPr lang="tr-TR" sz="2800" dirty="0">
                <a:solidFill>
                  <a:srgbClr val="000000"/>
                </a:solidFill>
                <a:latin typeface="Arial" panose="020B0604020202020204" pitchFamily="34" charset="0"/>
              </a:rPr>
              <a:t> Genç Osmanlıların yaptıkları faaliyetler, çalışmalar,</a:t>
            </a:r>
            <a:endParaRPr lang="tr-TR" sz="2800" b="0" i="0" dirty="0">
              <a:solidFill>
                <a:srgbClr val="000000"/>
              </a:solidFill>
              <a:effectLst/>
              <a:latin typeface="Arial" panose="020B0604020202020204" pitchFamily="34" charset="0"/>
            </a:endParaRPr>
          </a:p>
          <a:p>
            <a:r>
              <a:rPr lang="tr-TR" sz="2800" b="1" dirty="0">
                <a:solidFill>
                  <a:srgbClr val="000000"/>
                </a:solidFill>
                <a:latin typeface="Arial" panose="020B0604020202020204" pitchFamily="34" charset="0"/>
              </a:rPr>
              <a:t>II.</a:t>
            </a:r>
            <a:r>
              <a:rPr lang="tr-TR" sz="2800" dirty="0">
                <a:solidFill>
                  <a:srgbClr val="000000"/>
                </a:solidFill>
                <a:latin typeface="Arial" panose="020B0604020202020204" pitchFamily="34" charset="0"/>
              </a:rPr>
              <a:t> Osmanlı topraklarında yaşayan ulusların isyan etmelerini önlemek, Hristiyan azınlıkların imparatorluktan ayrılmasını engellemek,</a:t>
            </a:r>
            <a:endParaRPr lang="tr-TR" sz="2800" b="0" i="0" dirty="0">
              <a:solidFill>
                <a:srgbClr val="000000"/>
              </a:solidFill>
              <a:effectLst/>
              <a:latin typeface="Arial" panose="020B0604020202020204" pitchFamily="34" charset="0"/>
            </a:endParaRPr>
          </a:p>
          <a:p>
            <a:r>
              <a:rPr lang="tr-TR" sz="2800" b="1" dirty="0">
                <a:solidFill>
                  <a:srgbClr val="000000"/>
                </a:solidFill>
                <a:latin typeface="Arial" panose="020B0604020202020204" pitchFamily="34" charset="0"/>
              </a:rPr>
              <a:t>III.</a:t>
            </a:r>
            <a:r>
              <a:rPr lang="tr-TR" sz="2800" dirty="0">
                <a:solidFill>
                  <a:srgbClr val="000000"/>
                </a:solidFill>
                <a:latin typeface="Arial" panose="020B0604020202020204" pitchFamily="34" charset="0"/>
              </a:rPr>
              <a:t> Avrupalı devletlerin Osmanlı Devleti'nin iç işlerine karışmasına engel olmak,</a:t>
            </a:r>
            <a:endParaRPr lang="tr-TR" sz="2800" b="0" i="0" dirty="0">
              <a:solidFill>
                <a:srgbClr val="000000"/>
              </a:solidFill>
              <a:effectLst/>
              <a:latin typeface="Arial" panose="020B0604020202020204" pitchFamily="34" charset="0"/>
            </a:endParaRPr>
          </a:p>
          <a:p>
            <a:r>
              <a:rPr lang="tr-TR" sz="2800" b="1" dirty="0">
                <a:solidFill>
                  <a:srgbClr val="000000"/>
                </a:solidFill>
                <a:latin typeface="Arial" panose="020B0604020202020204" pitchFamily="34" charset="0"/>
              </a:rPr>
              <a:t>IV.</a:t>
            </a:r>
            <a:r>
              <a:rPr lang="tr-TR" sz="2800" dirty="0">
                <a:solidFill>
                  <a:srgbClr val="000000"/>
                </a:solidFill>
                <a:latin typeface="Arial" panose="020B0604020202020204" pitchFamily="34" charset="0"/>
              </a:rPr>
              <a:t> Avrupalı devletlerin İstanbul Konferansı'nda Osmanlı aleyhine karar almalarının önüne geçilmek istenmesidir.</a:t>
            </a:r>
            <a:endParaRPr lang="tr-TR" sz="2800" b="0" i="0" dirty="0">
              <a:solidFill>
                <a:srgbClr val="000000"/>
              </a:solidFill>
              <a:effectLst/>
              <a:latin typeface="Arial" panose="020B0604020202020204" pitchFamily="34" charset="0"/>
            </a:endParaRPr>
          </a:p>
        </p:txBody>
      </p:sp>
      <p:sp>
        <p:nvSpPr>
          <p:cNvPr id="4" name="Star: 5 Points 3"/>
          <p:cNvSpPr/>
          <p:nvPr/>
        </p:nvSpPr>
        <p:spPr>
          <a:xfrm>
            <a:off x="9045526" y="2053883"/>
            <a:ext cx="1392702" cy="1392702"/>
          </a:xfrm>
          <a:prstGeom prst="star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b="1">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xmlns="" val="23155999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76</Words>
  <PresentationFormat>Özel</PresentationFormat>
  <Paragraphs>14</Paragraphs>
  <Slides>4</Slides>
  <Notes>0</Notes>
  <HiddenSlides>0</HiddenSlides>
  <MMClips>0</MMClips>
  <ScaleCrop>false</ScaleCrop>
  <HeadingPairs>
    <vt:vector size="4" baseType="variant">
      <vt:variant>
        <vt:lpstr>Tema</vt:lpstr>
      </vt:variant>
      <vt:variant>
        <vt:i4>1</vt:i4>
      </vt:variant>
      <vt:variant>
        <vt:lpstr>Slayt Başlıkları</vt:lpstr>
      </vt:variant>
      <vt:variant>
        <vt:i4>4</vt:i4>
      </vt:variant>
    </vt:vector>
  </HeadingPairs>
  <TitlesOfParts>
    <vt:vector size="5" baseType="lpstr">
      <vt:lpstr>Office Theme</vt:lpstr>
      <vt:lpstr>7.Sınıf Sosyal Bilgiler 1.meşrutiyet sunusu </vt:lpstr>
      <vt:lpstr>Slayt 2</vt:lpstr>
      <vt:lpstr>Slayt 3</vt:lpstr>
      <vt:lpstr>Slayt 4</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2017-04-04T19:29:39Z</dcterms:created>
  <dcterms:modified xsi:type="dcterms:W3CDTF">2017-04-05T15:18:08Z</dcterms:modified>
  <cp:category>www.sorubak.com</cp:category>
</cp:coreProperties>
</file>