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CC3300"/>
    <a:srgbClr val="FF0000"/>
    <a:srgbClr val="000066"/>
    <a:srgbClr val="009900"/>
    <a:srgbClr val="6600CC"/>
    <a:srgbClr val="660066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Açık Stil 1 - Vurgu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1" autoAdjust="0"/>
  </p:normalViewPr>
  <p:slideViewPr>
    <p:cSldViewPr>
      <p:cViewPr varScale="1">
        <p:scale>
          <a:sx n="85" d="100"/>
          <a:sy n="85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</p:spPr>
        <p:txBody>
          <a:bodyPr>
            <a:normAutofit/>
          </a:bodyPr>
          <a:lstStyle/>
          <a:p>
            <a:pPr indent="17463">
              <a:buNone/>
            </a:pPr>
            <a:r>
              <a:rPr lang="tr-TR" sz="5400" b="1" i="1" dirty="0" smtClean="0">
                <a:solidFill>
                  <a:srgbClr val="7030A0"/>
                </a:solidFill>
              </a:rPr>
              <a:t>AD:</a:t>
            </a:r>
            <a:r>
              <a:rPr lang="tr-TR" sz="5400" b="1" i="1" dirty="0" smtClean="0"/>
              <a:t>TÜLİN</a:t>
            </a:r>
          </a:p>
          <a:p>
            <a:pPr indent="17463">
              <a:buNone/>
            </a:pPr>
            <a:r>
              <a:rPr lang="tr-TR" sz="5400" b="1" i="1" dirty="0" smtClean="0">
                <a:solidFill>
                  <a:srgbClr val="7030A0"/>
                </a:solidFill>
              </a:rPr>
              <a:t>SOYAD:</a:t>
            </a:r>
            <a:r>
              <a:rPr lang="tr-TR" sz="5400" b="1" i="1" dirty="0" smtClean="0"/>
              <a:t>KAYA</a:t>
            </a:r>
          </a:p>
          <a:p>
            <a:pPr indent="17463">
              <a:buNone/>
            </a:pPr>
            <a:r>
              <a:rPr lang="tr-TR" sz="5400" b="1" i="1" dirty="0" smtClean="0">
                <a:solidFill>
                  <a:srgbClr val="7030A0"/>
                </a:solidFill>
              </a:rPr>
              <a:t>SINIF:</a:t>
            </a:r>
            <a:r>
              <a:rPr lang="tr-TR" sz="5400" b="1" i="1" dirty="0" smtClean="0"/>
              <a:t>7/B</a:t>
            </a:r>
          </a:p>
          <a:p>
            <a:pPr indent="17463">
              <a:buNone/>
            </a:pPr>
            <a:r>
              <a:rPr lang="tr-TR" sz="5400" b="1" i="1" dirty="0" smtClean="0">
                <a:solidFill>
                  <a:srgbClr val="7030A0"/>
                </a:solidFill>
              </a:rPr>
              <a:t>NO:</a:t>
            </a:r>
            <a:r>
              <a:rPr lang="tr-TR" sz="5400" b="1" i="1" dirty="0" smtClean="0"/>
              <a:t>168</a:t>
            </a:r>
          </a:p>
          <a:p>
            <a:pPr indent="17463">
              <a:buNone/>
            </a:pPr>
            <a:r>
              <a:rPr lang="tr-TR" sz="5400" b="1" i="1" dirty="0" smtClean="0">
                <a:solidFill>
                  <a:srgbClr val="7030A0"/>
                </a:solidFill>
              </a:rPr>
              <a:t>KONU:</a:t>
            </a:r>
            <a:r>
              <a:rPr lang="tr-TR" sz="5400" b="1" i="1" dirty="0" smtClean="0"/>
              <a:t>COMPORİTİVE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endParaRPr lang="tr-TR" dirty="0" smtClean="0"/>
          </a:p>
          <a:p>
            <a:r>
              <a:rPr lang="tr-TR" sz="3500" b="1" i="1" dirty="0" smtClean="0">
                <a:solidFill>
                  <a:srgbClr val="CC3300"/>
                </a:solidFill>
              </a:rPr>
              <a:t>Bazı sıfatlar kuralsızlardır ve bunlar “-er” takısı ya da “</a:t>
            </a:r>
            <a:r>
              <a:rPr lang="tr-TR" sz="3500" b="1" i="1" dirty="0" err="1" smtClean="0">
                <a:solidFill>
                  <a:srgbClr val="CC3300"/>
                </a:solidFill>
              </a:rPr>
              <a:t>more</a:t>
            </a:r>
            <a:r>
              <a:rPr lang="tr-TR" sz="3500" b="1" i="1" dirty="0" smtClean="0">
                <a:solidFill>
                  <a:srgbClr val="CC3300"/>
                </a:solidFill>
              </a:rPr>
              <a:t>” kelimesiyle kullanılmazlar bunun yerine bazı kural dışı değişikliklere uğrarlar</a:t>
            </a:r>
            <a:r>
              <a:rPr lang="tr-TR" b="1" i="1" dirty="0" smtClean="0">
                <a:solidFill>
                  <a:srgbClr val="CC3300"/>
                </a:solidFill>
              </a:rPr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2348880"/>
          <a:ext cx="8388424" cy="424917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194212"/>
                <a:gridCol w="4194212"/>
              </a:tblGrid>
              <a:tr h="576064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Adjective</a:t>
                      </a:r>
                      <a:r>
                        <a:rPr lang="tr-TR" sz="2400" dirty="0" smtClean="0"/>
                        <a:t> (sıfat) 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err="1" smtClean="0"/>
                        <a:t>Comparative</a:t>
                      </a:r>
                      <a:r>
                        <a:rPr lang="tr-TR" sz="2400" dirty="0" smtClean="0"/>
                        <a:t> (kıyaslama sıfatı)</a:t>
                      </a:r>
                    </a:p>
                    <a:p>
                      <a:endParaRPr lang="tr-TR" sz="2400" dirty="0"/>
                    </a:p>
                  </a:txBody>
                  <a:tcPr/>
                </a:tc>
              </a:tr>
              <a:tr h="528378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good</a:t>
                      </a:r>
                      <a:r>
                        <a:rPr lang="tr-TR" sz="2400" dirty="0" smtClean="0"/>
                        <a:t> (iyi)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better</a:t>
                      </a:r>
                      <a:r>
                        <a:rPr lang="tr-TR" sz="2400" dirty="0" smtClean="0"/>
                        <a:t> (daha iyi)</a:t>
                      </a:r>
                      <a:endParaRPr lang="tr-TR" sz="2400" dirty="0"/>
                    </a:p>
                  </a:txBody>
                  <a:tcPr/>
                </a:tc>
              </a:tr>
              <a:tr h="631742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bad</a:t>
                      </a:r>
                      <a:r>
                        <a:rPr lang="tr-TR" sz="2400" dirty="0" smtClean="0"/>
                        <a:t> (kötü)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worse</a:t>
                      </a:r>
                      <a:r>
                        <a:rPr lang="tr-TR" sz="2400" dirty="0" smtClean="0"/>
                        <a:t> (daha kötü)</a:t>
                      </a:r>
                      <a:endParaRPr lang="tr-TR" sz="24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many</a:t>
                      </a:r>
                      <a:r>
                        <a:rPr lang="tr-TR" sz="2400" dirty="0" smtClean="0"/>
                        <a:t> / </a:t>
                      </a:r>
                      <a:r>
                        <a:rPr lang="tr-TR" sz="2400" dirty="0" err="1" smtClean="0"/>
                        <a:t>much</a:t>
                      </a:r>
                      <a:r>
                        <a:rPr lang="tr-TR" sz="2400" dirty="0" smtClean="0"/>
                        <a:t> (çok)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more</a:t>
                      </a:r>
                      <a:r>
                        <a:rPr lang="tr-TR" sz="2400" dirty="0" smtClean="0"/>
                        <a:t> (daha çok)</a:t>
                      </a:r>
                      <a:endParaRPr lang="tr-TR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little</a:t>
                      </a:r>
                      <a:r>
                        <a:rPr lang="tr-TR" sz="2400" dirty="0" smtClean="0"/>
                        <a:t> (az)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less</a:t>
                      </a:r>
                      <a:r>
                        <a:rPr lang="tr-TR" sz="2400" dirty="0" smtClean="0"/>
                        <a:t> (daha az)</a:t>
                      </a:r>
                      <a:endParaRPr lang="tr-TR" sz="24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far (uzak)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farther</a:t>
                      </a:r>
                      <a:r>
                        <a:rPr lang="tr-TR" sz="2400" dirty="0" smtClean="0"/>
                        <a:t> / </a:t>
                      </a:r>
                      <a:r>
                        <a:rPr lang="tr-TR" sz="2400" dirty="0" err="1" smtClean="0"/>
                        <a:t>further</a:t>
                      </a:r>
                      <a:r>
                        <a:rPr lang="tr-TR" sz="2400" dirty="0" smtClean="0"/>
                        <a:t> (daha uzak)</a:t>
                      </a:r>
                      <a:endParaRPr lang="tr-TR" sz="2400" dirty="0"/>
                    </a:p>
                  </a:txBody>
                  <a:tcPr/>
                </a:tc>
              </a:tr>
              <a:tr h="609915">
                <a:tc gridSpan="2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4000" b="1" i="1" dirty="0" smtClean="0">
                <a:solidFill>
                  <a:srgbClr val="FF0000"/>
                </a:solidFill>
              </a:rPr>
              <a:t>     İki şey birbiriyle karşılaştırılırken sıfattan sonra “</a:t>
            </a:r>
            <a:r>
              <a:rPr lang="tr-TR" sz="4000" b="1" i="1" dirty="0" err="1" smtClean="0">
                <a:solidFill>
                  <a:srgbClr val="FF0000"/>
                </a:solidFill>
              </a:rPr>
              <a:t>than</a:t>
            </a:r>
            <a:r>
              <a:rPr lang="tr-TR" sz="4000" b="1" i="1" dirty="0" smtClean="0">
                <a:solidFill>
                  <a:srgbClr val="FF0000"/>
                </a:solidFill>
              </a:rPr>
              <a:t>” kelimesi kullanılır.</a:t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/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endParaRPr lang="tr-TR" sz="4000" b="1" i="1" dirty="0">
              <a:solidFill>
                <a:srgbClr val="FF0000"/>
              </a:solidFill>
            </a:endParaRPr>
          </a:p>
        </p:txBody>
      </p:sp>
      <p:pic>
        <p:nvPicPr>
          <p:cNvPr id="4" name="3 Resim" descr="comparatives-exampl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204864"/>
            <a:ext cx="9144000" cy="3816424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tr-TR" b="1" dirty="0" smtClean="0"/>
          </a:p>
          <a:p>
            <a:r>
              <a:rPr lang="tr-TR" sz="3600" b="1" i="1" dirty="0" smtClean="0">
                <a:solidFill>
                  <a:srgbClr val="000066"/>
                </a:solidFill>
              </a:rPr>
              <a:t>EXAMPLES:</a:t>
            </a:r>
            <a:r>
              <a:rPr lang="tr-TR" b="1" i="1" dirty="0" smtClean="0">
                <a:solidFill>
                  <a:srgbClr val="000066"/>
                </a:solidFill>
              </a:rPr>
              <a:t/>
            </a:r>
            <a:br>
              <a:rPr lang="tr-TR" b="1" i="1" dirty="0" smtClean="0">
                <a:solidFill>
                  <a:srgbClr val="000066"/>
                </a:solidFill>
              </a:rPr>
            </a:br>
            <a:r>
              <a:rPr lang="tr-TR" sz="3600" b="1" i="1" dirty="0" err="1" smtClean="0">
                <a:solidFill>
                  <a:srgbClr val="000066"/>
                </a:solidFill>
              </a:rPr>
              <a:t>English</a:t>
            </a:r>
            <a:r>
              <a:rPr lang="tr-TR" sz="3600" b="1" i="1" dirty="0" smtClean="0">
                <a:solidFill>
                  <a:srgbClr val="000066"/>
                </a:solidFill>
              </a:rPr>
              <a:t> is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easier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than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Russian</a:t>
            </a:r>
            <a:r>
              <a:rPr lang="tr-TR" sz="3600" b="1" i="1" dirty="0" smtClean="0">
                <a:solidFill>
                  <a:srgbClr val="000066"/>
                </a:solidFill>
              </a:rPr>
              <a:t>.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r>
              <a:rPr lang="tr-TR" sz="3600" b="1" i="1" dirty="0" smtClean="0">
                <a:solidFill>
                  <a:srgbClr val="000066"/>
                </a:solidFill>
              </a:rPr>
              <a:t>(İngilizce Rusçadan daha kolaydır.)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r>
              <a:rPr lang="tr-TR" sz="3600" b="1" i="1" dirty="0" smtClean="0">
                <a:solidFill>
                  <a:srgbClr val="000066"/>
                </a:solidFill>
              </a:rPr>
              <a:t>I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am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taller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than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my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brother</a:t>
            </a:r>
            <a:r>
              <a:rPr lang="tr-TR" sz="3600" b="1" i="1" dirty="0" smtClean="0">
                <a:solidFill>
                  <a:srgbClr val="000066"/>
                </a:solidFill>
              </a:rPr>
              <a:t>.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r>
              <a:rPr lang="tr-TR" sz="3600" b="1" i="1" dirty="0" smtClean="0">
                <a:solidFill>
                  <a:srgbClr val="000066"/>
                </a:solidFill>
              </a:rPr>
              <a:t>(Ben erkek kardeşimden daha uzun boyluyum.)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r>
              <a:rPr lang="tr-TR" sz="3600" b="1" i="1" dirty="0" smtClean="0">
                <a:solidFill>
                  <a:srgbClr val="000066"/>
                </a:solidFill>
              </a:rPr>
              <a:t>Hülya Avşar is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more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beautiful</a:t>
            </a:r>
            <a:r>
              <a:rPr lang="tr-TR" sz="3600" b="1" i="1" dirty="0" smtClean="0">
                <a:solidFill>
                  <a:srgbClr val="000066"/>
                </a:solidFill>
              </a:rPr>
              <a:t>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than</a:t>
            </a:r>
            <a:r>
              <a:rPr lang="tr-TR" sz="3600" b="1" i="1" dirty="0" smtClean="0">
                <a:solidFill>
                  <a:srgbClr val="000066"/>
                </a:solidFill>
              </a:rPr>
              <a:t> Seda Sayan.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r>
              <a:rPr lang="tr-TR" sz="3600" b="1" i="1" dirty="0" smtClean="0">
                <a:solidFill>
                  <a:srgbClr val="000066"/>
                </a:solidFill>
              </a:rPr>
              <a:t>(Hülya Avşar, Seda </a:t>
            </a:r>
            <a:r>
              <a:rPr lang="tr-TR" sz="3600" b="1" i="1" dirty="0" err="1" smtClean="0">
                <a:solidFill>
                  <a:srgbClr val="000066"/>
                </a:solidFill>
              </a:rPr>
              <a:t>Sayan’dan</a:t>
            </a:r>
            <a:r>
              <a:rPr lang="tr-TR" sz="3600" b="1" i="1" dirty="0" smtClean="0">
                <a:solidFill>
                  <a:srgbClr val="000066"/>
                </a:solidFill>
              </a:rPr>
              <a:t> daha güzeldir.)</a:t>
            </a:r>
            <a:br>
              <a:rPr lang="tr-TR" sz="3600" b="1" i="1" dirty="0" smtClean="0">
                <a:solidFill>
                  <a:srgbClr val="000066"/>
                </a:solidFill>
              </a:rPr>
            </a:br>
            <a:endParaRPr lang="tr-TR" sz="36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endParaRPr lang="tr-TR" sz="3600" b="1" i="1" dirty="0" smtClean="0"/>
          </a:p>
          <a:p>
            <a:r>
              <a:rPr lang="tr-TR" sz="4000" b="1" i="1" dirty="0" smtClean="0">
                <a:solidFill>
                  <a:srgbClr val="CC3300"/>
                </a:solidFill>
              </a:rPr>
              <a:t>İstanbul is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more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crowded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than</a:t>
            </a:r>
            <a:r>
              <a:rPr lang="tr-TR" sz="4000" b="1" i="1" dirty="0" smtClean="0">
                <a:solidFill>
                  <a:srgbClr val="CC3300"/>
                </a:solidFill>
              </a:rPr>
              <a:t> Ankara.</a:t>
            </a:r>
            <a:br>
              <a:rPr lang="tr-TR" sz="4000" b="1" i="1" dirty="0" smtClean="0">
                <a:solidFill>
                  <a:srgbClr val="CC3300"/>
                </a:solidFill>
              </a:rPr>
            </a:br>
            <a:r>
              <a:rPr lang="tr-TR" sz="4000" b="1" i="1" dirty="0" smtClean="0">
                <a:solidFill>
                  <a:srgbClr val="CC3300"/>
                </a:solidFill>
              </a:rPr>
              <a:t>(İstanbul, Ankara’dan daha kalabalıktır.)</a:t>
            </a:r>
            <a:br>
              <a:rPr lang="tr-TR" sz="4000" b="1" i="1" dirty="0" smtClean="0">
                <a:solidFill>
                  <a:srgbClr val="CC3300"/>
                </a:solidFill>
              </a:rPr>
            </a:br>
            <a:r>
              <a:rPr lang="tr-TR" sz="4000" b="1" i="1" dirty="0" err="1" smtClean="0">
                <a:solidFill>
                  <a:srgbClr val="CC3300"/>
                </a:solidFill>
              </a:rPr>
              <a:t>My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hair</a:t>
            </a:r>
            <a:r>
              <a:rPr lang="tr-TR" sz="4000" b="1" i="1" dirty="0" smtClean="0">
                <a:solidFill>
                  <a:srgbClr val="CC3300"/>
                </a:solidFill>
              </a:rPr>
              <a:t> is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longer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than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yours</a:t>
            </a:r>
            <a:r>
              <a:rPr lang="tr-TR" sz="4000" b="1" i="1" dirty="0" smtClean="0">
                <a:solidFill>
                  <a:srgbClr val="CC3300"/>
                </a:solidFill>
              </a:rPr>
              <a:t>.</a:t>
            </a:r>
            <a:br>
              <a:rPr lang="tr-TR" sz="4000" b="1" i="1" dirty="0" smtClean="0">
                <a:solidFill>
                  <a:srgbClr val="CC3300"/>
                </a:solidFill>
              </a:rPr>
            </a:br>
            <a:r>
              <a:rPr lang="tr-TR" sz="4000" b="1" i="1" dirty="0" smtClean="0">
                <a:solidFill>
                  <a:srgbClr val="CC3300"/>
                </a:solidFill>
              </a:rPr>
              <a:t>(Benim saçım, seninkinden daha uzundur.)</a:t>
            </a:r>
            <a:br>
              <a:rPr lang="tr-TR" sz="4000" b="1" i="1" dirty="0" smtClean="0">
                <a:solidFill>
                  <a:srgbClr val="CC3300"/>
                </a:solidFill>
              </a:rPr>
            </a:br>
            <a:r>
              <a:rPr lang="tr-TR" sz="4000" b="1" i="1" dirty="0" err="1" smtClean="0">
                <a:solidFill>
                  <a:srgbClr val="CC3300"/>
                </a:solidFill>
              </a:rPr>
              <a:t>Milk</a:t>
            </a:r>
            <a:r>
              <a:rPr lang="tr-TR" sz="4000" b="1" i="1" dirty="0" smtClean="0">
                <a:solidFill>
                  <a:srgbClr val="CC3300"/>
                </a:solidFill>
              </a:rPr>
              <a:t> is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better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for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our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health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than</a:t>
            </a:r>
            <a:r>
              <a:rPr lang="tr-TR" sz="4000" b="1" i="1" dirty="0" smtClean="0">
                <a:solidFill>
                  <a:srgbClr val="CC3300"/>
                </a:solidFill>
              </a:rPr>
              <a:t> </a:t>
            </a:r>
            <a:r>
              <a:rPr lang="tr-TR" sz="4000" b="1" i="1" dirty="0" err="1" smtClean="0">
                <a:solidFill>
                  <a:srgbClr val="CC3300"/>
                </a:solidFill>
              </a:rPr>
              <a:t>coffee</a:t>
            </a:r>
            <a:r>
              <a:rPr lang="tr-TR" sz="4000" b="1" i="1" dirty="0" smtClean="0">
                <a:solidFill>
                  <a:srgbClr val="CC3300"/>
                </a:solidFill>
              </a:rPr>
              <a:t>.</a:t>
            </a:r>
            <a:br>
              <a:rPr lang="tr-TR" sz="4000" b="1" i="1" dirty="0" smtClean="0">
                <a:solidFill>
                  <a:srgbClr val="CC3300"/>
                </a:solidFill>
              </a:rPr>
            </a:br>
            <a:r>
              <a:rPr lang="tr-TR" sz="4000" b="1" i="1" dirty="0" smtClean="0">
                <a:solidFill>
                  <a:srgbClr val="CC3300"/>
                </a:solidFill>
              </a:rPr>
              <a:t>(Süt, sağlığımız için kahveden daha iyidir.)</a:t>
            </a:r>
            <a:endParaRPr lang="tr-TR" sz="4000" b="1" i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r>
              <a:rPr lang="tr-TR" sz="8000" b="1" i="1" dirty="0" smtClean="0">
                <a:solidFill>
                  <a:srgbClr val="CC00FF"/>
                </a:solidFill>
              </a:rPr>
              <a:t>DİNLEDİĞİNİZ İÇİN TEŞEKKÜR EDERİM</a:t>
            </a:r>
            <a:endParaRPr lang="tr-TR" sz="8000" b="1" i="1" dirty="0">
              <a:solidFill>
                <a:srgbClr val="CC00FF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628800"/>
            <a:ext cx="9144000" cy="2160240"/>
          </a:xfrm>
        </p:spPr>
        <p:txBody>
          <a:bodyPr>
            <a:noAutofit/>
          </a:bodyPr>
          <a:lstStyle/>
          <a:p>
            <a:r>
              <a:rPr lang="tr-TR" sz="6000" b="1" i="1" dirty="0" smtClean="0">
                <a:solidFill>
                  <a:srgbClr val="00B0F0"/>
                </a:solidFill>
              </a:rPr>
              <a:t>COMPORİTİVE</a:t>
            </a:r>
            <a:br>
              <a:rPr lang="tr-TR" sz="6000" b="1" i="1" dirty="0" smtClean="0">
                <a:solidFill>
                  <a:srgbClr val="00B0F0"/>
                </a:solidFill>
              </a:rPr>
            </a:br>
            <a:r>
              <a:rPr lang="tr-TR" sz="6000" b="1" i="1" dirty="0" smtClean="0">
                <a:solidFill>
                  <a:srgbClr val="00B0F0"/>
                </a:solidFill>
              </a:rPr>
              <a:t>(KARŞILAŞTIRMALAR)</a:t>
            </a:r>
            <a:endParaRPr lang="tr-TR" sz="60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endParaRPr lang="tr-TR" sz="4000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tr-TR" sz="4400" b="1" i="1" dirty="0" smtClean="0">
                <a:solidFill>
                  <a:srgbClr val="0000FF"/>
                </a:solidFill>
              </a:rPr>
              <a:t>COMPORİTİVE(KARŞILAŞTIRMALAR)</a:t>
            </a:r>
          </a:p>
          <a:p>
            <a:pPr>
              <a:buNone/>
            </a:pPr>
            <a:r>
              <a:rPr lang="tr-TR" sz="4400" b="1" i="1" dirty="0" smtClean="0">
                <a:solidFill>
                  <a:srgbClr val="660066"/>
                </a:solidFill>
              </a:rPr>
              <a:t>İngilizcede sıfatın sonuna –er takısı, ya da başına </a:t>
            </a:r>
            <a:r>
              <a:rPr lang="tr-TR" sz="4400" b="1" i="1" dirty="0" err="1" smtClean="0">
                <a:solidFill>
                  <a:srgbClr val="660066"/>
                </a:solidFill>
              </a:rPr>
              <a:t>more</a:t>
            </a:r>
            <a:r>
              <a:rPr lang="tr-TR" sz="4400" b="1" i="1" dirty="0" smtClean="0">
                <a:solidFill>
                  <a:srgbClr val="660066"/>
                </a:solidFill>
              </a:rPr>
              <a:t> kelimesi getirilerek oluşturulan </a:t>
            </a:r>
            <a:r>
              <a:rPr lang="tr-TR" sz="4400" b="1" i="1" dirty="0" err="1" smtClean="0">
                <a:solidFill>
                  <a:srgbClr val="660066"/>
                </a:solidFill>
              </a:rPr>
              <a:t>comparatives</a:t>
            </a:r>
            <a:r>
              <a:rPr lang="tr-TR" sz="4400" b="1" i="1" dirty="0" smtClean="0">
                <a:solidFill>
                  <a:srgbClr val="660066"/>
                </a:solidFill>
              </a:rPr>
              <a:t> yapısı Türkçede mukayese (kıyaslama, karşılaştırma) sıfatlarına karşılık gelir ve Türkçeye “daha” olarak çevrilir.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328592"/>
          </a:xfrm>
        </p:spPr>
        <p:txBody>
          <a:bodyPr>
            <a:normAutofit/>
          </a:bodyPr>
          <a:lstStyle/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v"/>
            </a:pPr>
            <a:r>
              <a:rPr lang="tr-TR" sz="4000" b="1" i="1" dirty="0" smtClean="0">
                <a:solidFill>
                  <a:srgbClr val="009900"/>
                </a:solidFill>
              </a:rPr>
              <a:t>Genellikle tek heceli olan kısa sıfatların sonuna “-er” takısı eklenerek </a:t>
            </a:r>
            <a:r>
              <a:rPr lang="tr-TR" sz="4000" b="1" i="1" dirty="0" err="1" smtClean="0">
                <a:solidFill>
                  <a:srgbClr val="009900"/>
                </a:solidFill>
              </a:rPr>
              <a:t>comparative</a:t>
            </a:r>
            <a:r>
              <a:rPr lang="tr-TR" sz="4000" b="1" i="1" dirty="0" smtClean="0">
                <a:solidFill>
                  <a:srgbClr val="009900"/>
                </a:solidFill>
              </a:rPr>
              <a:t> yapısı elde edilir.</a:t>
            </a:r>
            <a:br>
              <a:rPr lang="tr-TR" sz="4000" b="1" i="1" dirty="0" smtClean="0">
                <a:solidFill>
                  <a:srgbClr val="009900"/>
                </a:solidFill>
              </a:rPr>
            </a:br>
            <a:r>
              <a:rPr lang="tr-TR" sz="4000" b="1" i="1" dirty="0" err="1" smtClean="0">
                <a:solidFill>
                  <a:srgbClr val="009900"/>
                </a:solidFill>
              </a:rPr>
              <a:t>old</a:t>
            </a:r>
            <a:r>
              <a:rPr lang="tr-TR" sz="4000" b="1" i="1" dirty="0" smtClean="0">
                <a:solidFill>
                  <a:srgbClr val="009900"/>
                </a:solidFill>
              </a:rPr>
              <a:t> → </a:t>
            </a:r>
            <a:r>
              <a:rPr lang="tr-TR" sz="4000" b="1" i="1" dirty="0" err="1" smtClean="0">
                <a:solidFill>
                  <a:srgbClr val="009900"/>
                </a:solidFill>
              </a:rPr>
              <a:t>older</a:t>
            </a:r>
            <a:r>
              <a:rPr lang="tr-TR" sz="4000" b="1" i="1" dirty="0" smtClean="0">
                <a:solidFill>
                  <a:srgbClr val="009900"/>
                </a:solidFill>
              </a:rPr>
              <a:t/>
            </a:r>
            <a:br>
              <a:rPr lang="tr-TR" sz="4000" b="1" i="1" dirty="0" smtClean="0">
                <a:solidFill>
                  <a:srgbClr val="009900"/>
                </a:solidFill>
              </a:rPr>
            </a:br>
            <a:r>
              <a:rPr lang="tr-TR" sz="4000" b="1" i="1" dirty="0" err="1" smtClean="0">
                <a:solidFill>
                  <a:srgbClr val="009900"/>
                </a:solidFill>
              </a:rPr>
              <a:t>short</a:t>
            </a:r>
            <a:r>
              <a:rPr lang="tr-TR" sz="4000" b="1" i="1" dirty="0" smtClean="0">
                <a:solidFill>
                  <a:srgbClr val="009900"/>
                </a:solidFill>
              </a:rPr>
              <a:t> → </a:t>
            </a:r>
            <a:r>
              <a:rPr lang="tr-TR" sz="4000" b="1" i="1" dirty="0" err="1" smtClean="0">
                <a:solidFill>
                  <a:srgbClr val="009900"/>
                </a:solidFill>
              </a:rPr>
              <a:t>shorter</a:t>
            </a:r>
            <a:r>
              <a:rPr lang="tr-TR" sz="4000" b="1" i="1" dirty="0" smtClean="0">
                <a:solidFill>
                  <a:srgbClr val="009900"/>
                </a:solidFill>
              </a:rPr>
              <a:t/>
            </a:r>
            <a:br>
              <a:rPr lang="tr-TR" sz="4000" b="1" i="1" dirty="0" smtClean="0">
                <a:solidFill>
                  <a:srgbClr val="009900"/>
                </a:solidFill>
              </a:rPr>
            </a:br>
            <a:r>
              <a:rPr lang="tr-TR" sz="4000" b="1" i="1" dirty="0" err="1" smtClean="0">
                <a:solidFill>
                  <a:srgbClr val="009900"/>
                </a:solidFill>
              </a:rPr>
              <a:t>cheap</a:t>
            </a:r>
            <a:r>
              <a:rPr lang="tr-TR" sz="4000" b="1" i="1" dirty="0" smtClean="0">
                <a:solidFill>
                  <a:srgbClr val="009900"/>
                </a:solidFill>
              </a:rPr>
              <a:t> → </a:t>
            </a:r>
            <a:r>
              <a:rPr lang="tr-TR" sz="4000" b="1" i="1" dirty="0" err="1" smtClean="0">
                <a:solidFill>
                  <a:srgbClr val="009900"/>
                </a:solidFill>
              </a:rPr>
              <a:t>cheaper</a:t>
            </a:r>
            <a:endParaRPr lang="tr-TR" sz="4000" b="1" i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b="1" i="1" dirty="0" smtClean="0">
                <a:solidFill>
                  <a:srgbClr val="660066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tr-TR" sz="4000" b="1" i="1" dirty="0" smtClean="0">
                <a:solidFill>
                  <a:srgbClr val="660066"/>
                </a:solidFill>
              </a:rPr>
              <a:t>Sıfatlar “-er” takısı aldığında fiilde bazı ses değişiklikleri meydana gelir.</a:t>
            </a: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 smtClean="0"/>
          </a:p>
          <a:p>
            <a:pPr>
              <a:buNone/>
            </a:pPr>
            <a:r>
              <a:rPr lang="tr-TR" sz="4300" b="1" dirty="0" smtClean="0"/>
              <a:t>   </a:t>
            </a:r>
            <a:r>
              <a:rPr lang="tr-TR" sz="4300" b="1" i="1" dirty="0" smtClean="0">
                <a:solidFill>
                  <a:srgbClr val="FF0000"/>
                </a:solidFill>
              </a:rPr>
              <a:t>1.</a:t>
            </a:r>
            <a:r>
              <a:rPr lang="tr-TR" sz="4300" b="1" i="1" dirty="0" smtClean="0">
                <a:solidFill>
                  <a:srgbClr val="CC00FF"/>
                </a:solidFill>
              </a:rPr>
              <a:t> Eğer sıfat “e” harfi ile bitiyorsa sıfata sadece “r” takısı eklenir.</a:t>
            </a:r>
            <a:br>
              <a:rPr lang="tr-TR" sz="4300" b="1" i="1" dirty="0" smtClean="0">
                <a:solidFill>
                  <a:srgbClr val="CC00FF"/>
                </a:solidFill>
              </a:rPr>
            </a:br>
            <a:r>
              <a:rPr lang="tr-TR" sz="4300" b="1" i="1" dirty="0" smtClean="0">
                <a:solidFill>
                  <a:srgbClr val="CC00FF"/>
                </a:solidFill>
              </a:rPr>
              <a:t>nice → </a:t>
            </a:r>
            <a:r>
              <a:rPr lang="tr-TR" sz="4300" b="1" i="1" dirty="0" err="1" smtClean="0">
                <a:solidFill>
                  <a:srgbClr val="CC00FF"/>
                </a:solidFill>
              </a:rPr>
              <a:t>nicer</a:t>
            </a:r>
            <a:r>
              <a:rPr lang="tr-TR" sz="4300" b="1" i="1" dirty="0" smtClean="0">
                <a:solidFill>
                  <a:srgbClr val="CC00FF"/>
                </a:solidFill>
              </a:rPr>
              <a:t/>
            </a:r>
            <a:br>
              <a:rPr lang="tr-TR" sz="4300" b="1" i="1" dirty="0" smtClean="0">
                <a:solidFill>
                  <a:srgbClr val="CC00FF"/>
                </a:solidFill>
              </a:rPr>
            </a:br>
            <a:r>
              <a:rPr lang="tr-TR" sz="4300" b="1" i="1" dirty="0" err="1" smtClean="0">
                <a:solidFill>
                  <a:srgbClr val="CC00FF"/>
                </a:solidFill>
              </a:rPr>
              <a:t>close</a:t>
            </a:r>
            <a:r>
              <a:rPr lang="tr-TR" sz="4300" b="1" i="1" dirty="0" smtClean="0">
                <a:solidFill>
                  <a:srgbClr val="CC00FF"/>
                </a:solidFill>
              </a:rPr>
              <a:t> → </a:t>
            </a:r>
            <a:r>
              <a:rPr lang="tr-TR" sz="4300" b="1" i="1" dirty="0" err="1" smtClean="0">
                <a:solidFill>
                  <a:srgbClr val="CC00FF"/>
                </a:solidFill>
              </a:rPr>
              <a:t>closer</a:t>
            </a:r>
            <a:r>
              <a:rPr lang="tr-TR" sz="4300" b="1" i="1" dirty="0" smtClean="0">
                <a:solidFill>
                  <a:srgbClr val="CC00FF"/>
                </a:solidFill>
              </a:rPr>
              <a:t/>
            </a:r>
            <a:br>
              <a:rPr lang="tr-TR" sz="4300" b="1" i="1" dirty="0" smtClean="0">
                <a:solidFill>
                  <a:srgbClr val="CC00FF"/>
                </a:solidFill>
              </a:rPr>
            </a:br>
            <a:r>
              <a:rPr lang="tr-TR" sz="4300" b="1" i="1" dirty="0" err="1" smtClean="0">
                <a:solidFill>
                  <a:srgbClr val="CC00FF"/>
                </a:solidFill>
              </a:rPr>
              <a:t>late</a:t>
            </a:r>
            <a:r>
              <a:rPr lang="tr-TR" sz="4300" b="1" i="1" dirty="0" smtClean="0">
                <a:solidFill>
                  <a:srgbClr val="CC00FF"/>
                </a:solidFill>
              </a:rPr>
              <a:t> → </a:t>
            </a:r>
            <a:r>
              <a:rPr lang="tr-TR" sz="4300" b="1" i="1" dirty="0" err="1" smtClean="0">
                <a:solidFill>
                  <a:srgbClr val="CC00FF"/>
                </a:solidFill>
              </a:rPr>
              <a:t>later</a:t>
            </a:r>
            <a:endParaRPr lang="tr-TR" sz="4300" b="1" i="1" dirty="0">
              <a:solidFill>
                <a:srgbClr val="CC00FF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b="1" i="1" dirty="0" smtClean="0"/>
              <a:t> </a:t>
            </a:r>
          </a:p>
          <a:p>
            <a:pPr>
              <a:buNone/>
            </a:pPr>
            <a:r>
              <a:rPr lang="tr-TR" sz="4000" b="1" i="1" dirty="0" smtClean="0"/>
              <a:t> </a:t>
            </a:r>
            <a:r>
              <a:rPr lang="tr-TR" sz="4000" b="1" i="1" dirty="0" smtClean="0">
                <a:solidFill>
                  <a:srgbClr val="FF0000"/>
                </a:solidFill>
              </a:rPr>
              <a:t>2.</a:t>
            </a:r>
            <a:r>
              <a:rPr lang="tr-TR" sz="4000" b="1" i="1" dirty="0" smtClean="0">
                <a:solidFill>
                  <a:srgbClr val="6600CC"/>
                </a:solidFill>
              </a:rPr>
              <a:t> Eğer iki ünsüz harfin arasında bir ünlü harf varsa sondaki ünsüz harf tekrarlanır. Bu ünsüz harfler genellikle “d, g, m, n, t” harfleridir.</a:t>
            </a:r>
            <a:br>
              <a:rPr lang="tr-TR" sz="4000" b="1" i="1" dirty="0" smtClean="0">
                <a:solidFill>
                  <a:srgbClr val="6600CC"/>
                </a:solidFill>
              </a:rPr>
            </a:br>
            <a:r>
              <a:rPr lang="tr-TR" sz="4000" b="1" i="1" dirty="0" err="1" smtClean="0">
                <a:solidFill>
                  <a:srgbClr val="6600CC"/>
                </a:solidFill>
              </a:rPr>
              <a:t>big</a:t>
            </a:r>
            <a:r>
              <a:rPr lang="tr-TR" sz="4000" b="1" i="1" dirty="0" smtClean="0">
                <a:solidFill>
                  <a:srgbClr val="6600CC"/>
                </a:solidFill>
              </a:rPr>
              <a:t> → </a:t>
            </a:r>
            <a:r>
              <a:rPr lang="tr-TR" sz="4000" b="1" i="1" dirty="0" err="1" smtClean="0">
                <a:solidFill>
                  <a:srgbClr val="6600CC"/>
                </a:solidFill>
              </a:rPr>
              <a:t>bigger</a:t>
            </a:r>
            <a:r>
              <a:rPr lang="tr-TR" sz="4000" b="1" i="1" dirty="0" smtClean="0">
                <a:solidFill>
                  <a:srgbClr val="6600CC"/>
                </a:solidFill>
              </a:rPr>
              <a:t/>
            </a:r>
            <a:br>
              <a:rPr lang="tr-TR" sz="4000" b="1" i="1" dirty="0" smtClean="0">
                <a:solidFill>
                  <a:srgbClr val="6600CC"/>
                </a:solidFill>
              </a:rPr>
            </a:br>
            <a:r>
              <a:rPr lang="tr-TR" sz="4000" b="1" i="1" dirty="0" err="1" smtClean="0">
                <a:solidFill>
                  <a:srgbClr val="6600CC"/>
                </a:solidFill>
              </a:rPr>
              <a:t>slim</a:t>
            </a:r>
            <a:r>
              <a:rPr lang="tr-TR" sz="4000" b="1" i="1" dirty="0" smtClean="0">
                <a:solidFill>
                  <a:srgbClr val="6600CC"/>
                </a:solidFill>
              </a:rPr>
              <a:t> → </a:t>
            </a:r>
            <a:r>
              <a:rPr lang="tr-TR" sz="4000" b="1" i="1" dirty="0" err="1" smtClean="0">
                <a:solidFill>
                  <a:srgbClr val="6600CC"/>
                </a:solidFill>
              </a:rPr>
              <a:t>slimmer</a:t>
            </a:r>
            <a:r>
              <a:rPr lang="tr-TR" sz="4000" b="1" i="1" dirty="0" smtClean="0">
                <a:solidFill>
                  <a:srgbClr val="6600CC"/>
                </a:solidFill>
              </a:rPr>
              <a:t/>
            </a:r>
            <a:br>
              <a:rPr lang="tr-TR" sz="4000" b="1" i="1" dirty="0" smtClean="0">
                <a:solidFill>
                  <a:srgbClr val="6600CC"/>
                </a:solidFill>
              </a:rPr>
            </a:br>
            <a:r>
              <a:rPr lang="tr-TR" sz="4000" b="1" i="1" dirty="0" err="1" smtClean="0">
                <a:solidFill>
                  <a:srgbClr val="6600CC"/>
                </a:solidFill>
              </a:rPr>
              <a:t>thin</a:t>
            </a:r>
            <a:r>
              <a:rPr lang="tr-TR" sz="4000" b="1" i="1" dirty="0" smtClean="0">
                <a:solidFill>
                  <a:srgbClr val="6600CC"/>
                </a:solidFill>
              </a:rPr>
              <a:t> → </a:t>
            </a:r>
            <a:r>
              <a:rPr lang="tr-TR" sz="4000" b="1" i="1" dirty="0" err="1" smtClean="0">
                <a:solidFill>
                  <a:srgbClr val="6600CC"/>
                </a:solidFill>
              </a:rPr>
              <a:t>thinner</a:t>
            </a:r>
            <a:r>
              <a:rPr lang="tr-TR" sz="4000" b="1" i="1" dirty="0" smtClean="0">
                <a:solidFill>
                  <a:srgbClr val="6600CC"/>
                </a:solidFill>
              </a:rPr>
              <a:t/>
            </a:r>
            <a:br>
              <a:rPr lang="tr-TR" sz="4000" b="1" i="1" dirty="0" smtClean="0">
                <a:solidFill>
                  <a:srgbClr val="6600CC"/>
                </a:solidFill>
              </a:rPr>
            </a:br>
            <a:r>
              <a:rPr lang="tr-TR" sz="4000" b="1" i="1" dirty="0" smtClean="0">
                <a:solidFill>
                  <a:srgbClr val="6600CC"/>
                </a:solidFill>
              </a:rPr>
              <a:t>hot → </a:t>
            </a:r>
            <a:r>
              <a:rPr lang="tr-TR" sz="4000" b="1" i="1" dirty="0" err="1" smtClean="0">
                <a:solidFill>
                  <a:srgbClr val="6600CC"/>
                </a:solidFill>
              </a:rPr>
              <a:t>hotter</a:t>
            </a:r>
            <a:r>
              <a:rPr lang="tr-TR" sz="4000" b="1" i="1" dirty="0" smtClean="0">
                <a:solidFill>
                  <a:srgbClr val="6600CC"/>
                </a:solidFill>
              </a:rPr>
              <a:t/>
            </a:r>
            <a:br>
              <a:rPr lang="tr-TR" sz="4000" b="1" i="1" dirty="0" smtClean="0">
                <a:solidFill>
                  <a:srgbClr val="6600CC"/>
                </a:solidFill>
              </a:rPr>
            </a:br>
            <a:r>
              <a:rPr lang="tr-TR" sz="4000" b="1" i="1" dirty="0" err="1" smtClean="0">
                <a:solidFill>
                  <a:srgbClr val="6600CC"/>
                </a:solidFill>
              </a:rPr>
              <a:t>wet</a:t>
            </a:r>
            <a:r>
              <a:rPr lang="tr-TR" sz="4000" b="1" i="1" dirty="0" smtClean="0">
                <a:solidFill>
                  <a:srgbClr val="6600CC"/>
                </a:solidFill>
              </a:rPr>
              <a:t> → </a:t>
            </a:r>
            <a:r>
              <a:rPr lang="tr-TR" sz="4000" b="1" i="1" dirty="0" err="1" smtClean="0">
                <a:solidFill>
                  <a:srgbClr val="6600CC"/>
                </a:solidFill>
              </a:rPr>
              <a:t>wetter</a:t>
            </a:r>
            <a:endParaRPr lang="tr-TR" sz="4000" b="1" i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b="1" i="1" dirty="0" smtClean="0"/>
              <a:t>  </a:t>
            </a:r>
          </a:p>
          <a:p>
            <a:pPr>
              <a:buNone/>
            </a:pPr>
            <a:r>
              <a:rPr lang="tr-TR" sz="4400" b="1" i="1" dirty="0" smtClean="0"/>
              <a:t> </a:t>
            </a:r>
            <a:r>
              <a:rPr lang="tr-TR" sz="4400" b="1" i="1" dirty="0" smtClean="0">
                <a:solidFill>
                  <a:srgbClr val="FF0000"/>
                </a:solidFill>
              </a:rPr>
              <a:t>3.</a:t>
            </a:r>
            <a:r>
              <a:rPr lang="tr-TR" sz="4400" b="1" i="1" dirty="0" smtClean="0"/>
              <a:t> </a:t>
            </a:r>
            <a:r>
              <a:rPr lang="tr-TR" sz="4400" b="1" i="1" dirty="0" smtClean="0">
                <a:solidFill>
                  <a:srgbClr val="000066"/>
                </a:solidFill>
              </a:rPr>
              <a:t>Eğer sıfat “y” harfi ile bitiyor ve “</a:t>
            </a:r>
            <a:r>
              <a:rPr lang="tr-TR" sz="4400" b="1" i="1" dirty="0" err="1" smtClean="0">
                <a:solidFill>
                  <a:srgbClr val="000066"/>
                </a:solidFill>
              </a:rPr>
              <a:t>y”den</a:t>
            </a:r>
            <a:r>
              <a:rPr lang="tr-TR" sz="4400" b="1" i="1" dirty="0" smtClean="0">
                <a:solidFill>
                  <a:srgbClr val="000066"/>
                </a:solidFill>
              </a:rPr>
              <a:t> önce bir sessiz harf varsa “y” düşer ve yerine “</a:t>
            </a:r>
            <a:r>
              <a:rPr lang="tr-TR" sz="4400" b="1" i="1" dirty="0" err="1" smtClean="0">
                <a:solidFill>
                  <a:srgbClr val="000066"/>
                </a:solidFill>
              </a:rPr>
              <a:t>ier</a:t>
            </a:r>
            <a:r>
              <a:rPr lang="tr-TR" sz="4400" b="1" i="1" dirty="0" smtClean="0">
                <a:solidFill>
                  <a:srgbClr val="000066"/>
                </a:solidFill>
              </a:rPr>
              <a:t>” gelir.</a:t>
            </a:r>
            <a:br>
              <a:rPr lang="tr-TR" sz="4400" b="1" i="1" dirty="0" smtClean="0">
                <a:solidFill>
                  <a:srgbClr val="000066"/>
                </a:solidFill>
              </a:rPr>
            </a:br>
            <a:r>
              <a:rPr lang="tr-TR" sz="4400" b="1" i="1" dirty="0" err="1" smtClean="0">
                <a:solidFill>
                  <a:srgbClr val="000066"/>
                </a:solidFill>
              </a:rPr>
              <a:t>easy</a:t>
            </a:r>
            <a:r>
              <a:rPr lang="tr-TR" sz="4400" b="1" i="1" dirty="0" smtClean="0">
                <a:solidFill>
                  <a:srgbClr val="000066"/>
                </a:solidFill>
              </a:rPr>
              <a:t> → </a:t>
            </a:r>
            <a:r>
              <a:rPr lang="tr-TR" sz="4400" b="1" i="1" dirty="0" err="1" smtClean="0">
                <a:solidFill>
                  <a:srgbClr val="000066"/>
                </a:solidFill>
              </a:rPr>
              <a:t>easier</a:t>
            </a:r>
            <a:r>
              <a:rPr lang="tr-TR" sz="4400" b="1" i="1" dirty="0" smtClean="0">
                <a:solidFill>
                  <a:srgbClr val="000066"/>
                </a:solidFill>
              </a:rPr>
              <a:t/>
            </a:r>
            <a:br>
              <a:rPr lang="tr-TR" sz="4400" b="1" i="1" dirty="0" smtClean="0">
                <a:solidFill>
                  <a:srgbClr val="000066"/>
                </a:solidFill>
              </a:rPr>
            </a:br>
            <a:r>
              <a:rPr lang="tr-TR" sz="4400" b="1" i="1" dirty="0" err="1" smtClean="0">
                <a:solidFill>
                  <a:srgbClr val="000066"/>
                </a:solidFill>
              </a:rPr>
              <a:t>heavy</a:t>
            </a:r>
            <a:r>
              <a:rPr lang="tr-TR" sz="4400" b="1" i="1" dirty="0" smtClean="0">
                <a:solidFill>
                  <a:srgbClr val="000066"/>
                </a:solidFill>
              </a:rPr>
              <a:t> → </a:t>
            </a:r>
            <a:r>
              <a:rPr lang="tr-TR" sz="4400" b="1" i="1" dirty="0" err="1" smtClean="0">
                <a:solidFill>
                  <a:srgbClr val="000066"/>
                </a:solidFill>
              </a:rPr>
              <a:t>heavier</a:t>
            </a:r>
            <a:r>
              <a:rPr lang="tr-TR" sz="4400" b="1" i="1" dirty="0" smtClean="0">
                <a:solidFill>
                  <a:srgbClr val="000066"/>
                </a:solidFill>
              </a:rPr>
              <a:t/>
            </a:r>
            <a:br>
              <a:rPr lang="tr-TR" sz="4400" b="1" i="1" dirty="0" smtClean="0">
                <a:solidFill>
                  <a:srgbClr val="000066"/>
                </a:solidFill>
              </a:rPr>
            </a:br>
            <a:r>
              <a:rPr lang="tr-TR" sz="4400" b="1" i="1" dirty="0" err="1" smtClean="0">
                <a:solidFill>
                  <a:srgbClr val="000066"/>
                </a:solidFill>
              </a:rPr>
              <a:t>early</a:t>
            </a:r>
            <a:r>
              <a:rPr lang="tr-TR" sz="4400" b="1" i="1" dirty="0" smtClean="0">
                <a:solidFill>
                  <a:srgbClr val="000066"/>
                </a:solidFill>
              </a:rPr>
              <a:t> → </a:t>
            </a:r>
            <a:r>
              <a:rPr lang="tr-TR" sz="4400" b="1" i="1" dirty="0" err="1" smtClean="0">
                <a:solidFill>
                  <a:srgbClr val="000066"/>
                </a:solidFill>
              </a:rPr>
              <a:t>earlier</a:t>
            </a:r>
            <a:endParaRPr lang="tr-TR" sz="44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40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İki ve daha fazla heceli olan uzun sıfatlara “-er” eklenmez, bunun yerine sıfatlardan önce “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” kelimesi kullanılır.</a:t>
            </a:r>
            <a:b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beautiful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→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beautiful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comfortable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→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comfortable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hardworking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→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hardworking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intelligent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→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intelligent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careful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→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more</a:t>
            </a:r>
            <a:r>
              <a:rPr lang="tr-TR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careful</a:t>
            </a:r>
            <a:endParaRPr lang="tr-TR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pPr>
              <a:buNone/>
            </a:pPr>
            <a:r>
              <a:rPr lang="tr-TR" sz="4000" b="1" dirty="0" smtClean="0">
                <a:solidFill>
                  <a:schemeClr val="accent2">
                    <a:lumMod val="50000"/>
                  </a:schemeClr>
                </a:solidFill>
              </a:rPr>
              <a:t>EXAMPLES: </a:t>
            </a:r>
          </a:p>
          <a:p>
            <a:r>
              <a:rPr lang="tr-TR" sz="4000" b="1" i="1" dirty="0" smtClean="0"/>
              <a:t>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fast</a:t>
            </a:r>
            <a:r>
              <a:rPr lang="tr-TR" sz="4200" b="1" i="1" dirty="0" smtClean="0">
                <a:solidFill>
                  <a:srgbClr val="009900"/>
                </a:solidFill>
              </a:rPr>
              <a:t> - hızlı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faster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hızlı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easy</a:t>
            </a:r>
            <a:r>
              <a:rPr lang="tr-TR" sz="4200" b="1" i="1" dirty="0" smtClean="0">
                <a:solidFill>
                  <a:srgbClr val="009900"/>
                </a:solidFill>
              </a:rPr>
              <a:t> - kolay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easier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kolay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slow</a:t>
            </a:r>
            <a:r>
              <a:rPr lang="tr-TR" sz="4200" b="1" i="1" dirty="0" smtClean="0">
                <a:solidFill>
                  <a:srgbClr val="009900"/>
                </a:solidFill>
              </a:rPr>
              <a:t> - yavaş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slower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yavaş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strong</a:t>
            </a:r>
            <a:r>
              <a:rPr lang="tr-TR" sz="4200" b="1" i="1" dirty="0" smtClean="0">
                <a:solidFill>
                  <a:srgbClr val="009900"/>
                </a:solidFill>
              </a:rPr>
              <a:t> - güçlü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stronger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güçlü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dirty</a:t>
            </a:r>
            <a:r>
              <a:rPr lang="tr-TR" sz="4200" b="1" i="1" dirty="0" smtClean="0">
                <a:solidFill>
                  <a:srgbClr val="009900"/>
                </a:solidFill>
              </a:rPr>
              <a:t> - kirli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dirtier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kirli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small</a:t>
            </a:r>
            <a:r>
              <a:rPr lang="tr-TR" sz="4200" b="1" i="1" dirty="0" smtClean="0">
                <a:solidFill>
                  <a:srgbClr val="009900"/>
                </a:solidFill>
              </a:rPr>
              <a:t> - ufak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smaller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ufak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bad</a:t>
            </a:r>
            <a:r>
              <a:rPr lang="tr-TR" sz="4200" b="1" i="1" dirty="0" smtClean="0">
                <a:solidFill>
                  <a:srgbClr val="009900"/>
                </a:solidFill>
              </a:rPr>
              <a:t> - kötü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worse</a:t>
            </a:r>
            <a:r>
              <a:rPr lang="tr-TR" sz="4200" b="1" i="1" dirty="0" smtClean="0">
                <a:solidFill>
                  <a:srgbClr val="009900"/>
                </a:solidFill>
              </a:rPr>
              <a:t> - daha kötü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happy</a:t>
            </a:r>
            <a:r>
              <a:rPr lang="tr-TR" sz="4200" b="1" i="1" dirty="0" smtClean="0">
                <a:solidFill>
                  <a:srgbClr val="009900"/>
                </a:solidFill>
              </a:rPr>
              <a:t> - mutlu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happier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mutlu</a:t>
            </a:r>
          </a:p>
          <a:p>
            <a:r>
              <a:rPr lang="tr-TR" sz="4200" b="1" i="1" dirty="0" err="1" smtClean="0">
                <a:solidFill>
                  <a:srgbClr val="009900"/>
                </a:solidFill>
              </a:rPr>
              <a:t>cold</a:t>
            </a:r>
            <a:r>
              <a:rPr lang="tr-TR" sz="4200" b="1" i="1" dirty="0" smtClean="0">
                <a:solidFill>
                  <a:srgbClr val="009900"/>
                </a:solidFill>
              </a:rPr>
              <a:t> - soğuk - </a:t>
            </a:r>
            <a:r>
              <a:rPr lang="tr-TR" sz="4200" b="1" i="1" dirty="0" err="1" smtClean="0">
                <a:solidFill>
                  <a:srgbClr val="009900"/>
                </a:solidFill>
              </a:rPr>
              <a:t>colder</a:t>
            </a:r>
            <a:r>
              <a:rPr lang="tr-TR" sz="4200" b="1" i="1" dirty="0" smtClean="0">
                <a:solidFill>
                  <a:srgbClr val="009900"/>
                </a:solidFill>
              </a:rPr>
              <a:t> - daha soğuk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245</Words>
  <PresentationFormat>Ekran Gösterisi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COMPORİTİVE (KARŞILAŞTIRMALAR)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2017-03-04T18:20:32Z</dcterms:created>
  <dcterms:modified xsi:type="dcterms:W3CDTF">2017-04-01T13:17:46Z</dcterms:modified>
  <cp:category>www.sorubak.com</cp:category>
</cp:coreProperties>
</file>