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diagrams/drawing3.xml" ContentType="application/vnd.ms-office.drawingml.diagramDrawing+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7" r:id="rId2"/>
    <p:sldId id="258" r:id="rId3"/>
    <p:sldId id="259" r:id="rId4"/>
    <p:sldId id="260" r:id="rId5"/>
    <p:sldId id="261" r:id="rId6"/>
    <p:sldId id="263" r:id="rId7"/>
    <p:sldId id="264" r:id="rId8"/>
    <p:sldId id="265" r:id="rId9"/>
    <p:sldId id="266" r:id="rId10"/>
    <p:sldId id="267" r:id="rId11"/>
    <p:sldId id="268" r:id="rId12"/>
    <p:sldId id="269" r:id="rId13"/>
    <p:sldId id="270" r:id="rId14"/>
    <p:sldId id="271" r:id="rId15"/>
    <p:sldId id="289" r:id="rId16"/>
    <p:sldId id="272" r:id="rId17"/>
    <p:sldId id="273" r:id="rId18"/>
    <p:sldId id="274" r:id="rId19"/>
    <p:sldId id="290"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91" r:id="rId34"/>
    <p:sldId id="292" r:id="rId35"/>
    <p:sldId id="293" r:id="rId36"/>
    <p:sldId id="294" r:id="rId37"/>
    <p:sldId id="295" r:id="rId38"/>
    <p:sldId id="296" r:id="rId39"/>
    <p:sldId id="298" r:id="rId4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Açık Stil 2 - Vurgu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CAF9ED-07DC-4A11-8D7F-57B35C25682E}" styleName="Orta Stil 1 - Vurgu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Orta Stil 1 - Vurgu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BDBED569-4797-4DF1-A0F4-6AAB3CD982D8}" styleName="Açık Stil 3 - Vurgu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8B1032C-EA38-4F05-BA0D-38AFFFC7BED3}" styleName="Açık Stil 3 - Vurgu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793D81CF-94F2-401A-BA57-92F5A7B2D0C5}" styleName="Orta Stil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6B6C28-1E8D-4E2B-AEC3-B0CBCD8477EA}" type="doc">
      <dgm:prSet loTypeId="urn:microsoft.com/office/officeart/2005/8/layout/arrow5" loCatId="relationship" qsTypeId="urn:microsoft.com/office/officeart/2005/8/quickstyle/simple5" qsCatId="simple" csTypeId="urn:microsoft.com/office/officeart/2005/8/colors/accent1_2" csCatId="accent1" phldr="1"/>
      <dgm:spPr/>
      <dgm:t>
        <a:bodyPr/>
        <a:lstStyle/>
        <a:p>
          <a:endParaRPr lang="tr-TR"/>
        </a:p>
      </dgm:t>
    </dgm:pt>
    <dgm:pt modelId="{FFE5647F-8C1F-4569-BD29-A94319BB4A66}">
      <dgm:prSet phldrT="[Metin]"/>
      <dgm:spPr/>
      <dgm:t>
        <a:bodyPr/>
        <a:lstStyle/>
        <a:p>
          <a:r>
            <a:rPr lang="tr-TR" dirty="0" smtClean="0">
              <a:solidFill>
                <a:schemeClr val="tx1">
                  <a:lumMod val="95000"/>
                  <a:lumOff val="5000"/>
                </a:schemeClr>
              </a:solidFill>
            </a:rPr>
            <a:t>Allah’a iman</a:t>
          </a:r>
          <a:endParaRPr lang="tr-TR" dirty="0">
            <a:solidFill>
              <a:schemeClr val="tx1">
                <a:lumMod val="95000"/>
                <a:lumOff val="5000"/>
              </a:schemeClr>
            </a:solidFill>
          </a:endParaRPr>
        </a:p>
      </dgm:t>
    </dgm:pt>
    <dgm:pt modelId="{F16250F9-6B80-443B-A272-7549B54AD63E}" type="parTrans" cxnId="{D0E41142-1FDA-4C09-A5D2-C2622CDB5E86}">
      <dgm:prSet/>
      <dgm:spPr/>
      <dgm:t>
        <a:bodyPr/>
        <a:lstStyle/>
        <a:p>
          <a:endParaRPr lang="tr-TR"/>
        </a:p>
      </dgm:t>
    </dgm:pt>
    <dgm:pt modelId="{45A1CEA0-EAE0-41DF-A482-90A4BA0EAD0E}" type="sibTrans" cxnId="{D0E41142-1FDA-4C09-A5D2-C2622CDB5E86}">
      <dgm:prSet/>
      <dgm:spPr/>
      <dgm:t>
        <a:bodyPr/>
        <a:lstStyle/>
        <a:p>
          <a:endParaRPr lang="tr-TR"/>
        </a:p>
      </dgm:t>
    </dgm:pt>
    <dgm:pt modelId="{2EF93E40-6CE5-472C-9BC8-309C2645DDA9}">
      <dgm:prSet phldrT="[Metin]"/>
      <dgm:spPr/>
      <dgm:t>
        <a:bodyPr/>
        <a:lstStyle/>
        <a:p>
          <a:r>
            <a:rPr lang="tr-TR" dirty="0" smtClean="0">
              <a:solidFill>
                <a:schemeClr val="tx1">
                  <a:lumMod val="95000"/>
                  <a:lumOff val="5000"/>
                </a:schemeClr>
              </a:solidFill>
            </a:rPr>
            <a:t>Meleklere iman </a:t>
          </a:r>
          <a:endParaRPr lang="tr-TR" dirty="0">
            <a:solidFill>
              <a:schemeClr val="tx1">
                <a:lumMod val="95000"/>
                <a:lumOff val="5000"/>
              </a:schemeClr>
            </a:solidFill>
          </a:endParaRPr>
        </a:p>
      </dgm:t>
    </dgm:pt>
    <dgm:pt modelId="{5AF7C619-4F65-4F93-9D27-0AE3D11B7CCF}" type="parTrans" cxnId="{33EE4B3B-0B64-4D18-880A-DCC4C7C3D47A}">
      <dgm:prSet/>
      <dgm:spPr/>
      <dgm:t>
        <a:bodyPr/>
        <a:lstStyle/>
        <a:p>
          <a:endParaRPr lang="tr-TR"/>
        </a:p>
      </dgm:t>
    </dgm:pt>
    <dgm:pt modelId="{01435EBD-D01C-4279-9032-3C6BB70B8929}" type="sibTrans" cxnId="{33EE4B3B-0B64-4D18-880A-DCC4C7C3D47A}">
      <dgm:prSet/>
      <dgm:spPr/>
      <dgm:t>
        <a:bodyPr/>
        <a:lstStyle/>
        <a:p>
          <a:endParaRPr lang="tr-TR"/>
        </a:p>
      </dgm:t>
    </dgm:pt>
    <dgm:pt modelId="{FC0C558F-0D12-42CC-8897-5C4C922887E2}" type="pres">
      <dgm:prSet presAssocID="{946B6C28-1E8D-4E2B-AEC3-B0CBCD8477EA}" presName="diagram" presStyleCnt="0">
        <dgm:presLayoutVars>
          <dgm:dir/>
          <dgm:resizeHandles val="exact"/>
        </dgm:presLayoutVars>
      </dgm:prSet>
      <dgm:spPr/>
      <dgm:t>
        <a:bodyPr/>
        <a:lstStyle/>
        <a:p>
          <a:endParaRPr lang="tr-TR"/>
        </a:p>
      </dgm:t>
    </dgm:pt>
    <dgm:pt modelId="{7C12B56D-FBB3-4846-A4D2-AC83C0316567}" type="pres">
      <dgm:prSet presAssocID="{FFE5647F-8C1F-4569-BD29-A94319BB4A66}" presName="arrow" presStyleLbl="node1" presStyleIdx="0" presStyleCnt="2" custRadScaleRad="179375" custRadScaleInc="7627">
        <dgm:presLayoutVars>
          <dgm:bulletEnabled val="1"/>
        </dgm:presLayoutVars>
      </dgm:prSet>
      <dgm:spPr/>
      <dgm:t>
        <a:bodyPr/>
        <a:lstStyle/>
        <a:p>
          <a:endParaRPr lang="tr-TR"/>
        </a:p>
      </dgm:t>
    </dgm:pt>
    <dgm:pt modelId="{35AAC4C4-904B-4BE7-9302-EF6C9E564E76}" type="pres">
      <dgm:prSet presAssocID="{2EF93E40-6CE5-472C-9BC8-309C2645DDA9}" presName="arrow" presStyleLbl="node1" presStyleIdx="1" presStyleCnt="2" custRadScaleRad="127927" custRadScaleInc="-14047">
        <dgm:presLayoutVars>
          <dgm:bulletEnabled val="1"/>
        </dgm:presLayoutVars>
      </dgm:prSet>
      <dgm:spPr/>
      <dgm:t>
        <a:bodyPr/>
        <a:lstStyle/>
        <a:p>
          <a:endParaRPr lang="tr-TR"/>
        </a:p>
      </dgm:t>
    </dgm:pt>
  </dgm:ptLst>
  <dgm:cxnLst>
    <dgm:cxn modelId="{D0E41142-1FDA-4C09-A5D2-C2622CDB5E86}" srcId="{946B6C28-1E8D-4E2B-AEC3-B0CBCD8477EA}" destId="{FFE5647F-8C1F-4569-BD29-A94319BB4A66}" srcOrd="0" destOrd="0" parTransId="{F16250F9-6B80-443B-A272-7549B54AD63E}" sibTransId="{45A1CEA0-EAE0-41DF-A482-90A4BA0EAD0E}"/>
    <dgm:cxn modelId="{9E2C48C5-6144-4C40-A5E1-A6691AF2DFEE}" type="presOf" srcId="{946B6C28-1E8D-4E2B-AEC3-B0CBCD8477EA}" destId="{FC0C558F-0D12-42CC-8897-5C4C922887E2}" srcOrd="0" destOrd="0" presId="urn:microsoft.com/office/officeart/2005/8/layout/arrow5"/>
    <dgm:cxn modelId="{33EE4B3B-0B64-4D18-880A-DCC4C7C3D47A}" srcId="{946B6C28-1E8D-4E2B-AEC3-B0CBCD8477EA}" destId="{2EF93E40-6CE5-472C-9BC8-309C2645DDA9}" srcOrd="1" destOrd="0" parTransId="{5AF7C619-4F65-4F93-9D27-0AE3D11B7CCF}" sibTransId="{01435EBD-D01C-4279-9032-3C6BB70B8929}"/>
    <dgm:cxn modelId="{B1B0C0E3-F2BE-481F-8AA4-4AE21BBD2075}" type="presOf" srcId="{2EF93E40-6CE5-472C-9BC8-309C2645DDA9}" destId="{35AAC4C4-904B-4BE7-9302-EF6C9E564E76}" srcOrd="0" destOrd="0" presId="urn:microsoft.com/office/officeart/2005/8/layout/arrow5"/>
    <dgm:cxn modelId="{06E3633C-0BA5-419A-850D-1150567F5099}" type="presOf" srcId="{FFE5647F-8C1F-4569-BD29-A94319BB4A66}" destId="{7C12B56D-FBB3-4846-A4D2-AC83C0316567}" srcOrd="0" destOrd="0" presId="urn:microsoft.com/office/officeart/2005/8/layout/arrow5"/>
    <dgm:cxn modelId="{6AFB40A5-D2A1-4480-BF87-8C2697851FE0}" type="presParOf" srcId="{FC0C558F-0D12-42CC-8897-5C4C922887E2}" destId="{7C12B56D-FBB3-4846-A4D2-AC83C0316567}" srcOrd="0" destOrd="0" presId="urn:microsoft.com/office/officeart/2005/8/layout/arrow5"/>
    <dgm:cxn modelId="{7C4ACD9B-0FCA-4AA8-BDDD-0B16D8BACFCA}" type="presParOf" srcId="{FC0C558F-0D12-42CC-8897-5C4C922887E2}" destId="{35AAC4C4-904B-4BE7-9302-EF6C9E564E76}" srcOrd="1" destOrd="0" presId="urn:microsoft.com/office/officeart/2005/8/layout/arrow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6BECE81-AB47-4A9F-931F-7BB127FE6A3F}" type="doc">
      <dgm:prSet loTypeId="urn:microsoft.com/office/officeart/2005/8/layout/arrow5" loCatId="relationship" qsTypeId="urn:microsoft.com/office/officeart/2005/8/quickstyle/3d3" qsCatId="3D" csTypeId="urn:microsoft.com/office/officeart/2005/8/colors/accent1_2" csCatId="accent1" phldr="1"/>
      <dgm:spPr/>
      <dgm:t>
        <a:bodyPr/>
        <a:lstStyle/>
        <a:p>
          <a:endParaRPr lang="tr-TR"/>
        </a:p>
      </dgm:t>
    </dgm:pt>
    <dgm:pt modelId="{0FCAD4BD-7C02-45BC-AAAE-2B092058A3FE}">
      <dgm:prSet phldrT="[Metin]"/>
      <dgm:spPr/>
      <dgm:t>
        <a:bodyPr/>
        <a:lstStyle/>
        <a:p>
          <a:r>
            <a:rPr lang="tr-TR" dirty="0" smtClean="0">
              <a:solidFill>
                <a:schemeClr val="tx1">
                  <a:lumMod val="95000"/>
                  <a:lumOff val="5000"/>
                </a:schemeClr>
              </a:solidFill>
            </a:rPr>
            <a:t>Peygamberlere iman</a:t>
          </a:r>
          <a:endParaRPr lang="tr-TR" dirty="0">
            <a:solidFill>
              <a:schemeClr val="tx1">
                <a:lumMod val="95000"/>
                <a:lumOff val="5000"/>
              </a:schemeClr>
            </a:solidFill>
          </a:endParaRPr>
        </a:p>
      </dgm:t>
    </dgm:pt>
    <dgm:pt modelId="{290E4831-193A-4133-9D37-D0A1FE5066FE}" type="parTrans" cxnId="{8CA22F78-2D1F-4B12-A9FA-B84709CA5EC3}">
      <dgm:prSet/>
      <dgm:spPr/>
      <dgm:t>
        <a:bodyPr/>
        <a:lstStyle/>
        <a:p>
          <a:endParaRPr lang="tr-TR"/>
        </a:p>
      </dgm:t>
    </dgm:pt>
    <dgm:pt modelId="{F242816D-6197-4AFD-A77F-7FB39CC97466}" type="sibTrans" cxnId="{8CA22F78-2D1F-4B12-A9FA-B84709CA5EC3}">
      <dgm:prSet/>
      <dgm:spPr/>
      <dgm:t>
        <a:bodyPr/>
        <a:lstStyle/>
        <a:p>
          <a:endParaRPr lang="tr-TR"/>
        </a:p>
      </dgm:t>
    </dgm:pt>
    <dgm:pt modelId="{D34589AD-CD53-4A35-AD6C-08A9D342C13C}">
      <dgm:prSet phldrT="[Metin]"/>
      <dgm:spPr/>
      <dgm:t>
        <a:bodyPr/>
        <a:lstStyle/>
        <a:p>
          <a:r>
            <a:rPr lang="tr-TR" dirty="0" smtClean="0">
              <a:solidFill>
                <a:schemeClr val="tx1">
                  <a:lumMod val="95000"/>
                  <a:lumOff val="5000"/>
                </a:schemeClr>
              </a:solidFill>
            </a:rPr>
            <a:t>Kitaplara    iman</a:t>
          </a:r>
          <a:endParaRPr lang="tr-TR" dirty="0">
            <a:solidFill>
              <a:schemeClr val="tx1">
                <a:lumMod val="95000"/>
                <a:lumOff val="5000"/>
              </a:schemeClr>
            </a:solidFill>
          </a:endParaRPr>
        </a:p>
      </dgm:t>
    </dgm:pt>
    <dgm:pt modelId="{7FF5732F-5103-4681-8FD1-1A0484A177A3}" type="parTrans" cxnId="{68F16529-2CB4-43A8-BE9D-2482B84B556E}">
      <dgm:prSet/>
      <dgm:spPr/>
      <dgm:t>
        <a:bodyPr/>
        <a:lstStyle/>
        <a:p>
          <a:endParaRPr lang="tr-TR"/>
        </a:p>
      </dgm:t>
    </dgm:pt>
    <dgm:pt modelId="{AD622076-3C92-4005-BFE6-5956D42CFDA7}" type="sibTrans" cxnId="{68F16529-2CB4-43A8-BE9D-2482B84B556E}">
      <dgm:prSet/>
      <dgm:spPr/>
      <dgm:t>
        <a:bodyPr/>
        <a:lstStyle/>
        <a:p>
          <a:endParaRPr lang="tr-TR"/>
        </a:p>
      </dgm:t>
    </dgm:pt>
    <dgm:pt modelId="{5ED67FC1-2590-446E-8813-9DEBE48EC948}" type="pres">
      <dgm:prSet presAssocID="{86BECE81-AB47-4A9F-931F-7BB127FE6A3F}" presName="diagram" presStyleCnt="0">
        <dgm:presLayoutVars>
          <dgm:dir/>
          <dgm:resizeHandles val="exact"/>
        </dgm:presLayoutVars>
      </dgm:prSet>
      <dgm:spPr/>
      <dgm:t>
        <a:bodyPr/>
        <a:lstStyle/>
        <a:p>
          <a:endParaRPr lang="tr-TR"/>
        </a:p>
      </dgm:t>
    </dgm:pt>
    <dgm:pt modelId="{57BC08F6-4776-4A7E-90AF-BA9244C2A114}" type="pres">
      <dgm:prSet presAssocID="{0FCAD4BD-7C02-45BC-AAAE-2B092058A3FE}" presName="arrow" presStyleLbl="node1" presStyleIdx="0" presStyleCnt="2" custAng="0" custRadScaleRad="105541" custRadScaleInc="10337">
        <dgm:presLayoutVars>
          <dgm:bulletEnabled val="1"/>
        </dgm:presLayoutVars>
      </dgm:prSet>
      <dgm:spPr/>
      <dgm:t>
        <a:bodyPr/>
        <a:lstStyle/>
        <a:p>
          <a:endParaRPr lang="tr-TR"/>
        </a:p>
      </dgm:t>
    </dgm:pt>
    <dgm:pt modelId="{31D2BE1A-51C9-4508-9E05-86A245D104C8}" type="pres">
      <dgm:prSet presAssocID="{D34589AD-CD53-4A35-AD6C-08A9D342C13C}" presName="arrow" presStyleLbl="node1" presStyleIdx="1" presStyleCnt="2" custRadScaleRad="109876" custRadScaleInc="822">
        <dgm:presLayoutVars>
          <dgm:bulletEnabled val="1"/>
        </dgm:presLayoutVars>
      </dgm:prSet>
      <dgm:spPr/>
      <dgm:t>
        <a:bodyPr/>
        <a:lstStyle/>
        <a:p>
          <a:endParaRPr lang="tr-TR"/>
        </a:p>
      </dgm:t>
    </dgm:pt>
  </dgm:ptLst>
  <dgm:cxnLst>
    <dgm:cxn modelId="{12BF7EE7-90B1-45DD-8ABE-C5163E542AB2}" type="presOf" srcId="{D34589AD-CD53-4A35-AD6C-08A9D342C13C}" destId="{31D2BE1A-51C9-4508-9E05-86A245D104C8}" srcOrd="0" destOrd="0" presId="urn:microsoft.com/office/officeart/2005/8/layout/arrow5"/>
    <dgm:cxn modelId="{8CA22F78-2D1F-4B12-A9FA-B84709CA5EC3}" srcId="{86BECE81-AB47-4A9F-931F-7BB127FE6A3F}" destId="{0FCAD4BD-7C02-45BC-AAAE-2B092058A3FE}" srcOrd="0" destOrd="0" parTransId="{290E4831-193A-4133-9D37-D0A1FE5066FE}" sibTransId="{F242816D-6197-4AFD-A77F-7FB39CC97466}"/>
    <dgm:cxn modelId="{68F16529-2CB4-43A8-BE9D-2482B84B556E}" srcId="{86BECE81-AB47-4A9F-931F-7BB127FE6A3F}" destId="{D34589AD-CD53-4A35-AD6C-08A9D342C13C}" srcOrd="1" destOrd="0" parTransId="{7FF5732F-5103-4681-8FD1-1A0484A177A3}" sibTransId="{AD622076-3C92-4005-BFE6-5956D42CFDA7}"/>
    <dgm:cxn modelId="{8DC84482-CF39-4747-A25F-64D483C4E3D0}" type="presOf" srcId="{0FCAD4BD-7C02-45BC-AAAE-2B092058A3FE}" destId="{57BC08F6-4776-4A7E-90AF-BA9244C2A114}" srcOrd="0" destOrd="0" presId="urn:microsoft.com/office/officeart/2005/8/layout/arrow5"/>
    <dgm:cxn modelId="{C58FCE3F-E720-465D-A132-E8C2CAE98A64}" type="presOf" srcId="{86BECE81-AB47-4A9F-931F-7BB127FE6A3F}" destId="{5ED67FC1-2590-446E-8813-9DEBE48EC948}" srcOrd="0" destOrd="0" presId="urn:microsoft.com/office/officeart/2005/8/layout/arrow5"/>
    <dgm:cxn modelId="{B412B035-C7D8-4ED8-8D25-EB8A36956CB5}" type="presParOf" srcId="{5ED67FC1-2590-446E-8813-9DEBE48EC948}" destId="{57BC08F6-4776-4A7E-90AF-BA9244C2A114}" srcOrd="0" destOrd="0" presId="urn:microsoft.com/office/officeart/2005/8/layout/arrow5"/>
    <dgm:cxn modelId="{AB36F8A7-80A9-488E-A364-37D6255A27DB}" type="presParOf" srcId="{5ED67FC1-2590-446E-8813-9DEBE48EC948}" destId="{31D2BE1A-51C9-4508-9E05-86A245D104C8}" srcOrd="1" destOrd="0" presId="urn:microsoft.com/office/officeart/2005/8/layout/arrow5"/>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581B625-E2D5-415E-9BD2-6871C1B85A1A}" type="doc">
      <dgm:prSet loTypeId="urn:microsoft.com/office/officeart/2005/8/layout/arrow5" loCatId="relationship" qsTypeId="urn:microsoft.com/office/officeart/2005/8/quickstyle/simple1" qsCatId="simple" csTypeId="urn:microsoft.com/office/officeart/2005/8/colors/accent1_2" csCatId="accent1" phldr="1"/>
      <dgm:spPr/>
      <dgm:t>
        <a:bodyPr/>
        <a:lstStyle/>
        <a:p>
          <a:endParaRPr lang="tr-TR"/>
        </a:p>
      </dgm:t>
    </dgm:pt>
    <dgm:pt modelId="{DCDDE513-BD96-4EB6-BDB8-1E5287683D5D}">
      <dgm:prSet phldrT="[Metin]"/>
      <dgm:spPr/>
      <dgm:t>
        <a:bodyPr/>
        <a:lstStyle/>
        <a:p>
          <a:r>
            <a:rPr lang="tr-TR" dirty="0" smtClean="0">
              <a:solidFill>
                <a:schemeClr val="tx1">
                  <a:lumMod val="95000"/>
                  <a:lumOff val="5000"/>
                </a:schemeClr>
              </a:solidFill>
            </a:rPr>
            <a:t>Kader ve kazaya iman</a:t>
          </a:r>
          <a:endParaRPr lang="tr-TR" dirty="0">
            <a:solidFill>
              <a:schemeClr val="tx1">
                <a:lumMod val="95000"/>
                <a:lumOff val="5000"/>
              </a:schemeClr>
            </a:solidFill>
          </a:endParaRPr>
        </a:p>
      </dgm:t>
    </dgm:pt>
    <dgm:pt modelId="{AAF3A9A1-8E60-4ABC-B745-D37ED8D3505D}" type="parTrans" cxnId="{C31E28EB-A4EB-4DA6-AF3C-48DD2686A02C}">
      <dgm:prSet/>
      <dgm:spPr/>
      <dgm:t>
        <a:bodyPr/>
        <a:lstStyle/>
        <a:p>
          <a:endParaRPr lang="tr-TR"/>
        </a:p>
      </dgm:t>
    </dgm:pt>
    <dgm:pt modelId="{21C5886D-F012-4FF8-B22F-8661C6867FCC}" type="sibTrans" cxnId="{C31E28EB-A4EB-4DA6-AF3C-48DD2686A02C}">
      <dgm:prSet/>
      <dgm:spPr/>
      <dgm:t>
        <a:bodyPr/>
        <a:lstStyle/>
        <a:p>
          <a:endParaRPr lang="tr-TR"/>
        </a:p>
      </dgm:t>
    </dgm:pt>
    <dgm:pt modelId="{D6D03510-AB42-43E3-8A2B-5B444F69D9C6}">
      <dgm:prSet phldrT="[Metin]"/>
      <dgm:spPr/>
      <dgm:t>
        <a:bodyPr/>
        <a:lstStyle/>
        <a:p>
          <a:r>
            <a:rPr lang="tr-TR" dirty="0" smtClean="0">
              <a:solidFill>
                <a:schemeClr val="tx1">
                  <a:lumMod val="95000"/>
                  <a:lumOff val="5000"/>
                </a:schemeClr>
              </a:solidFill>
            </a:rPr>
            <a:t>Ahirete iman</a:t>
          </a:r>
          <a:endParaRPr lang="tr-TR" dirty="0">
            <a:solidFill>
              <a:schemeClr val="tx1">
                <a:lumMod val="95000"/>
                <a:lumOff val="5000"/>
              </a:schemeClr>
            </a:solidFill>
          </a:endParaRPr>
        </a:p>
      </dgm:t>
    </dgm:pt>
    <dgm:pt modelId="{4CD23EA2-8BEB-4392-894A-969DC721CE70}" type="parTrans" cxnId="{A2276CD0-4AAA-434A-8C80-31C19DABC071}">
      <dgm:prSet/>
      <dgm:spPr/>
      <dgm:t>
        <a:bodyPr/>
        <a:lstStyle/>
        <a:p>
          <a:endParaRPr lang="tr-TR"/>
        </a:p>
      </dgm:t>
    </dgm:pt>
    <dgm:pt modelId="{8906AAA7-DA0F-495A-ACF6-07BFFECE2B4E}" type="sibTrans" cxnId="{A2276CD0-4AAA-434A-8C80-31C19DABC071}">
      <dgm:prSet/>
      <dgm:spPr/>
      <dgm:t>
        <a:bodyPr/>
        <a:lstStyle/>
        <a:p>
          <a:endParaRPr lang="tr-TR"/>
        </a:p>
      </dgm:t>
    </dgm:pt>
    <dgm:pt modelId="{95764B94-BBA5-4256-8D22-BA324C6FFD24}" type="pres">
      <dgm:prSet presAssocID="{6581B625-E2D5-415E-9BD2-6871C1B85A1A}" presName="diagram" presStyleCnt="0">
        <dgm:presLayoutVars>
          <dgm:dir/>
          <dgm:resizeHandles val="exact"/>
        </dgm:presLayoutVars>
      </dgm:prSet>
      <dgm:spPr/>
      <dgm:t>
        <a:bodyPr/>
        <a:lstStyle/>
        <a:p>
          <a:endParaRPr lang="tr-TR"/>
        </a:p>
      </dgm:t>
    </dgm:pt>
    <dgm:pt modelId="{C47B3C85-7AF3-45CA-BA97-8F57F72BB244}" type="pres">
      <dgm:prSet presAssocID="{DCDDE513-BD96-4EB6-BDB8-1E5287683D5D}" presName="arrow" presStyleLbl="node1" presStyleIdx="0" presStyleCnt="2" custRadScaleRad="111496" custRadScaleInc="-4141">
        <dgm:presLayoutVars>
          <dgm:bulletEnabled val="1"/>
        </dgm:presLayoutVars>
      </dgm:prSet>
      <dgm:spPr/>
      <dgm:t>
        <a:bodyPr/>
        <a:lstStyle/>
        <a:p>
          <a:endParaRPr lang="tr-TR"/>
        </a:p>
      </dgm:t>
    </dgm:pt>
    <dgm:pt modelId="{5FA6BF9C-78F5-4CF0-BD7C-E7909F83908B}" type="pres">
      <dgm:prSet presAssocID="{D6D03510-AB42-43E3-8A2B-5B444F69D9C6}" presName="arrow" presStyleLbl="node1" presStyleIdx="1" presStyleCnt="2">
        <dgm:presLayoutVars>
          <dgm:bulletEnabled val="1"/>
        </dgm:presLayoutVars>
      </dgm:prSet>
      <dgm:spPr/>
      <dgm:t>
        <a:bodyPr/>
        <a:lstStyle/>
        <a:p>
          <a:endParaRPr lang="tr-TR"/>
        </a:p>
      </dgm:t>
    </dgm:pt>
  </dgm:ptLst>
  <dgm:cxnLst>
    <dgm:cxn modelId="{6FAAC73A-71CB-4FC1-AA76-277DF86069FD}" type="presOf" srcId="{DCDDE513-BD96-4EB6-BDB8-1E5287683D5D}" destId="{C47B3C85-7AF3-45CA-BA97-8F57F72BB244}" srcOrd="0" destOrd="0" presId="urn:microsoft.com/office/officeart/2005/8/layout/arrow5"/>
    <dgm:cxn modelId="{A4F7666B-CDFA-492B-891E-83DF910774AE}" type="presOf" srcId="{6581B625-E2D5-415E-9BD2-6871C1B85A1A}" destId="{95764B94-BBA5-4256-8D22-BA324C6FFD24}" srcOrd="0" destOrd="0" presId="urn:microsoft.com/office/officeart/2005/8/layout/arrow5"/>
    <dgm:cxn modelId="{A2276CD0-4AAA-434A-8C80-31C19DABC071}" srcId="{6581B625-E2D5-415E-9BD2-6871C1B85A1A}" destId="{D6D03510-AB42-43E3-8A2B-5B444F69D9C6}" srcOrd="1" destOrd="0" parTransId="{4CD23EA2-8BEB-4392-894A-969DC721CE70}" sibTransId="{8906AAA7-DA0F-495A-ACF6-07BFFECE2B4E}"/>
    <dgm:cxn modelId="{C31E28EB-A4EB-4DA6-AF3C-48DD2686A02C}" srcId="{6581B625-E2D5-415E-9BD2-6871C1B85A1A}" destId="{DCDDE513-BD96-4EB6-BDB8-1E5287683D5D}" srcOrd="0" destOrd="0" parTransId="{AAF3A9A1-8E60-4ABC-B745-D37ED8D3505D}" sibTransId="{21C5886D-F012-4FF8-B22F-8661C6867FCC}"/>
    <dgm:cxn modelId="{46ABFF4F-A956-48E6-A396-BF937F3CC530}" type="presOf" srcId="{D6D03510-AB42-43E3-8A2B-5B444F69D9C6}" destId="{5FA6BF9C-78F5-4CF0-BD7C-E7909F83908B}" srcOrd="0" destOrd="0" presId="urn:microsoft.com/office/officeart/2005/8/layout/arrow5"/>
    <dgm:cxn modelId="{DEC556DA-336C-4818-9257-165B65E62EE7}" type="presParOf" srcId="{95764B94-BBA5-4256-8D22-BA324C6FFD24}" destId="{C47B3C85-7AF3-45CA-BA97-8F57F72BB244}" srcOrd="0" destOrd="0" presId="urn:microsoft.com/office/officeart/2005/8/layout/arrow5"/>
    <dgm:cxn modelId="{D2E4A288-1824-4F61-B5D1-494B658EF2C9}" type="presParOf" srcId="{95764B94-BBA5-4256-8D22-BA324C6FFD24}" destId="{5FA6BF9C-78F5-4CF0-BD7C-E7909F83908B}" srcOrd="1" destOrd="0" presId="urn:microsoft.com/office/officeart/2005/8/layout/arrow5"/>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C12B56D-FBB3-4846-A4D2-AC83C0316567}">
      <dsp:nvSpPr>
        <dsp:cNvPr id="0" name=""/>
        <dsp:cNvSpPr/>
      </dsp:nvSpPr>
      <dsp:spPr>
        <a:xfrm rot="16200000">
          <a:off x="0" y="0"/>
          <a:ext cx="1783124" cy="1783124"/>
        </a:xfrm>
        <a:prstGeom prst="downArrow">
          <a:avLst>
            <a:gd name="adj1" fmla="val 50000"/>
            <a:gd name="adj2" fmla="val 35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9352" tIns="149352" rIns="149352" bIns="149352" numCol="1" spcCol="1270" anchor="ctr" anchorCtr="0">
          <a:noAutofit/>
        </a:bodyPr>
        <a:lstStyle/>
        <a:p>
          <a:pPr lvl="0" algn="ctr" defTabSz="933450">
            <a:lnSpc>
              <a:spcPct val="90000"/>
            </a:lnSpc>
            <a:spcBef>
              <a:spcPct val="0"/>
            </a:spcBef>
            <a:spcAft>
              <a:spcPct val="35000"/>
            </a:spcAft>
          </a:pPr>
          <a:r>
            <a:rPr lang="tr-TR" sz="2100" kern="1200" dirty="0" smtClean="0">
              <a:solidFill>
                <a:schemeClr val="tx1">
                  <a:lumMod val="95000"/>
                  <a:lumOff val="5000"/>
                </a:schemeClr>
              </a:solidFill>
            </a:rPr>
            <a:t>Allah’a iman</a:t>
          </a:r>
          <a:endParaRPr lang="tr-TR" sz="2100" kern="1200" dirty="0">
            <a:solidFill>
              <a:schemeClr val="tx1">
                <a:lumMod val="95000"/>
                <a:lumOff val="5000"/>
              </a:schemeClr>
            </a:solidFill>
          </a:endParaRPr>
        </a:p>
      </dsp:txBody>
      <dsp:txXfrm rot="16200000">
        <a:off x="0" y="0"/>
        <a:ext cx="1783124" cy="1783124"/>
      </dsp:txXfrm>
    </dsp:sp>
    <dsp:sp modelId="{35AAC4C4-904B-4BE7-9302-EF6C9E564E76}">
      <dsp:nvSpPr>
        <dsp:cNvPr id="0" name=""/>
        <dsp:cNvSpPr/>
      </dsp:nvSpPr>
      <dsp:spPr>
        <a:xfrm rot="5400000">
          <a:off x="5146361" y="0"/>
          <a:ext cx="1783124" cy="1783124"/>
        </a:xfrm>
        <a:prstGeom prst="downArrow">
          <a:avLst>
            <a:gd name="adj1" fmla="val 50000"/>
            <a:gd name="adj2" fmla="val 35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9352" tIns="149352" rIns="149352" bIns="149352" numCol="1" spcCol="1270" anchor="ctr" anchorCtr="0">
          <a:noAutofit/>
        </a:bodyPr>
        <a:lstStyle/>
        <a:p>
          <a:pPr lvl="0" algn="ctr" defTabSz="933450">
            <a:lnSpc>
              <a:spcPct val="90000"/>
            </a:lnSpc>
            <a:spcBef>
              <a:spcPct val="0"/>
            </a:spcBef>
            <a:spcAft>
              <a:spcPct val="35000"/>
            </a:spcAft>
          </a:pPr>
          <a:r>
            <a:rPr lang="tr-TR" sz="2100" kern="1200" dirty="0" smtClean="0">
              <a:solidFill>
                <a:schemeClr val="tx1">
                  <a:lumMod val="95000"/>
                  <a:lumOff val="5000"/>
                </a:schemeClr>
              </a:solidFill>
            </a:rPr>
            <a:t>Meleklere iman </a:t>
          </a:r>
          <a:endParaRPr lang="tr-TR" sz="2100" kern="1200" dirty="0">
            <a:solidFill>
              <a:schemeClr val="tx1">
                <a:lumMod val="95000"/>
                <a:lumOff val="5000"/>
              </a:schemeClr>
            </a:solidFill>
          </a:endParaRPr>
        </a:p>
      </dsp:txBody>
      <dsp:txXfrm rot="5400000">
        <a:off x="5146361" y="0"/>
        <a:ext cx="1783124" cy="1783124"/>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7BC08F6-4776-4A7E-90AF-BA9244C2A114}">
      <dsp:nvSpPr>
        <dsp:cNvPr id="0" name=""/>
        <dsp:cNvSpPr/>
      </dsp:nvSpPr>
      <dsp:spPr>
        <a:xfrm rot="16200000">
          <a:off x="715" y="0"/>
          <a:ext cx="2100444" cy="2100444"/>
        </a:xfrm>
        <a:prstGeom prst="downArrow">
          <a:avLst>
            <a:gd name="adj1" fmla="val 50000"/>
            <a:gd name="adj2" fmla="val 35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tr-TR" sz="1800" kern="1200" dirty="0" smtClean="0">
              <a:solidFill>
                <a:schemeClr val="tx1">
                  <a:lumMod val="95000"/>
                  <a:lumOff val="5000"/>
                </a:schemeClr>
              </a:solidFill>
            </a:rPr>
            <a:t>Peygamberlere iman</a:t>
          </a:r>
          <a:endParaRPr lang="tr-TR" sz="1800" kern="1200" dirty="0">
            <a:solidFill>
              <a:schemeClr val="tx1">
                <a:lumMod val="95000"/>
                <a:lumOff val="5000"/>
              </a:schemeClr>
            </a:solidFill>
          </a:endParaRPr>
        </a:p>
      </dsp:txBody>
      <dsp:txXfrm rot="16200000">
        <a:off x="715" y="0"/>
        <a:ext cx="2100444" cy="2100444"/>
      </dsp:txXfrm>
    </dsp:sp>
    <dsp:sp modelId="{31D2BE1A-51C9-4508-9E05-86A245D104C8}">
      <dsp:nvSpPr>
        <dsp:cNvPr id="0" name=""/>
        <dsp:cNvSpPr/>
      </dsp:nvSpPr>
      <dsp:spPr>
        <a:xfrm rot="5400000">
          <a:off x="5329107" y="2993"/>
          <a:ext cx="2100444" cy="2100444"/>
        </a:xfrm>
        <a:prstGeom prst="downArrow">
          <a:avLst>
            <a:gd name="adj1" fmla="val 50000"/>
            <a:gd name="adj2" fmla="val 35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tr-TR" sz="1800" kern="1200" dirty="0" smtClean="0">
              <a:solidFill>
                <a:schemeClr val="tx1">
                  <a:lumMod val="95000"/>
                  <a:lumOff val="5000"/>
                </a:schemeClr>
              </a:solidFill>
            </a:rPr>
            <a:t>Kitaplara    iman</a:t>
          </a:r>
          <a:endParaRPr lang="tr-TR" sz="1800" kern="1200" dirty="0">
            <a:solidFill>
              <a:schemeClr val="tx1">
                <a:lumMod val="95000"/>
                <a:lumOff val="5000"/>
              </a:schemeClr>
            </a:solidFill>
          </a:endParaRPr>
        </a:p>
      </dsp:txBody>
      <dsp:txXfrm rot="5400000">
        <a:off x="5329107" y="2993"/>
        <a:ext cx="2100444" cy="2100444"/>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47B3C85-7AF3-45CA-BA97-8F57F72BB244}">
      <dsp:nvSpPr>
        <dsp:cNvPr id="0" name=""/>
        <dsp:cNvSpPr/>
      </dsp:nvSpPr>
      <dsp:spPr>
        <a:xfrm rot="16200000">
          <a:off x="0" y="987"/>
          <a:ext cx="1848458" cy="1848458"/>
        </a:xfrm>
        <a:prstGeom prst="downArrow">
          <a:avLst>
            <a:gd name="adj1" fmla="val 50000"/>
            <a:gd name="adj2" fmla="val 3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tr-TR" sz="1900" kern="1200" dirty="0" smtClean="0">
              <a:solidFill>
                <a:schemeClr val="tx1">
                  <a:lumMod val="95000"/>
                  <a:lumOff val="5000"/>
                </a:schemeClr>
              </a:solidFill>
            </a:rPr>
            <a:t>Kader ve kazaya iman</a:t>
          </a:r>
          <a:endParaRPr lang="tr-TR" sz="1900" kern="1200" dirty="0">
            <a:solidFill>
              <a:schemeClr val="tx1">
                <a:lumMod val="95000"/>
                <a:lumOff val="5000"/>
              </a:schemeClr>
            </a:solidFill>
          </a:endParaRPr>
        </a:p>
      </dsp:txBody>
      <dsp:txXfrm rot="16200000">
        <a:off x="0" y="987"/>
        <a:ext cx="1848458" cy="1848458"/>
      </dsp:txXfrm>
    </dsp:sp>
    <dsp:sp modelId="{5FA6BF9C-78F5-4CF0-BD7C-E7909F83908B}">
      <dsp:nvSpPr>
        <dsp:cNvPr id="0" name=""/>
        <dsp:cNvSpPr/>
      </dsp:nvSpPr>
      <dsp:spPr>
        <a:xfrm rot="5400000">
          <a:off x="5008370" y="493"/>
          <a:ext cx="1848458" cy="1848458"/>
        </a:xfrm>
        <a:prstGeom prst="downArrow">
          <a:avLst>
            <a:gd name="adj1" fmla="val 50000"/>
            <a:gd name="adj2" fmla="val 3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tr-TR" sz="1900" kern="1200" dirty="0" smtClean="0">
              <a:solidFill>
                <a:schemeClr val="tx1">
                  <a:lumMod val="95000"/>
                  <a:lumOff val="5000"/>
                </a:schemeClr>
              </a:solidFill>
            </a:rPr>
            <a:t>Ahirete iman</a:t>
          </a:r>
          <a:endParaRPr lang="tr-TR" sz="1900" kern="1200" dirty="0">
            <a:solidFill>
              <a:schemeClr val="tx1">
                <a:lumMod val="95000"/>
                <a:lumOff val="5000"/>
              </a:schemeClr>
            </a:solidFill>
          </a:endParaRPr>
        </a:p>
      </dsp:txBody>
      <dsp:txXfrm rot="5400000">
        <a:off x="5008370" y="493"/>
        <a:ext cx="1848458" cy="1848458"/>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E2F2AC-FB2C-403E-9A55-69A80BF3E4E0}" type="datetimeFigureOut">
              <a:rPr lang="tr-TR" smtClean="0"/>
              <a:pPr/>
              <a:t>02.04.2017</a:t>
            </a:fld>
            <a:endParaRPr lang="tr-TR" dirty="0"/>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9FED1C-E5E5-475C-829C-F4FEB17CA466}" type="slidenum">
              <a:rPr lang="tr-TR" smtClean="0"/>
              <a:pPr/>
              <a:t>‹#›</a:t>
            </a:fld>
            <a:endParaRPr lang="tr-TR"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02.04.2017</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02.04.2017</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02.04.2017</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02.04.2017</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02.04.2017</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02.04.2017</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02.04.2017</a:t>
            </a:fld>
            <a:endParaRPr lang="tr-TR" dirty="0"/>
          </a:p>
        </p:txBody>
      </p:sp>
      <p:sp>
        <p:nvSpPr>
          <p:cNvPr id="8" name="7 Altbilgi Yer Tutucusu"/>
          <p:cNvSpPr>
            <a:spLocks noGrp="1"/>
          </p:cNvSpPr>
          <p:nvPr>
            <p:ph type="ftr" sz="quarter" idx="11"/>
          </p:nvPr>
        </p:nvSpPr>
        <p:spPr/>
        <p:txBody>
          <a:bodyPr/>
          <a:lstStyle/>
          <a:p>
            <a:endParaRPr lang="tr-TR" dirty="0"/>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02.04.2017</a:t>
            </a:fld>
            <a:endParaRPr lang="tr-TR" dirty="0"/>
          </a:p>
        </p:txBody>
      </p:sp>
      <p:sp>
        <p:nvSpPr>
          <p:cNvPr id="4" name="3 Altbilgi Yer Tutucusu"/>
          <p:cNvSpPr>
            <a:spLocks noGrp="1"/>
          </p:cNvSpPr>
          <p:nvPr>
            <p:ph type="ftr" sz="quarter" idx="11"/>
          </p:nvPr>
        </p:nvSpPr>
        <p:spPr/>
        <p:txBody>
          <a:bodyPr/>
          <a:lstStyle/>
          <a:p>
            <a:endParaRPr lang="tr-TR" dirty="0"/>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02.04.2017</a:t>
            </a:fld>
            <a:endParaRPr lang="tr-TR" dirty="0"/>
          </a:p>
        </p:txBody>
      </p:sp>
      <p:sp>
        <p:nvSpPr>
          <p:cNvPr id="3" name="2 Altbilgi Yer Tutucusu"/>
          <p:cNvSpPr>
            <a:spLocks noGrp="1"/>
          </p:cNvSpPr>
          <p:nvPr>
            <p:ph type="ftr" sz="quarter" idx="11"/>
          </p:nvPr>
        </p:nvSpPr>
        <p:spPr/>
        <p:txBody>
          <a:bodyPr/>
          <a:lstStyle/>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02.04.2017</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dirty="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02.04.2017</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02.04.2017</a:t>
            </a:fld>
            <a:endParaRPr lang="tr-TR" dirty="0"/>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dirty="0"/>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image" Target="../media/image6.jpe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image" Target="../media/image5.jpeg"/><Relationship Id="rId16" Type="http://schemas.openxmlformats.org/officeDocument/2006/relationships/diagramColors" Target="../diagrams/colors3.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3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0.jpeg"/><Relationship Id="rId7" Type="http://schemas.openxmlformats.org/officeDocument/2006/relationships/image" Target="../media/image33.gif"/><Relationship Id="rId2" Type="http://schemas.openxmlformats.org/officeDocument/2006/relationships/image" Target="../media/image49.gif"/><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png"/><Relationship Id="rId4" Type="http://schemas.openxmlformats.org/officeDocument/2006/relationships/image" Target="../media/image51.jpeg"/></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forumlordum.net/" TargetMode="External"/><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hyperlink" Target="http://www.forumlordum.net/allaha-iman/"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t>
            </a:r>
            <a:endParaRPr lang="tr-TR" dirty="0"/>
          </a:p>
        </p:txBody>
      </p:sp>
      <p:pic>
        <p:nvPicPr>
          <p:cNvPr id="4" name="3 İçerik Yer Tutucusu" descr="217073_2.jpg"/>
          <p:cNvPicPr>
            <a:picLocks noGrp="1" noChangeAspect="1"/>
          </p:cNvPicPr>
          <p:nvPr>
            <p:ph idx="1"/>
          </p:nvPr>
        </p:nvPicPr>
        <p:blipFill>
          <a:blip r:embed="rId2" cstate="print"/>
          <a:stretch>
            <a:fillRect/>
          </a:stretch>
        </p:blipFill>
        <p:spPr>
          <a:xfrm>
            <a:off x="0" y="5529"/>
            <a:ext cx="9144000" cy="6852471"/>
          </a:xfrm>
        </p:spPr>
      </p:pic>
      <p:sp>
        <p:nvSpPr>
          <p:cNvPr id="5" name="4 Metin kutusu"/>
          <p:cNvSpPr txBox="1"/>
          <p:nvPr/>
        </p:nvSpPr>
        <p:spPr>
          <a:xfrm>
            <a:off x="1214414" y="357166"/>
            <a:ext cx="6357982" cy="769441"/>
          </a:xfrm>
          <a:prstGeom prst="rect">
            <a:avLst/>
          </a:prstGeom>
          <a:noFill/>
        </p:spPr>
        <p:txBody>
          <a:bodyPr wrap="square" rtlCol="0">
            <a:spAutoFit/>
          </a:bodyPr>
          <a:lstStyle/>
          <a:p>
            <a:r>
              <a:rPr lang="tr-TR" sz="4400" dirty="0" smtClean="0">
                <a:solidFill>
                  <a:srgbClr val="FFFF00"/>
                </a:solidFill>
              </a:rPr>
              <a:t>             AHİRETE İMAN</a:t>
            </a:r>
            <a:endParaRPr lang="tr-TR" sz="4400" dirty="0">
              <a:solidFill>
                <a:srgbClr val="FFFF00"/>
              </a:solidFill>
            </a:endParaRPr>
          </a:p>
        </p:txBody>
      </p:sp>
      <p:sp>
        <p:nvSpPr>
          <p:cNvPr id="6" name="5 Metin kutusu"/>
          <p:cNvSpPr txBox="1"/>
          <p:nvPr/>
        </p:nvSpPr>
        <p:spPr>
          <a:xfrm>
            <a:off x="0" y="1000108"/>
            <a:ext cx="8715404" cy="6494085"/>
          </a:xfrm>
          <a:prstGeom prst="rect">
            <a:avLst/>
          </a:prstGeom>
          <a:noFill/>
        </p:spPr>
        <p:txBody>
          <a:bodyPr wrap="square" rtlCol="0">
            <a:spAutoFit/>
          </a:bodyPr>
          <a:lstStyle/>
          <a:p>
            <a:r>
              <a:rPr lang="tr-TR" sz="3200" dirty="0" smtClean="0">
                <a:solidFill>
                  <a:srgbClr val="00B0F0"/>
                </a:solidFill>
              </a:rPr>
              <a:t>İÇİNDEKİLER:</a:t>
            </a:r>
          </a:p>
          <a:p>
            <a:r>
              <a:rPr lang="tr-TR" sz="3200" dirty="0" smtClean="0">
                <a:solidFill>
                  <a:srgbClr val="FFFF00"/>
                </a:solidFill>
              </a:rPr>
              <a:t>İman nedir?</a:t>
            </a:r>
          </a:p>
          <a:p>
            <a:r>
              <a:rPr lang="tr-TR" sz="3200" dirty="0" smtClean="0">
                <a:solidFill>
                  <a:srgbClr val="FFFF00"/>
                </a:solidFill>
              </a:rPr>
              <a:t>İmanın şartları </a:t>
            </a:r>
          </a:p>
          <a:p>
            <a:r>
              <a:rPr lang="tr-TR" sz="3200" dirty="0" smtClean="0">
                <a:solidFill>
                  <a:srgbClr val="FFFF00"/>
                </a:solidFill>
              </a:rPr>
              <a:t>Varlıklar  alemi </a:t>
            </a:r>
            <a:r>
              <a:rPr lang="tr-TR" sz="3200" dirty="0" smtClean="0">
                <a:solidFill>
                  <a:srgbClr val="002060"/>
                </a:solidFill>
              </a:rPr>
              <a:t>(vacibul vücud mümkünul vücud)</a:t>
            </a:r>
          </a:p>
          <a:p>
            <a:r>
              <a:rPr lang="tr-TR" sz="3200" dirty="0" smtClean="0">
                <a:solidFill>
                  <a:srgbClr val="FFFF00"/>
                </a:solidFill>
              </a:rPr>
              <a:t>Varlıklar alemi </a:t>
            </a:r>
            <a:r>
              <a:rPr lang="tr-TR" sz="3200" dirty="0" smtClean="0">
                <a:solidFill>
                  <a:srgbClr val="002060"/>
                </a:solidFill>
              </a:rPr>
              <a:t>(maddi varlıklar manevi varlıklar)</a:t>
            </a:r>
          </a:p>
          <a:p>
            <a:r>
              <a:rPr lang="tr-TR" sz="3200" dirty="0" smtClean="0">
                <a:solidFill>
                  <a:srgbClr val="FFFF00"/>
                </a:solidFill>
              </a:rPr>
              <a:t>Meleklerin özellikleri</a:t>
            </a:r>
          </a:p>
          <a:p>
            <a:r>
              <a:rPr lang="tr-TR" sz="3200" dirty="0" smtClean="0">
                <a:solidFill>
                  <a:srgbClr val="FFFF00"/>
                </a:solidFill>
              </a:rPr>
              <a:t>Meleklere imanın davranışı etkilemesi</a:t>
            </a:r>
          </a:p>
          <a:p>
            <a:r>
              <a:rPr lang="tr-TR" sz="3200" dirty="0" smtClean="0">
                <a:solidFill>
                  <a:srgbClr val="FFFF00"/>
                </a:solidFill>
              </a:rPr>
              <a:t>4 büyük melek</a:t>
            </a:r>
          </a:p>
          <a:p>
            <a:r>
              <a:rPr lang="tr-TR" sz="3200" dirty="0" smtClean="0">
                <a:solidFill>
                  <a:srgbClr val="FFFF00"/>
                </a:solidFill>
              </a:rPr>
              <a:t>Melekler </a:t>
            </a:r>
          </a:p>
          <a:p>
            <a:r>
              <a:rPr lang="tr-TR" sz="3200" dirty="0" smtClean="0">
                <a:solidFill>
                  <a:srgbClr val="FFFF00"/>
                </a:solidFill>
              </a:rPr>
              <a:t>Cin özellikleri</a:t>
            </a:r>
          </a:p>
          <a:p>
            <a:r>
              <a:rPr lang="tr-TR" sz="3200" dirty="0" smtClean="0">
                <a:solidFill>
                  <a:srgbClr val="FFFF00"/>
                </a:solidFill>
              </a:rPr>
              <a:t>Batıl inançlar</a:t>
            </a:r>
          </a:p>
          <a:p>
            <a:r>
              <a:rPr lang="tr-TR" sz="3200" dirty="0" smtClean="0">
                <a:solidFill>
                  <a:srgbClr val="FFFF00"/>
                </a:solidFill>
              </a:rPr>
              <a:t>SORULAR</a:t>
            </a:r>
          </a:p>
          <a:p>
            <a:endParaRPr lang="tr-TR" sz="3200" dirty="0">
              <a:solidFill>
                <a:srgbClr val="FFFF00"/>
              </a:solidFill>
            </a:endParaRPr>
          </a:p>
        </p:txBody>
      </p:sp>
      <p:pic>
        <p:nvPicPr>
          <p:cNvPr id="7" name="6 Resim" descr="tazmanya-canavari.jpg"/>
          <p:cNvPicPr>
            <a:picLocks noChangeAspect="1"/>
          </p:cNvPicPr>
          <p:nvPr/>
        </p:nvPicPr>
        <p:blipFill>
          <a:blip r:embed="rId3" cstate="print"/>
          <a:stretch>
            <a:fillRect/>
          </a:stretch>
        </p:blipFill>
        <p:spPr>
          <a:xfrm>
            <a:off x="6363452" y="4071942"/>
            <a:ext cx="2780547" cy="2581268"/>
          </a:xfrm>
          <a:prstGeom prst="rect">
            <a:avLst/>
          </a:prstGeom>
        </p:spPr>
      </p:pic>
    </p:spTree>
  </p:cSld>
  <p:clrMapOvr>
    <a:masterClrMapping/>
  </p:clrMapOvr>
  <p:transition>
    <p:pull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417638"/>
          </a:xfrm>
        </p:spPr>
        <p:style>
          <a:lnRef idx="0">
            <a:scrgbClr r="0" g="0" b="0"/>
          </a:lnRef>
          <a:fillRef idx="1002">
            <a:schemeClr val="lt2"/>
          </a:fillRef>
          <a:effectRef idx="0">
            <a:scrgbClr r="0" g="0" b="0"/>
          </a:effectRef>
          <a:fontRef idx="major"/>
        </p:style>
        <p:txBody>
          <a:bodyPr/>
          <a:lstStyle/>
          <a:p>
            <a:r>
              <a:rPr lang="tr-TR" dirty="0" smtClean="0">
                <a:solidFill>
                  <a:srgbClr val="FF0000"/>
                </a:solidFill>
              </a:rPr>
              <a:t>CEBRAİL MELEĞİ</a:t>
            </a:r>
            <a:endParaRPr lang="tr-TR" dirty="0">
              <a:solidFill>
                <a:srgbClr val="FF0000"/>
              </a:solidFill>
            </a:endParaRPr>
          </a:p>
        </p:txBody>
      </p:sp>
      <p:sp>
        <p:nvSpPr>
          <p:cNvPr id="3" name="2 İçerik Yer Tutucusu"/>
          <p:cNvSpPr>
            <a:spLocks noGrp="1"/>
          </p:cNvSpPr>
          <p:nvPr>
            <p:ph idx="1"/>
          </p:nvPr>
        </p:nvSpPr>
        <p:spPr>
          <a:xfrm>
            <a:off x="0" y="1285860"/>
            <a:ext cx="9144000" cy="5572140"/>
          </a:xfrm>
        </p:spPr>
        <p:style>
          <a:lnRef idx="3">
            <a:schemeClr val="lt1"/>
          </a:lnRef>
          <a:fillRef idx="1">
            <a:schemeClr val="accent1"/>
          </a:fillRef>
          <a:effectRef idx="1">
            <a:schemeClr val="accent1"/>
          </a:effectRef>
          <a:fontRef idx="minor">
            <a:schemeClr val="lt1"/>
          </a:fontRef>
        </p:style>
        <p:txBody>
          <a:bodyPr>
            <a:normAutofit/>
          </a:bodyPr>
          <a:lstStyle/>
          <a:p>
            <a:r>
              <a:rPr lang="tr-TR" dirty="0" smtClean="0"/>
              <a:t>Dört büyük melekten birinin ismi olup, peygamberlere vahiy getirmekle görevlidir. Kur’an’da bu meleğin ismi Cibrîl, Rûhu’l-Kudüs, Ruhu’l-Emîn, Ruh ve Resul şeklinde geçmektedir. Bütün peygamberlere vahyi getiren Cebrâil’dir. Kur’an’a göre o, karşı konulmayacak bir güce, üstün ve kesin bilgilere sahip, Allah nezdinde çok itibarı olan ve diğer meleklerin kendisine itaat ettiği şerefli bir elçidir.</a:t>
            </a:r>
            <a:endParaRPr lang="tr-TR" dirty="0"/>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643050"/>
          </a:xfrm>
        </p:spPr>
        <p:style>
          <a:lnRef idx="0">
            <a:scrgbClr r="0" g="0" b="0"/>
          </a:lnRef>
          <a:fillRef idx="1002">
            <a:schemeClr val="lt1"/>
          </a:fillRef>
          <a:effectRef idx="0">
            <a:scrgbClr r="0" g="0" b="0"/>
          </a:effectRef>
          <a:fontRef idx="major"/>
        </p:style>
        <p:txBody>
          <a:bodyPr/>
          <a:lstStyle/>
          <a:p>
            <a:r>
              <a:rPr lang="tr-TR" dirty="0" smtClean="0">
                <a:solidFill>
                  <a:srgbClr val="FF0000"/>
                </a:solidFill>
              </a:rPr>
              <a:t>AZRAİL MELEĞİ</a:t>
            </a:r>
            <a:endParaRPr lang="tr-TR" dirty="0">
              <a:solidFill>
                <a:srgbClr val="FF0000"/>
              </a:solidFill>
            </a:endParaRPr>
          </a:p>
        </p:txBody>
      </p:sp>
      <p:sp>
        <p:nvSpPr>
          <p:cNvPr id="3" name="2 İçerik Yer Tutucusu"/>
          <p:cNvSpPr>
            <a:spLocks noGrp="1"/>
          </p:cNvSpPr>
          <p:nvPr>
            <p:ph idx="1"/>
          </p:nvPr>
        </p:nvSpPr>
        <p:spPr>
          <a:xfrm>
            <a:off x="0" y="1428736"/>
            <a:ext cx="9144000" cy="5429264"/>
          </a:xfrm>
        </p:spPr>
        <p:style>
          <a:lnRef idx="3">
            <a:schemeClr val="lt1"/>
          </a:lnRef>
          <a:fillRef idx="1">
            <a:schemeClr val="dk1"/>
          </a:fillRef>
          <a:effectRef idx="1">
            <a:schemeClr val="dk1"/>
          </a:effectRef>
          <a:fontRef idx="minor">
            <a:schemeClr val="lt1"/>
          </a:fontRef>
        </p:style>
        <p:txBody>
          <a:bodyPr/>
          <a:lstStyle/>
          <a:p>
            <a:r>
              <a:rPr lang="tr-TR" sz="5400" dirty="0" smtClean="0"/>
              <a:t>Dört büyük melekten biri olup, tabiat olaylarını düzenlemekle görevlendirmiştir</a:t>
            </a:r>
            <a:r>
              <a:rPr lang="tr-TR" dirty="0" smtClean="0"/>
              <a:t>.”</a:t>
            </a:r>
            <a:endParaRPr lang="tr-TR" dirty="0"/>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417638"/>
          </a:xfrm>
        </p:spPr>
        <p:style>
          <a:lnRef idx="0">
            <a:scrgbClr r="0" g="0" b="0"/>
          </a:lnRef>
          <a:fillRef idx="1002">
            <a:schemeClr val="lt2"/>
          </a:fillRef>
          <a:effectRef idx="0">
            <a:scrgbClr r="0" g="0" b="0"/>
          </a:effectRef>
          <a:fontRef idx="major"/>
        </p:style>
        <p:txBody>
          <a:bodyPr/>
          <a:lstStyle/>
          <a:p>
            <a:r>
              <a:rPr lang="tr-TR" dirty="0" smtClean="0">
                <a:solidFill>
                  <a:srgbClr val="FF0000"/>
                </a:solidFill>
              </a:rPr>
              <a:t>İSRAFİL MELEĞİ</a:t>
            </a:r>
            <a:endParaRPr lang="tr-TR" dirty="0">
              <a:solidFill>
                <a:srgbClr val="FF0000"/>
              </a:solidFill>
            </a:endParaRPr>
          </a:p>
        </p:txBody>
      </p:sp>
      <p:sp>
        <p:nvSpPr>
          <p:cNvPr id="3" name="2 İçerik Yer Tutucusu"/>
          <p:cNvSpPr>
            <a:spLocks noGrp="1"/>
          </p:cNvSpPr>
          <p:nvPr>
            <p:ph idx="1"/>
          </p:nvPr>
        </p:nvSpPr>
        <p:spPr>
          <a:xfrm>
            <a:off x="0" y="1428736"/>
            <a:ext cx="9144000" cy="5429264"/>
          </a:xfrm>
        </p:spPr>
        <p:style>
          <a:lnRef idx="0">
            <a:schemeClr val="accent2"/>
          </a:lnRef>
          <a:fillRef idx="3">
            <a:schemeClr val="accent2"/>
          </a:fillRef>
          <a:effectRef idx="3">
            <a:schemeClr val="accent2"/>
          </a:effectRef>
          <a:fontRef idx="minor">
            <a:schemeClr val="lt1"/>
          </a:fontRef>
        </p:style>
        <p:txBody>
          <a:bodyPr>
            <a:normAutofit/>
          </a:bodyPr>
          <a:lstStyle/>
          <a:p>
            <a:r>
              <a:rPr lang="tr-TR" sz="4400" dirty="0" smtClean="0"/>
              <a:t>Allah’ın emri ile kıyamet kopacağı zaman sûra üflemekle görevlendirilen İsrafil, dört büyük melekten biridir. Bir hadiste İsrafil, sahib-i karn (sur’un sahibi, borunun sahibi) olarak isimlendirilmiştir </a:t>
            </a:r>
            <a:endParaRPr lang="tr-TR" sz="4400" dirty="0"/>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571612"/>
          </a:xfrm>
        </p:spPr>
        <p:style>
          <a:lnRef idx="0">
            <a:scrgbClr r="0" g="0" b="0"/>
          </a:lnRef>
          <a:fillRef idx="1002">
            <a:schemeClr val="lt2"/>
          </a:fillRef>
          <a:effectRef idx="0">
            <a:scrgbClr r="0" g="0" b="0"/>
          </a:effectRef>
          <a:fontRef idx="major"/>
        </p:style>
        <p:txBody>
          <a:bodyPr/>
          <a:lstStyle/>
          <a:p>
            <a:r>
              <a:rPr lang="tr-TR" dirty="0" smtClean="0">
                <a:solidFill>
                  <a:srgbClr val="FF0000"/>
                </a:solidFill>
              </a:rPr>
              <a:t>MİKAİL MELEĞİ</a:t>
            </a:r>
            <a:endParaRPr lang="tr-TR" dirty="0">
              <a:solidFill>
                <a:srgbClr val="FF0000"/>
              </a:solidFill>
            </a:endParaRPr>
          </a:p>
        </p:txBody>
      </p:sp>
      <p:sp>
        <p:nvSpPr>
          <p:cNvPr id="3" name="2 İçerik Yer Tutucusu"/>
          <p:cNvSpPr>
            <a:spLocks noGrp="1"/>
          </p:cNvSpPr>
          <p:nvPr>
            <p:ph idx="1"/>
          </p:nvPr>
        </p:nvSpPr>
        <p:spPr>
          <a:xfrm>
            <a:off x="0" y="1600200"/>
            <a:ext cx="9144000" cy="5257800"/>
          </a:xfrm>
        </p:spPr>
        <p:style>
          <a:lnRef idx="0">
            <a:schemeClr val="accent4"/>
          </a:lnRef>
          <a:fillRef idx="3">
            <a:schemeClr val="accent4"/>
          </a:fillRef>
          <a:effectRef idx="3">
            <a:schemeClr val="accent4"/>
          </a:effectRef>
          <a:fontRef idx="minor">
            <a:schemeClr val="lt1"/>
          </a:fontRef>
        </p:style>
        <p:txBody>
          <a:bodyPr>
            <a:normAutofit/>
          </a:bodyPr>
          <a:lstStyle/>
          <a:p>
            <a:r>
              <a:rPr lang="tr-TR" sz="6600" dirty="0" smtClean="0"/>
              <a:t>Dört büyük melekten biri olup, tabiat olaylarını düzenlemekle görevlendirmiştir.</a:t>
            </a:r>
            <a:endParaRPr lang="tr-TR" sz="6600" dirty="0"/>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d.k baloncuk.jpg"/>
          <p:cNvPicPr>
            <a:picLocks noGrp="1" noChangeAspect="1"/>
          </p:cNvPicPr>
          <p:nvPr>
            <p:ph idx="1"/>
          </p:nvPr>
        </p:nvPicPr>
        <p:blipFill>
          <a:blip r:embed="rId2" cstate="print"/>
          <a:stretch>
            <a:fillRect/>
          </a:stretch>
        </p:blipFill>
        <p:spPr>
          <a:xfrm>
            <a:off x="0" y="-10346"/>
            <a:ext cx="9144000" cy="6868346"/>
          </a:xfrm>
        </p:spPr>
      </p:pic>
      <p:sp>
        <p:nvSpPr>
          <p:cNvPr id="5" name="4 Metin kutusu"/>
          <p:cNvSpPr txBox="1"/>
          <p:nvPr/>
        </p:nvSpPr>
        <p:spPr>
          <a:xfrm>
            <a:off x="0" y="0"/>
            <a:ext cx="7929586" cy="1446550"/>
          </a:xfrm>
          <a:prstGeom prst="rect">
            <a:avLst/>
          </a:prstGeom>
          <a:noFill/>
        </p:spPr>
        <p:txBody>
          <a:bodyPr wrap="square" rtlCol="0">
            <a:spAutoFit/>
          </a:bodyPr>
          <a:lstStyle/>
          <a:p>
            <a:r>
              <a:rPr lang="tr-TR" sz="4400" dirty="0" smtClean="0"/>
              <a:t>                                                                   </a:t>
            </a:r>
          </a:p>
          <a:p>
            <a:r>
              <a:rPr lang="tr-TR" sz="4400" dirty="0" smtClean="0"/>
              <a:t>                  </a:t>
            </a:r>
            <a:r>
              <a:rPr lang="tr-TR" sz="4400" dirty="0" smtClean="0">
                <a:solidFill>
                  <a:srgbClr val="FF0000"/>
                </a:solidFill>
              </a:rPr>
              <a:t>MELEKLER:  </a:t>
            </a:r>
            <a:endParaRPr lang="tr-TR" sz="4400" dirty="0">
              <a:solidFill>
                <a:srgbClr val="FF0000"/>
              </a:solidFill>
            </a:endParaRPr>
          </a:p>
        </p:txBody>
      </p:sp>
      <p:sp>
        <p:nvSpPr>
          <p:cNvPr id="6" name="5 Metin kutusu"/>
          <p:cNvSpPr txBox="1"/>
          <p:nvPr/>
        </p:nvSpPr>
        <p:spPr>
          <a:xfrm>
            <a:off x="0" y="1571612"/>
            <a:ext cx="9144000" cy="1200329"/>
          </a:xfrm>
          <a:prstGeom prst="rect">
            <a:avLst/>
          </a:prstGeom>
        </p:spPr>
        <p:style>
          <a:lnRef idx="0">
            <a:scrgbClr r="0" g="0" b="0"/>
          </a:lnRef>
          <a:fillRef idx="1001">
            <a:schemeClr val="dk1"/>
          </a:fillRef>
          <a:effectRef idx="0">
            <a:scrgbClr r="0" g="0" b="0"/>
          </a:effectRef>
          <a:fontRef idx="major"/>
        </p:style>
        <p:txBody>
          <a:bodyPr wrap="square" rtlCol="0">
            <a:spAutoFit/>
          </a:bodyPr>
          <a:lstStyle/>
          <a:p>
            <a:r>
              <a:rPr lang="tr-TR" b="1" dirty="0" smtClean="0">
                <a:solidFill>
                  <a:srgbClr val="FF0000"/>
                </a:solidFill>
              </a:rPr>
              <a:t>KİRAMEN KATİBİN</a:t>
            </a:r>
            <a:r>
              <a:rPr lang="tr-TR" b="1" dirty="0" smtClean="0"/>
              <a:t>:</a:t>
            </a:r>
            <a:r>
              <a:rPr lang="tr-TR" b="1" dirty="0" smtClean="0">
                <a:solidFill>
                  <a:schemeClr val="bg1">
                    <a:lumMod val="95000"/>
                  </a:schemeClr>
                </a:solidFill>
              </a:rPr>
              <a:t>sağımızda ve solumuzda bulunan iki melektir. Sağdaki melek iyilikleri sevapları yazar. Soldaki melek de kötülükleri isyanları günahları yazar.</a:t>
            </a:r>
          </a:p>
          <a:p>
            <a:endParaRPr lang="tr-TR" b="1" dirty="0" smtClean="0">
              <a:solidFill>
                <a:schemeClr val="bg1">
                  <a:lumMod val="95000"/>
                </a:schemeClr>
              </a:solidFill>
            </a:endParaRPr>
          </a:p>
          <a:p>
            <a:endParaRPr lang="tr-TR" dirty="0">
              <a:solidFill>
                <a:schemeClr val="bg1">
                  <a:lumMod val="95000"/>
                </a:schemeClr>
              </a:solidFill>
            </a:endParaRPr>
          </a:p>
        </p:txBody>
      </p:sp>
      <p:sp>
        <p:nvSpPr>
          <p:cNvPr id="7" name="6 Metin kutusu"/>
          <p:cNvSpPr txBox="1"/>
          <p:nvPr/>
        </p:nvSpPr>
        <p:spPr>
          <a:xfrm>
            <a:off x="0" y="2714620"/>
            <a:ext cx="9144000" cy="1200329"/>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r>
              <a:rPr lang="tr-TR" dirty="0" smtClean="0">
                <a:solidFill>
                  <a:srgbClr val="FF0000"/>
                </a:solidFill>
              </a:rPr>
              <a:t>HAFAZA MELEKLERİ:</a:t>
            </a:r>
            <a:r>
              <a:rPr lang="tr-TR" dirty="0" smtClean="0"/>
              <a:t>İnsanların önünde arkasında gezen meleklere denir. İnsanların iyiliklerini ve kötülüklerini yazan diğer iki meleğe de "Kiramen Katibin" denmektedir.</a:t>
            </a:r>
          </a:p>
          <a:p>
            <a:endParaRPr lang="tr-TR" dirty="0" smtClean="0"/>
          </a:p>
          <a:p>
            <a:endParaRPr lang="tr-TR" dirty="0"/>
          </a:p>
        </p:txBody>
      </p:sp>
      <p:sp>
        <p:nvSpPr>
          <p:cNvPr id="8" name="7 Metin kutusu"/>
          <p:cNvSpPr txBox="1"/>
          <p:nvPr/>
        </p:nvSpPr>
        <p:spPr>
          <a:xfrm>
            <a:off x="0" y="3857628"/>
            <a:ext cx="9144000" cy="1477328"/>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r>
              <a:rPr lang="tr-TR" dirty="0" smtClean="0">
                <a:solidFill>
                  <a:srgbClr val="FF0000"/>
                </a:solidFill>
              </a:rPr>
              <a:t>MÜNKER NEKİR(SORGU)MELEKLERİ:</a:t>
            </a:r>
            <a:r>
              <a:rPr lang="tr-TR" dirty="0" smtClean="0">
                <a:solidFill>
                  <a:schemeClr val="bg1">
                    <a:lumMod val="95000"/>
                  </a:schemeClr>
                </a:solidFill>
              </a:rPr>
              <a:t>kabirde ilk kez sorguya çeken melek</a:t>
            </a:r>
            <a:r>
              <a:rPr lang="tr-TR" dirty="0" smtClean="0">
                <a:solidFill>
                  <a:srgbClr val="FF0000"/>
                </a:solidFill>
              </a:rPr>
              <a:t>.</a:t>
            </a:r>
          </a:p>
          <a:p>
            <a:endParaRPr lang="tr-TR" dirty="0" smtClean="0">
              <a:solidFill>
                <a:srgbClr val="FF0000"/>
              </a:solidFill>
            </a:endParaRPr>
          </a:p>
          <a:p>
            <a:endParaRPr lang="tr-TR" dirty="0" smtClean="0">
              <a:solidFill>
                <a:srgbClr val="FF0000"/>
              </a:solidFill>
            </a:endParaRPr>
          </a:p>
          <a:p>
            <a:endParaRPr lang="tr-TR" dirty="0" smtClean="0">
              <a:solidFill>
                <a:srgbClr val="FF0000"/>
              </a:solidFill>
            </a:endParaRPr>
          </a:p>
          <a:p>
            <a:endParaRPr lang="tr-TR" dirty="0">
              <a:solidFill>
                <a:srgbClr val="FF0000"/>
              </a:solidFill>
            </a:endParaRPr>
          </a:p>
        </p:txBody>
      </p:sp>
      <p:pic>
        <p:nvPicPr>
          <p:cNvPr id="9" name="8 Resim" descr="tweety-ile-sylvester-.jpg"/>
          <p:cNvPicPr>
            <a:picLocks noChangeAspect="1"/>
          </p:cNvPicPr>
          <p:nvPr/>
        </p:nvPicPr>
        <p:blipFill>
          <a:blip r:embed="rId3" cstate="print"/>
          <a:stretch>
            <a:fillRect/>
          </a:stretch>
        </p:blipFill>
        <p:spPr>
          <a:xfrm>
            <a:off x="7251448" y="4591052"/>
            <a:ext cx="1892552" cy="2266948"/>
          </a:xfrm>
          <a:prstGeom prst="rect">
            <a:avLst/>
          </a:prstGeom>
        </p:spPr>
      </p:pic>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alpha val="50000"/>
          </a:scheme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7030A0"/>
                </a:solidFill>
              </a:rPr>
              <a:t>MELEKLERİN İMANIN DAVRANIŞLARIN GÜZELLMESİNE KATKI</a:t>
            </a:r>
            <a:endParaRPr lang="tr-TR" dirty="0">
              <a:solidFill>
                <a:srgbClr val="7030A0"/>
              </a:solidFill>
            </a:endParaRPr>
          </a:p>
        </p:txBody>
      </p:sp>
      <p:sp>
        <p:nvSpPr>
          <p:cNvPr id="3" name="2 İçerik Yer Tutucusu"/>
          <p:cNvSpPr>
            <a:spLocks noGrp="1"/>
          </p:cNvSpPr>
          <p:nvPr>
            <p:ph idx="1"/>
          </p:nvPr>
        </p:nvSpPr>
        <p:spPr>
          <a:xfrm>
            <a:off x="357158" y="1285860"/>
            <a:ext cx="8229600" cy="5000660"/>
          </a:xfrm>
        </p:spPr>
        <p:txBody>
          <a:bodyPr>
            <a:normAutofit fontScale="92500" lnSpcReduction="20000"/>
          </a:bodyPr>
          <a:lstStyle/>
          <a:p>
            <a:endParaRPr lang="tr-TR" dirty="0" smtClean="0"/>
          </a:p>
          <a:p>
            <a:r>
              <a:rPr lang="tr-TR" dirty="0" smtClean="0"/>
              <a:t>Meleklere inanan bir kişi kendini gözetleyen </a:t>
            </a:r>
            <a:r>
              <a:rPr lang="tr-TR" dirty="0" smtClean="0">
                <a:solidFill>
                  <a:srgbClr val="FF0000"/>
                </a:solidFill>
              </a:rPr>
              <a:t>KİRAMAEN KATİBİN </a:t>
            </a:r>
            <a:r>
              <a:rPr lang="tr-TR" dirty="0" smtClean="0"/>
              <a:t>isimli meleklerin her işi kaydettiklerini farkında olarak iyi güzel işler yapar.</a:t>
            </a:r>
          </a:p>
          <a:p>
            <a:endParaRPr lang="tr-TR" dirty="0" smtClean="0"/>
          </a:p>
          <a:p>
            <a:r>
              <a:rPr lang="tr-TR" dirty="0" smtClean="0"/>
              <a:t>Meleklere iman eden kimsede </a:t>
            </a:r>
            <a:r>
              <a:rPr lang="tr-TR" dirty="0" smtClean="0">
                <a:solidFill>
                  <a:srgbClr val="FF0000"/>
                </a:solidFill>
              </a:rPr>
              <a:t>sorumluluk </a:t>
            </a:r>
            <a:r>
              <a:rPr lang="tr-TR" dirty="0" smtClean="0"/>
              <a:t>duygusu gerçekleşir.</a:t>
            </a:r>
          </a:p>
          <a:p>
            <a:endParaRPr lang="tr-TR" dirty="0" smtClean="0"/>
          </a:p>
          <a:p>
            <a:r>
              <a:rPr lang="tr-TR" dirty="0" smtClean="0"/>
              <a:t>Melekleri kendisine örnek olan kişi </a:t>
            </a:r>
            <a:r>
              <a:rPr lang="tr-TR" dirty="0" smtClean="0">
                <a:solidFill>
                  <a:srgbClr val="FF0000"/>
                </a:solidFill>
              </a:rPr>
              <a:t>onlar gibi olmaya gayret ederek katındaki derecesini yükseltmeye çalışır</a:t>
            </a:r>
          </a:p>
          <a:p>
            <a:endParaRPr lang="tr-TR" dirty="0" smtClean="0"/>
          </a:p>
          <a:p>
            <a:pPr>
              <a:buNone/>
            </a:pPr>
            <a:endParaRPr lang="tr-TR" dirty="0" smtClean="0"/>
          </a:p>
          <a:p>
            <a:endParaRPr lang="tr-TR" dirty="0" smtClean="0"/>
          </a:p>
          <a:p>
            <a:endParaRPr lang="tr-TR" dirty="0" smtClean="0"/>
          </a:p>
          <a:p>
            <a:endParaRPr lang="tr-TR" dirty="0"/>
          </a:p>
        </p:txBody>
      </p:sp>
      <p:pic>
        <p:nvPicPr>
          <p:cNvPr id="4" name="3 Resim" descr="indir (6).jpg"/>
          <p:cNvPicPr>
            <a:picLocks noChangeAspect="1"/>
          </p:cNvPicPr>
          <p:nvPr/>
        </p:nvPicPr>
        <p:blipFill>
          <a:blip r:embed="rId2" cstate="print"/>
          <a:stretch>
            <a:fillRect/>
          </a:stretch>
        </p:blipFill>
        <p:spPr>
          <a:xfrm>
            <a:off x="7258066" y="5286388"/>
            <a:ext cx="1885934" cy="1571612"/>
          </a:xfrm>
          <a:prstGeom prst="rect">
            <a:avLst/>
          </a:prstGeom>
        </p:spPr>
      </p:pic>
    </p:spTree>
  </p:cSld>
  <p:clrMapOvr>
    <a:masterClrMapping/>
  </p:clrMapOvr>
  <p:transition>
    <p:split orient="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d.k pembe.jpg"/>
          <p:cNvPicPr>
            <a:picLocks noGrp="1" noChangeAspect="1"/>
          </p:cNvPicPr>
          <p:nvPr>
            <p:ph idx="1"/>
          </p:nvPr>
        </p:nvPicPr>
        <p:blipFill>
          <a:blip r:embed="rId2" cstate="print"/>
          <a:stretch>
            <a:fillRect/>
          </a:stretch>
        </p:blipFill>
        <p:spPr>
          <a:xfrm>
            <a:off x="0" y="-65910"/>
            <a:ext cx="9144000" cy="6923909"/>
          </a:xfrm>
        </p:spPr>
      </p:pic>
      <p:sp>
        <p:nvSpPr>
          <p:cNvPr id="5" name="4 Metin kutusu"/>
          <p:cNvSpPr txBox="1"/>
          <p:nvPr/>
        </p:nvSpPr>
        <p:spPr>
          <a:xfrm>
            <a:off x="1500166" y="571480"/>
            <a:ext cx="5857916" cy="769441"/>
          </a:xfrm>
          <a:prstGeom prst="rect">
            <a:avLst/>
          </a:prstGeom>
          <a:noFill/>
        </p:spPr>
        <p:txBody>
          <a:bodyPr wrap="square" rtlCol="0">
            <a:spAutoFit/>
          </a:bodyPr>
          <a:lstStyle/>
          <a:p>
            <a:r>
              <a:rPr lang="tr-TR" sz="4400" dirty="0" smtClean="0">
                <a:solidFill>
                  <a:srgbClr val="FFFF00"/>
                </a:solidFill>
              </a:rPr>
              <a:t>                 CİN:</a:t>
            </a:r>
            <a:endParaRPr lang="tr-TR" sz="4400" dirty="0">
              <a:solidFill>
                <a:srgbClr val="FFFF00"/>
              </a:solidFill>
            </a:endParaRPr>
          </a:p>
        </p:txBody>
      </p:sp>
      <p:sp>
        <p:nvSpPr>
          <p:cNvPr id="6" name="5 Metin kutusu"/>
          <p:cNvSpPr txBox="1"/>
          <p:nvPr/>
        </p:nvSpPr>
        <p:spPr>
          <a:xfrm>
            <a:off x="0" y="1318022"/>
            <a:ext cx="8786842" cy="5539978"/>
          </a:xfrm>
          <a:prstGeom prst="rect">
            <a:avLst/>
          </a:prstGeom>
          <a:noFill/>
        </p:spPr>
        <p:txBody>
          <a:bodyPr wrap="square" rtlCol="0">
            <a:spAutoFit/>
          </a:bodyPr>
          <a:lstStyle/>
          <a:p>
            <a:r>
              <a:rPr lang="tr-TR" sz="2400" dirty="0" smtClean="0"/>
              <a:t>1.Ateşten yaratılmışlardır.</a:t>
            </a:r>
            <a:br>
              <a:rPr lang="tr-TR" sz="2400" dirty="0" smtClean="0"/>
            </a:br>
            <a:r>
              <a:rPr lang="tr-TR" sz="2400" dirty="0" smtClean="0"/>
              <a:t/>
            </a:r>
            <a:br>
              <a:rPr lang="tr-TR" sz="2400" dirty="0" smtClean="0"/>
            </a:br>
            <a:r>
              <a:rPr lang="tr-TR" sz="2400" dirty="0" smtClean="0"/>
              <a:t>2. Duyu organlarıyla algılanamayan ruhanî varlıklardır</a:t>
            </a:r>
          </a:p>
          <a:p>
            <a:endParaRPr lang="tr-TR" sz="2400" dirty="0" smtClean="0"/>
          </a:p>
          <a:p>
            <a:r>
              <a:rPr lang="tr-TR" sz="2400" dirty="0" smtClean="0"/>
              <a:t>3.Cinsiyetleri vardır evlenip çoğalırlar</a:t>
            </a:r>
          </a:p>
          <a:p>
            <a:endParaRPr lang="tr-TR" sz="2400" dirty="0" smtClean="0"/>
          </a:p>
          <a:p>
            <a:r>
              <a:rPr lang="tr-TR" sz="2400" dirty="0" smtClean="0"/>
              <a:t>4.Ömürleri çok uzundur </a:t>
            </a:r>
          </a:p>
          <a:p>
            <a:endParaRPr lang="tr-TR" sz="2400" dirty="0" smtClean="0"/>
          </a:p>
          <a:p>
            <a:r>
              <a:rPr lang="tr-TR" sz="2400" dirty="0" smtClean="0"/>
              <a:t>5.HZ.muhammed ‘in hem cinler hem de insanların peygamberi olmasına </a:t>
            </a:r>
            <a:r>
              <a:rPr lang="tr-TR" sz="2400" dirty="0" smtClean="0">
                <a:solidFill>
                  <a:srgbClr val="FFFF00"/>
                </a:solidFill>
              </a:rPr>
              <a:t>RESULUS SAKALEYN </a:t>
            </a:r>
            <a:r>
              <a:rPr lang="tr-TR" sz="2400" dirty="0" smtClean="0"/>
              <a:t>denir.</a:t>
            </a:r>
          </a:p>
          <a:p>
            <a:endParaRPr lang="tr-TR" sz="2400" dirty="0" smtClean="0"/>
          </a:p>
          <a:p>
            <a:r>
              <a:rPr lang="tr-TR" sz="2400" dirty="0" smtClean="0"/>
              <a:t>6.Akılları ve iradeleri vardır.</a:t>
            </a:r>
          </a:p>
          <a:p>
            <a:endParaRPr lang="tr-TR" sz="2400" dirty="0" smtClean="0"/>
          </a:p>
          <a:p>
            <a:r>
              <a:rPr lang="tr-TR" sz="2400" dirty="0" smtClean="0"/>
              <a:t>7.Yer içer yorulurlar.</a:t>
            </a:r>
            <a:r>
              <a:rPr lang="tr-TR" dirty="0" smtClean="0"/>
              <a:t/>
            </a:r>
            <a:br>
              <a:rPr lang="tr-TR" dirty="0" smtClean="0"/>
            </a:br>
            <a:endParaRPr lang="tr-TR" dirty="0"/>
          </a:p>
        </p:txBody>
      </p:sp>
      <p:pic>
        <p:nvPicPr>
          <p:cNvPr id="7" name="6 Resim" descr="images (1).jpg"/>
          <p:cNvPicPr>
            <a:picLocks noChangeAspect="1"/>
          </p:cNvPicPr>
          <p:nvPr/>
        </p:nvPicPr>
        <p:blipFill>
          <a:blip r:embed="rId3" cstate="print"/>
          <a:stretch>
            <a:fillRect/>
          </a:stretch>
        </p:blipFill>
        <p:spPr>
          <a:xfrm>
            <a:off x="6786578" y="-69174"/>
            <a:ext cx="2357422" cy="2640918"/>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108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143000"/>
          </a:xfrm>
        </p:spPr>
        <p:style>
          <a:lnRef idx="1">
            <a:schemeClr val="dk1"/>
          </a:lnRef>
          <a:fillRef idx="3">
            <a:schemeClr val="dk1"/>
          </a:fillRef>
          <a:effectRef idx="2">
            <a:schemeClr val="dk1"/>
          </a:effectRef>
          <a:fontRef idx="minor">
            <a:schemeClr val="lt1"/>
          </a:fontRef>
        </p:style>
        <p:txBody>
          <a:bodyPr/>
          <a:lstStyle/>
          <a:p>
            <a:r>
              <a:rPr lang="tr-TR" dirty="0" smtClean="0">
                <a:solidFill>
                  <a:schemeClr val="bg1">
                    <a:lumMod val="95000"/>
                  </a:schemeClr>
                </a:solidFill>
              </a:rPr>
              <a:t>BATIL İNANÇLAR:</a:t>
            </a:r>
            <a:endParaRPr lang="tr-TR" dirty="0">
              <a:solidFill>
                <a:schemeClr val="bg1">
                  <a:lumMod val="95000"/>
                </a:schemeClr>
              </a:solidFill>
            </a:endParaRPr>
          </a:p>
        </p:txBody>
      </p:sp>
      <p:sp>
        <p:nvSpPr>
          <p:cNvPr id="3" name="2 İçerik Yer Tutucusu"/>
          <p:cNvSpPr>
            <a:spLocks noGrp="1"/>
          </p:cNvSpPr>
          <p:nvPr>
            <p:ph idx="1"/>
          </p:nvPr>
        </p:nvSpPr>
        <p:spPr>
          <a:xfrm>
            <a:off x="0" y="1071546"/>
            <a:ext cx="9144000" cy="5786454"/>
          </a:xfrm>
        </p:spPr>
        <p:style>
          <a:lnRef idx="1">
            <a:schemeClr val="accent4"/>
          </a:lnRef>
          <a:fillRef idx="2">
            <a:schemeClr val="accent4"/>
          </a:fillRef>
          <a:effectRef idx="1">
            <a:schemeClr val="accent4"/>
          </a:effectRef>
          <a:fontRef idx="minor">
            <a:schemeClr val="dk1"/>
          </a:fontRef>
        </p:style>
        <p:txBody>
          <a:bodyPr>
            <a:noAutofit/>
          </a:bodyPr>
          <a:lstStyle/>
          <a:p>
            <a:r>
              <a:rPr lang="tr-TR" sz="4000" dirty="0" smtClean="0">
                <a:solidFill>
                  <a:srgbClr val="FF0000"/>
                </a:solidFill>
              </a:rPr>
              <a:t>BATIL İNANÇ:</a:t>
            </a:r>
            <a:r>
              <a:rPr lang="tr-TR" sz="4000" dirty="0" smtClean="0">
                <a:solidFill>
                  <a:schemeClr val="tx1">
                    <a:lumMod val="95000"/>
                    <a:lumOff val="5000"/>
                  </a:schemeClr>
                </a:solidFill>
              </a:rPr>
              <a:t>Hak din olan islama sonradan ilave edilen yalan yanlış akıl dışı söylentilere inanmak ve buna uygun davranmak.</a:t>
            </a:r>
          </a:p>
          <a:p>
            <a:endParaRPr lang="tr-TR" sz="4000" dirty="0" smtClean="0">
              <a:solidFill>
                <a:schemeClr val="tx1">
                  <a:lumMod val="95000"/>
                  <a:lumOff val="5000"/>
                </a:schemeClr>
              </a:solidFill>
            </a:endParaRPr>
          </a:p>
          <a:p>
            <a:r>
              <a:rPr lang="tr-TR" sz="4000" dirty="0" smtClean="0">
                <a:solidFill>
                  <a:srgbClr val="FF0000"/>
                </a:solidFill>
              </a:rPr>
              <a:t>HURAFE:</a:t>
            </a:r>
            <a:r>
              <a:rPr lang="tr-TR" sz="4000" dirty="0" smtClean="0">
                <a:solidFill>
                  <a:schemeClr val="tx1">
                    <a:lumMod val="95000"/>
                    <a:lumOff val="5000"/>
                  </a:schemeClr>
                </a:solidFill>
              </a:rPr>
              <a:t>Gerçekte aslı esası olmayan ve dine varmış gibi kabul edilen inançtır.</a:t>
            </a:r>
            <a:endParaRPr lang="tr-TR" sz="4000" dirty="0">
              <a:solidFill>
                <a:srgbClr val="FFFF00"/>
              </a:solidFill>
            </a:endParaRPr>
          </a:p>
        </p:txBody>
      </p:sp>
      <p:pic>
        <p:nvPicPr>
          <p:cNvPr id="4" name="3 Resim" descr="images (4).jpg"/>
          <p:cNvPicPr>
            <a:picLocks noChangeAspect="1"/>
          </p:cNvPicPr>
          <p:nvPr/>
        </p:nvPicPr>
        <p:blipFill>
          <a:blip r:embed="rId2" cstate="print"/>
          <a:stretch>
            <a:fillRect/>
          </a:stretch>
        </p:blipFill>
        <p:spPr>
          <a:xfrm>
            <a:off x="3929058" y="2857496"/>
            <a:ext cx="1571636" cy="1571636"/>
          </a:xfrm>
          <a:prstGeom prst="rect">
            <a:avLst/>
          </a:prstGeom>
        </p:spPr>
      </p:pic>
    </p:spTree>
  </p:cSld>
  <p:clrMapOvr>
    <a:masterClrMapping/>
  </p:clrMapOvr>
  <p:transition>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417638"/>
          </a:xfrm>
        </p:spPr>
        <p:style>
          <a:lnRef idx="1">
            <a:schemeClr val="accent2"/>
          </a:lnRef>
          <a:fillRef idx="2">
            <a:schemeClr val="accent2"/>
          </a:fillRef>
          <a:effectRef idx="1">
            <a:schemeClr val="accent2"/>
          </a:effectRef>
          <a:fontRef idx="minor">
            <a:schemeClr val="dk1"/>
          </a:fontRef>
        </p:style>
        <p:txBody>
          <a:bodyPr/>
          <a:lstStyle/>
          <a:p>
            <a:r>
              <a:rPr lang="tr-TR" dirty="0" smtClean="0"/>
              <a:t>BATIL İNANÇ ÖRNEKLERİ:</a:t>
            </a:r>
            <a:endParaRPr lang="tr-TR" dirty="0"/>
          </a:p>
        </p:txBody>
      </p:sp>
      <p:pic>
        <p:nvPicPr>
          <p:cNvPr id="4" name="3 İçerik Yer Tutucusu" descr="batil-inanclar-nereden-geliyor--batil-inanc-13-1156476.jpg"/>
          <p:cNvPicPr>
            <a:picLocks noGrp="1" noChangeAspect="1"/>
          </p:cNvPicPr>
          <p:nvPr>
            <p:ph idx="1"/>
          </p:nvPr>
        </p:nvPicPr>
        <p:blipFill>
          <a:blip r:embed="rId2" cstate="print"/>
          <a:stretch>
            <a:fillRect/>
          </a:stretch>
        </p:blipFill>
        <p:spPr>
          <a:xfrm>
            <a:off x="7000892" y="4786322"/>
            <a:ext cx="2143108" cy="2071678"/>
          </a:xfrm>
          <a:prstGeom prst="rect">
            <a:avLst/>
          </a:prstGeom>
          <a:ln>
            <a:noFill/>
          </a:ln>
          <a:effectLst>
            <a:outerShdw blurRad="292100" dist="139700" dir="2700000" algn="tl" rotWithShape="0">
              <a:srgbClr val="333333">
                <a:alpha val="65000"/>
              </a:srgbClr>
            </a:outerShdw>
          </a:effectLst>
        </p:spPr>
      </p:pic>
      <p:pic>
        <p:nvPicPr>
          <p:cNvPr id="5" name="4 Resim" descr="indir.jpg"/>
          <p:cNvPicPr>
            <a:picLocks noChangeAspect="1"/>
          </p:cNvPicPr>
          <p:nvPr/>
        </p:nvPicPr>
        <p:blipFill>
          <a:blip r:embed="rId3" cstate="print"/>
          <a:stretch>
            <a:fillRect/>
          </a:stretch>
        </p:blipFill>
        <p:spPr>
          <a:xfrm>
            <a:off x="0" y="5072074"/>
            <a:ext cx="2000232" cy="1785926"/>
          </a:xfrm>
          <a:prstGeom prst="rect">
            <a:avLst/>
          </a:prstGeom>
          <a:ln>
            <a:noFill/>
          </a:ln>
          <a:effectLst>
            <a:outerShdw blurRad="292100" dist="139700" dir="2700000" algn="tl" rotWithShape="0">
              <a:srgbClr val="333333">
                <a:alpha val="65000"/>
              </a:srgbClr>
            </a:outerShdw>
          </a:effectLst>
        </p:spPr>
      </p:pic>
      <p:pic>
        <p:nvPicPr>
          <p:cNvPr id="6" name="5 Resim" descr="indir (3).jpg"/>
          <p:cNvPicPr>
            <a:picLocks noChangeAspect="1"/>
          </p:cNvPicPr>
          <p:nvPr/>
        </p:nvPicPr>
        <p:blipFill>
          <a:blip r:embed="rId4" cstate="print"/>
          <a:stretch>
            <a:fillRect/>
          </a:stretch>
        </p:blipFill>
        <p:spPr>
          <a:xfrm>
            <a:off x="1" y="3357562"/>
            <a:ext cx="2071670" cy="1658987"/>
          </a:xfrm>
          <a:prstGeom prst="rect">
            <a:avLst/>
          </a:prstGeom>
          <a:ln>
            <a:noFill/>
          </a:ln>
          <a:effectLst>
            <a:outerShdw blurRad="292100" dist="139700" dir="2700000" algn="tl" rotWithShape="0">
              <a:srgbClr val="333333">
                <a:alpha val="65000"/>
              </a:srgbClr>
            </a:outerShdw>
          </a:effectLst>
        </p:spPr>
      </p:pic>
      <p:pic>
        <p:nvPicPr>
          <p:cNvPr id="7" name="6 Resim" descr="indir (2).jpg"/>
          <p:cNvPicPr>
            <a:picLocks noChangeAspect="1"/>
          </p:cNvPicPr>
          <p:nvPr/>
        </p:nvPicPr>
        <p:blipFill>
          <a:blip r:embed="rId5" cstate="print"/>
          <a:stretch>
            <a:fillRect/>
          </a:stretch>
        </p:blipFill>
        <p:spPr>
          <a:xfrm>
            <a:off x="0" y="1428737"/>
            <a:ext cx="2000231" cy="1857356"/>
          </a:xfrm>
          <a:prstGeom prst="rect">
            <a:avLst/>
          </a:prstGeom>
          <a:ln>
            <a:noFill/>
          </a:ln>
          <a:effectLst>
            <a:outerShdw blurRad="292100" dist="139700" dir="2700000" algn="tl" rotWithShape="0">
              <a:srgbClr val="333333">
                <a:alpha val="65000"/>
              </a:srgbClr>
            </a:outerShdw>
          </a:effectLst>
        </p:spPr>
      </p:pic>
      <p:pic>
        <p:nvPicPr>
          <p:cNvPr id="8" name="7 Resim" descr="images.jpg"/>
          <p:cNvPicPr>
            <a:picLocks noChangeAspect="1"/>
          </p:cNvPicPr>
          <p:nvPr/>
        </p:nvPicPr>
        <p:blipFill>
          <a:blip r:embed="rId6" cstate="print"/>
          <a:stretch>
            <a:fillRect/>
          </a:stretch>
        </p:blipFill>
        <p:spPr>
          <a:xfrm>
            <a:off x="6833941" y="3286124"/>
            <a:ext cx="2310059" cy="1538283"/>
          </a:xfrm>
          <a:prstGeom prst="rect">
            <a:avLst/>
          </a:prstGeom>
          <a:ln>
            <a:noFill/>
          </a:ln>
          <a:effectLst>
            <a:outerShdw blurRad="292100" dist="139700" dir="2700000" algn="tl" rotWithShape="0">
              <a:srgbClr val="333333">
                <a:alpha val="65000"/>
              </a:srgbClr>
            </a:outerShdw>
          </a:effectLst>
        </p:spPr>
      </p:pic>
      <p:pic>
        <p:nvPicPr>
          <p:cNvPr id="9" name="8 Resim" descr="indir (1).jpg"/>
          <p:cNvPicPr>
            <a:picLocks noChangeAspect="1"/>
          </p:cNvPicPr>
          <p:nvPr/>
        </p:nvPicPr>
        <p:blipFill>
          <a:blip r:embed="rId7" cstate="print"/>
          <a:stretch>
            <a:fillRect/>
          </a:stretch>
        </p:blipFill>
        <p:spPr>
          <a:xfrm>
            <a:off x="6929454" y="1428736"/>
            <a:ext cx="2214546" cy="1785950"/>
          </a:xfrm>
          <a:prstGeom prst="rect">
            <a:avLst/>
          </a:prstGeom>
          <a:ln>
            <a:noFill/>
          </a:ln>
          <a:effectLst>
            <a:outerShdw blurRad="292100" dist="139700" dir="2700000" algn="tl" rotWithShape="0">
              <a:srgbClr val="333333">
                <a:alpha val="65000"/>
              </a:srgbClr>
            </a:outerShdw>
          </a:effectLst>
        </p:spPr>
      </p:pic>
      <p:sp>
        <p:nvSpPr>
          <p:cNvPr id="10" name="9 Metin kutusu"/>
          <p:cNvSpPr txBox="1"/>
          <p:nvPr/>
        </p:nvSpPr>
        <p:spPr>
          <a:xfrm>
            <a:off x="2571736" y="2000240"/>
            <a:ext cx="2786082" cy="4154984"/>
          </a:xfrm>
          <a:prstGeom prst="rect">
            <a:avLst/>
          </a:prstGeom>
          <a:noFill/>
        </p:spPr>
        <p:txBody>
          <a:bodyPr wrap="square" rtlCol="0">
            <a:spAutoFit/>
          </a:bodyPr>
          <a:lstStyle/>
          <a:p>
            <a:r>
              <a:rPr lang="tr-TR" sz="3600" dirty="0" smtClean="0">
                <a:solidFill>
                  <a:srgbClr val="FF0000"/>
                </a:solidFill>
              </a:rPr>
              <a:t>BATIL İNANÇLAR:</a:t>
            </a:r>
          </a:p>
          <a:p>
            <a:r>
              <a:rPr lang="tr-TR" sz="2400" dirty="0" smtClean="0">
                <a:solidFill>
                  <a:srgbClr val="002060"/>
                </a:solidFill>
              </a:rPr>
              <a:t>Kahve falı</a:t>
            </a:r>
          </a:p>
          <a:p>
            <a:r>
              <a:rPr lang="tr-TR" sz="2400" dirty="0" smtClean="0">
                <a:solidFill>
                  <a:srgbClr val="002060"/>
                </a:solidFill>
              </a:rPr>
              <a:t>El falı</a:t>
            </a:r>
          </a:p>
          <a:p>
            <a:r>
              <a:rPr lang="tr-TR" sz="2400" dirty="0" smtClean="0">
                <a:solidFill>
                  <a:srgbClr val="002060"/>
                </a:solidFill>
              </a:rPr>
              <a:t>Nazar boncuğu </a:t>
            </a:r>
          </a:p>
          <a:p>
            <a:r>
              <a:rPr lang="tr-TR" sz="2400" dirty="0" smtClean="0">
                <a:solidFill>
                  <a:srgbClr val="002060"/>
                </a:solidFill>
              </a:rPr>
              <a:t>13 sayısı</a:t>
            </a:r>
          </a:p>
          <a:p>
            <a:r>
              <a:rPr lang="tr-TR" sz="2400" dirty="0" smtClean="0">
                <a:solidFill>
                  <a:srgbClr val="002060"/>
                </a:solidFill>
              </a:rPr>
              <a:t>4 yapraklı yonca</a:t>
            </a:r>
          </a:p>
          <a:p>
            <a:r>
              <a:rPr lang="tr-TR" sz="2400" dirty="0" smtClean="0">
                <a:solidFill>
                  <a:srgbClr val="002060"/>
                </a:solidFill>
              </a:rPr>
              <a:t>Kara kedi </a:t>
            </a:r>
          </a:p>
          <a:p>
            <a:r>
              <a:rPr lang="tr-TR" sz="2400" dirty="0" smtClean="0">
                <a:solidFill>
                  <a:srgbClr val="002060"/>
                </a:solidFill>
              </a:rPr>
              <a:t>At nalı</a:t>
            </a:r>
          </a:p>
          <a:p>
            <a:r>
              <a:rPr lang="tr-TR" sz="2400" dirty="0" smtClean="0">
                <a:solidFill>
                  <a:srgbClr val="002060"/>
                </a:solidFill>
              </a:rPr>
              <a:t>Dilek kurabiye ….</a:t>
            </a:r>
            <a:endParaRPr lang="tr-TR" sz="2400" dirty="0">
              <a:solidFill>
                <a:srgbClr val="002060"/>
              </a:solidFill>
            </a:endParaRPr>
          </a:p>
        </p:txBody>
      </p:sp>
      <p:pic>
        <p:nvPicPr>
          <p:cNvPr id="11" name="10 Resim" descr="indir.jpg"/>
          <p:cNvPicPr>
            <a:picLocks noChangeAspect="1"/>
          </p:cNvPicPr>
          <p:nvPr/>
        </p:nvPicPr>
        <p:blipFill>
          <a:blip r:embed="rId8" cstate="print"/>
          <a:stretch>
            <a:fillRect/>
          </a:stretch>
        </p:blipFill>
        <p:spPr>
          <a:xfrm>
            <a:off x="4786314" y="4929198"/>
            <a:ext cx="2025239" cy="1928802"/>
          </a:xfrm>
          <a:prstGeom prst="rect">
            <a:avLst/>
          </a:prstGeom>
        </p:spPr>
      </p:pic>
    </p:spTree>
  </p:cSld>
  <p:clrMapOvr>
    <a:masterClrMapping/>
  </p:clrMapOvr>
  <p:transition>
    <p:wheel spokes="8"/>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3999" cy="6858000"/>
          </a:xfrm>
        </p:spPr>
      </p:pic>
      <p:sp>
        <p:nvSpPr>
          <p:cNvPr id="5" name="4 Metin kutusu"/>
          <p:cNvSpPr txBox="1"/>
          <p:nvPr/>
        </p:nvSpPr>
        <p:spPr>
          <a:xfrm>
            <a:off x="0" y="357166"/>
            <a:ext cx="8572528" cy="769441"/>
          </a:xfrm>
          <a:prstGeom prst="rect">
            <a:avLst/>
          </a:prstGeom>
          <a:noFill/>
        </p:spPr>
        <p:txBody>
          <a:bodyPr wrap="square" rtlCol="0">
            <a:spAutoFit/>
          </a:bodyPr>
          <a:lstStyle/>
          <a:p>
            <a:r>
              <a:rPr lang="tr-TR" sz="4400" dirty="0" smtClean="0">
                <a:solidFill>
                  <a:srgbClr val="FF0000"/>
                </a:solidFill>
              </a:rPr>
              <a:t>         SORU:1</a:t>
            </a:r>
            <a:endParaRPr lang="tr-TR" sz="4400" dirty="0">
              <a:solidFill>
                <a:srgbClr val="FF0000"/>
              </a:solidFill>
            </a:endParaRPr>
          </a:p>
        </p:txBody>
      </p:sp>
      <p:sp>
        <p:nvSpPr>
          <p:cNvPr id="6" name="5 Metin kutusu"/>
          <p:cNvSpPr txBox="1"/>
          <p:nvPr/>
        </p:nvSpPr>
        <p:spPr>
          <a:xfrm>
            <a:off x="0" y="1285860"/>
            <a:ext cx="4500562" cy="4708981"/>
          </a:xfrm>
          <a:prstGeom prst="rect">
            <a:avLst/>
          </a:prstGeom>
          <a:noFill/>
        </p:spPr>
        <p:txBody>
          <a:bodyPr wrap="square" rtlCol="0">
            <a:spAutoFit/>
          </a:bodyPr>
          <a:lstStyle/>
          <a:p>
            <a:r>
              <a:rPr lang="tr-TR" sz="3200" dirty="0" smtClean="0">
                <a:solidFill>
                  <a:srgbClr val="7030A0"/>
                </a:solidFill>
              </a:rPr>
              <a:t>Aşağıdakilerden hangisi meleklerin özelliklerinden değildir.</a:t>
            </a:r>
            <a:r>
              <a:rPr lang="tr-TR" dirty="0" smtClean="0"/>
              <a:t/>
            </a:r>
            <a:br>
              <a:rPr lang="tr-TR" dirty="0" smtClean="0"/>
            </a:br>
            <a:endParaRPr lang="tr-TR" dirty="0" smtClean="0"/>
          </a:p>
          <a:p>
            <a:pPr>
              <a:buNone/>
            </a:pPr>
            <a:r>
              <a:rPr lang="tr-TR" sz="2800" dirty="0" smtClean="0">
                <a:solidFill>
                  <a:srgbClr val="FF0000"/>
                </a:solidFill>
              </a:rPr>
              <a:t>A-</a:t>
            </a:r>
            <a:r>
              <a:rPr lang="tr-TR" sz="2800" dirty="0" smtClean="0"/>
              <a:t> Nurdan yaratılmışlardır.</a:t>
            </a:r>
          </a:p>
          <a:p>
            <a:pPr>
              <a:buNone/>
            </a:pPr>
            <a:r>
              <a:rPr lang="tr-TR" sz="2800" dirty="0" smtClean="0">
                <a:solidFill>
                  <a:srgbClr val="FF0000"/>
                </a:solidFill>
              </a:rPr>
              <a:t>B-</a:t>
            </a:r>
            <a:r>
              <a:rPr lang="tr-TR" sz="2800" dirty="0" smtClean="0"/>
              <a:t> Hem günah hem de sevap işlerler.</a:t>
            </a:r>
          </a:p>
          <a:p>
            <a:pPr>
              <a:buNone/>
            </a:pPr>
            <a:r>
              <a:rPr lang="tr-TR" sz="2800" dirty="0" smtClean="0">
                <a:solidFill>
                  <a:srgbClr val="FF0000"/>
                </a:solidFill>
              </a:rPr>
              <a:t>C-</a:t>
            </a:r>
            <a:r>
              <a:rPr lang="tr-TR" sz="2800" dirty="0" smtClean="0"/>
              <a:t> Geleceği bilmezler.</a:t>
            </a:r>
          </a:p>
          <a:p>
            <a:pPr>
              <a:buNone/>
            </a:pPr>
            <a:r>
              <a:rPr lang="tr-TR" sz="2800" dirty="0" smtClean="0">
                <a:solidFill>
                  <a:srgbClr val="FF0000"/>
                </a:solidFill>
              </a:rPr>
              <a:t> D- </a:t>
            </a:r>
            <a:r>
              <a:rPr lang="tr-TR" sz="2800" dirty="0" smtClean="0"/>
              <a:t>Kendilerine </a:t>
            </a:r>
            <a:r>
              <a:rPr lang="tr-TR" sz="2800" dirty="0" smtClean="0">
                <a:solidFill>
                  <a:srgbClr val="C00000"/>
                </a:solidFill>
              </a:rPr>
              <a:t>has yapıları </a:t>
            </a:r>
            <a:r>
              <a:rPr lang="tr-TR" sz="2800" dirty="0" smtClean="0"/>
              <a:t>vardır</a:t>
            </a:r>
            <a:r>
              <a:rPr lang="tr-TR" dirty="0" smtClean="0"/>
              <a:t>.</a:t>
            </a:r>
            <a:br>
              <a:rPr lang="tr-TR" dirty="0" smtClean="0"/>
            </a:br>
            <a:endParaRPr lang="tr-TR" dirty="0"/>
          </a:p>
        </p:txBody>
      </p:sp>
      <p:sp>
        <p:nvSpPr>
          <p:cNvPr id="7" name="6 Dikdörtgen"/>
          <p:cNvSpPr/>
          <p:nvPr/>
        </p:nvSpPr>
        <p:spPr>
          <a:xfrm>
            <a:off x="6286512" y="4929198"/>
            <a:ext cx="2857488" cy="19288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dirty="0" smtClean="0"/>
              <a:t>NOT :</a:t>
            </a:r>
            <a:endParaRPr lang="tr-TR" sz="4400" dirty="0" smtClean="0">
              <a:solidFill>
                <a:srgbClr val="C00000"/>
              </a:solidFill>
            </a:endParaRPr>
          </a:p>
          <a:p>
            <a:pPr algn="ctr"/>
            <a:r>
              <a:rPr lang="tr-TR" dirty="0" smtClean="0">
                <a:solidFill>
                  <a:srgbClr val="C00000"/>
                </a:solidFill>
              </a:rPr>
              <a:t>GÖRÜNMEYEN YERLERİ FARKLI RENK OLABİLİR KAFANIZ KARIŞMASIN</a:t>
            </a:r>
            <a:endParaRPr lang="tr-TR" dirty="0">
              <a:solidFill>
                <a:srgbClr val="C00000"/>
              </a:solidFill>
            </a:endParaRPr>
          </a:p>
        </p:txBody>
      </p:sp>
      <p:pic>
        <p:nvPicPr>
          <p:cNvPr id="8" name="7 Resim" descr="miky fare.jpg"/>
          <p:cNvPicPr>
            <a:picLocks noChangeAspect="1"/>
          </p:cNvPicPr>
          <p:nvPr/>
        </p:nvPicPr>
        <p:blipFill>
          <a:blip r:embed="rId3" cstate="print"/>
          <a:stretch>
            <a:fillRect/>
          </a:stretch>
        </p:blipFill>
        <p:spPr>
          <a:xfrm>
            <a:off x="7029450" y="0"/>
            <a:ext cx="2114550" cy="2857500"/>
          </a:xfrm>
          <a:prstGeom prst="rect">
            <a:avLst/>
          </a:prstGeom>
        </p:spPr>
      </p:pic>
    </p:spTree>
  </p:cSld>
  <p:clrMapOvr>
    <a:masterClrMapping/>
  </p:clrMapOvr>
  <p:transition>
    <p:cover dir="l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İman Nedir?</a:t>
            </a:r>
            <a:endParaRPr lang="tr-TR" dirty="0"/>
          </a:p>
        </p:txBody>
      </p:sp>
      <p:pic>
        <p:nvPicPr>
          <p:cNvPr id="5" name="4 Resim" descr="200X-JCHZWETWSP12142016234832_disney-deco-3010-5-duz-renk-duvar-kagidi.jpg"/>
          <p:cNvPicPr>
            <a:picLocks noChangeAspect="1"/>
          </p:cNvPicPr>
          <p:nvPr/>
        </p:nvPicPr>
        <p:blipFill>
          <a:blip r:embed="rId2" cstate="print"/>
          <a:stretch>
            <a:fillRect/>
          </a:stretch>
        </p:blipFill>
        <p:spPr>
          <a:xfrm>
            <a:off x="0" y="-15908"/>
            <a:ext cx="9144000" cy="6873908"/>
          </a:xfrm>
          <a:prstGeom prst="rect">
            <a:avLst/>
          </a:prstGeom>
        </p:spPr>
      </p:pic>
      <p:sp>
        <p:nvSpPr>
          <p:cNvPr id="6" name="5 İçerik Yer Tutucusu"/>
          <p:cNvSpPr>
            <a:spLocks noGrp="1"/>
          </p:cNvSpPr>
          <p:nvPr>
            <p:ph idx="1"/>
          </p:nvPr>
        </p:nvSpPr>
        <p:spPr/>
        <p:txBody>
          <a:bodyPr>
            <a:normAutofit/>
          </a:bodyPr>
          <a:lstStyle/>
          <a:p>
            <a:r>
              <a:rPr lang="tr-TR" sz="4800" dirty="0" smtClean="0">
                <a:solidFill>
                  <a:srgbClr val="C00000"/>
                </a:solidFill>
              </a:rPr>
              <a:t>İMAN:</a:t>
            </a:r>
            <a:r>
              <a:rPr lang="tr-TR" sz="4800" dirty="0" smtClean="0"/>
              <a:t>Allah’ı ve Onun gönderdiklerini Kalp ile tastik edip</a:t>
            </a:r>
            <a:r>
              <a:rPr lang="tr-TR" sz="4800" dirty="0" smtClean="0">
                <a:solidFill>
                  <a:schemeClr val="accent5">
                    <a:lumMod val="50000"/>
                  </a:schemeClr>
                </a:solidFill>
              </a:rPr>
              <a:t>(onaylayıp) </a:t>
            </a:r>
            <a:r>
              <a:rPr lang="tr-TR" sz="4800" dirty="0" smtClean="0"/>
              <a:t>Dil ile ikrar </a:t>
            </a:r>
            <a:r>
              <a:rPr lang="tr-TR" sz="4800" dirty="0" smtClean="0">
                <a:solidFill>
                  <a:schemeClr val="accent5">
                    <a:lumMod val="50000"/>
                  </a:schemeClr>
                </a:solidFill>
              </a:rPr>
              <a:t>(söylemek) </a:t>
            </a:r>
            <a:r>
              <a:rPr lang="tr-TR" sz="4800" dirty="0" smtClean="0"/>
              <a:t>etmektir.</a:t>
            </a:r>
            <a:endParaRPr lang="tr-TR" sz="4800" dirty="0"/>
          </a:p>
        </p:txBody>
      </p:sp>
      <p:sp>
        <p:nvSpPr>
          <p:cNvPr id="7" name="6 Metin kutusu"/>
          <p:cNvSpPr txBox="1"/>
          <p:nvPr/>
        </p:nvSpPr>
        <p:spPr>
          <a:xfrm>
            <a:off x="785786" y="500042"/>
            <a:ext cx="7858180" cy="769441"/>
          </a:xfrm>
          <a:prstGeom prst="rect">
            <a:avLst/>
          </a:prstGeom>
          <a:noFill/>
        </p:spPr>
        <p:txBody>
          <a:bodyPr wrap="square" rtlCol="0">
            <a:spAutoFit/>
          </a:bodyPr>
          <a:lstStyle/>
          <a:p>
            <a:r>
              <a:rPr lang="tr-TR" sz="4400" dirty="0" smtClean="0">
                <a:solidFill>
                  <a:srgbClr val="FFFF00"/>
                </a:solidFill>
              </a:rPr>
              <a:t>                 İMAN NEDİR? </a:t>
            </a:r>
            <a:endParaRPr lang="tr-TR" sz="4400" dirty="0">
              <a:solidFill>
                <a:srgbClr val="FFFF00"/>
              </a:solidFill>
            </a:endParaRPr>
          </a:p>
        </p:txBody>
      </p:sp>
      <p:pic>
        <p:nvPicPr>
          <p:cNvPr id="8" name="7 Resim" descr="kuğu.jpg"/>
          <p:cNvPicPr>
            <a:picLocks noChangeAspect="1"/>
          </p:cNvPicPr>
          <p:nvPr/>
        </p:nvPicPr>
        <p:blipFill>
          <a:blip r:embed="rId3" cstate="print"/>
          <a:stretch>
            <a:fillRect/>
          </a:stretch>
        </p:blipFill>
        <p:spPr>
          <a:xfrm>
            <a:off x="6072199" y="4429133"/>
            <a:ext cx="3071802" cy="2428868"/>
          </a:xfrm>
          <a:prstGeom prst="rect">
            <a:avLst/>
          </a:prstGeom>
        </p:spPr>
      </p:pic>
    </p:spTree>
  </p:cSld>
  <p:clrMapOvr>
    <a:masterClrMapping/>
  </p:clrMapOvr>
  <p:transition>
    <p:strips dir="l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3999" cy="6858000"/>
          </a:xfrm>
        </p:spPr>
      </p:pic>
      <p:sp>
        <p:nvSpPr>
          <p:cNvPr id="5" name="4 Metin kutusu"/>
          <p:cNvSpPr txBox="1"/>
          <p:nvPr/>
        </p:nvSpPr>
        <p:spPr>
          <a:xfrm>
            <a:off x="0" y="428604"/>
            <a:ext cx="6929454" cy="769441"/>
          </a:xfrm>
          <a:prstGeom prst="rect">
            <a:avLst/>
          </a:prstGeom>
          <a:noFill/>
        </p:spPr>
        <p:txBody>
          <a:bodyPr wrap="square" rtlCol="0">
            <a:spAutoFit/>
          </a:bodyPr>
          <a:lstStyle/>
          <a:p>
            <a:r>
              <a:rPr lang="tr-TR" dirty="0" smtClean="0">
                <a:solidFill>
                  <a:srgbClr val="FF0000"/>
                </a:solidFill>
              </a:rPr>
              <a:t>    </a:t>
            </a:r>
            <a:r>
              <a:rPr lang="tr-TR" sz="4400" dirty="0" smtClean="0">
                <a:solidFill>
                  <a:srgbClr val="FF0000"/>
                </a:solidFill>
              </a:rPr>
              <a:t>                SORU:2</a:t>
            </a:r>
            <a:endParaRPr lang="tr-TR" sz="4400" dirty="0">
              <a:solidFill>
                <a:srgbClr val="FF0000"/>
              </a:solidFill>
            </a:endParaRPr>
          </a:p>
        </p:txBody>
      </p:sp>
      <p:sp>
        <p:nvSpPr>
          <p:cNvPr id="6" name="5 Metin kutusu"/>
          <p:cNvSpPr txBox="1"/>
          <p:nvPr/>
        </p:nvSpPr>
        <p:spPr>
          <a:xfrm>
            <a:off x="0" y="1357298"/>
            <a:ext cx="8215338" cy="4647426"/>
          </a:xfrm>
          <a:prstGeom prst="rect">
            <a:avLst/>
          </a:prstGeom>
          <a:noFill/>
        </p:spPr>
        <p:txBody>
          <a:bodyPr wrap="square" rtlCol="0">
            <a:spAutoFit/>
          </a:bodyPr>
          <a:lstStyle/>
          <a:p>
            <a:r>
              <a:rPr lang="tr-TR" sz="4000" dirty="0" smtClean="0">
                <a:solidFill>
                  <a:srgbClr val="7030A0"/>
                </a:solidFill>
              </a:rPr>
              <a:t>Aşağıdakilerden hangisi meleklerin özelliklerindendir.</a:t>
            </a:r>
            <a:r>
              <a:rPr lang="tr-TR" dirty="0" smtClean="0"/>
              <a:t/>
            </a:r>
            <a:br>
              <a:rPr lang="tr-TR" dirty="0" smtClean="0"/>
            </a:br>
            <a:r>
              <a:rPr lang="tr-TR" sz="3600" dirty="0" smtClean="0"/>
              <a:t>A- Gözle görülmezler. </a:t>
            </a:r>
          </a:p>
          <a:p>
            <a:r>
              <a:rPr lang="tr-TR" sz="3600" dirty="0" smtClean="0"/>
              <a:t>B- Allah’ın verdiği görevl</a:t>
            </a:r>
            <a:r>
              <a:rPr lang="tr-TR" sz="3600" dirty="0" smtClean="0">
                <a:solidFill>
                  <a:schemeClr val="bg1"/>
                </a:solidFill>
              </a:rPr>
              <a:t>eri </a:t>
            </a:r>
            <a:r>
              <a:rPr lang="tr-TR" sz="3600" dirty="0" smtClean="0"/>
              <a:t>yaparlar.</a:t>
            </a:r>
          </a:p>
          <a:p>
            <a:r>
              <a:rPr lang="tr-TR" sz="3600" dirty="0" smtClean="0"/>
              <a:t>C- Nurdan yaratılmışlardır.</a:t>
            </a:r>
          </a:p>
          <a:p>
            <a:r>
              <a:rPr lang="tr-TR" sz="3600" dirty="0" smtClean="0"/>
              <a:t>D- Hepsi</a:t>
            </a:r>
          </a:p>
          <a:p>
            <a:endParaRPr lang="tr-TR" sz="3600" dirty="0" smtClean="0"/>
          </a:p>
          <a:p>
            <a:endParaRPr lang="tr-TR" sz="3600" dirty="0"/>
          </a:p>
        </p:txBody>
      </p:sp>
      <p:pic>
        <p:nvPicPr>
          <p:cNvPr id="7" name="6 Resim" descr="garfıyld.jpg"/>
          <p:cNvPicPr>
            <a:picLocks noChangeAspect="1"/>
          </p:cNvPicPr>
          <p:nvPr/>
        </p:nvPicPr>
        <p:blipFill>
          <a:blip r:embed="rId3" cstate="print"/>
          <a:stretch>
            <a:fillRect/>
          </a:stretch>
        </p:blipFill>
        <p:spPr>
          <a:xfrm>
            <a:off x="5214942" y="3839857"/>
            <a:ext cx="3929058" cy="3018142"/>
          </a:xfrm>
          <a:prstGeom prst="rect">
            <a:avLst/>
          </a:prstGeom>
        </p:spPr>
      </p:pic>
    </p:spTree>
  </p:cSld>
  <p:clrMapOvr>
    <a:masterClrMapping/>
  </p:clrMapOvr>
  <p:transition>
    <p:pull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3999" cy="6858000"/>
          </a:xfrm>
        </p:spPr>
      </p:pic>
      <p:sp>
        <p:nvSpPr>
          <p:cNvPr id="5" name="4 Metin kutusu"/>
          <p:cNvSpPr txBox="1"/>
          <p:nvPr/>
        </p:nvSpPr>
        <p:spPr>
          <a:xfrm>
            <a:off x="0" y="428604"/>
            <a:ext cx="7072330" cy="769441"/>
          </a:xfrm>
          <a:prstGeom prst="rect">
            <a:avLst/>
          </a:prstGeom>
          <a:noFill/>
        </p:spPr>
        <p:txBody>
          <a:bodyPr wrap="square" rtlCol="0">
            <a:spAutoFit/>
          </a:bodyPr>
          <a:lstStyle/>
          <a:p>
            <a:r>
              <a:rPr lang="tr-TR" sz="4400" dirty="0" smtClean="0">
                <a:solidFill>
                  <a:srgbClr val="FF0000"/>
                </a:solidFill>
              </a:rPr>
              <a:t>              SORU:3</a:t>
            </a:r>
            <a:endParaRPr lang="tr-TR" sz="4400" dirty="0">
              <a:solidFill>
                <a:srgbClr val="FF0000"/>
              </a:solidFill>
            </a:endParaRPr>
          </a:p>
        </p:txBody>
      </p:sp>
      <p:sp>
        <p:nvSpPr>
          <p:cNvPr id="6" name="5 Metin kutusu"/>
          <p:cNvSpPr txBox="1"/>
          <p:nvPr/>
        </p:nvSpPr>
        <p:spPr>
          <a:xfrm>
            <a:off x="0" y="1357298"/>
            <a:ext cx="6715172" cy="4555093"/>
          </a:xfrm>
          <a:prstGeom prst="rect">
            <a:avLst/>
          </a:prstGeom>
          <a:noFill/>
        </p:spPr>
        <p:txBody>
          <a:bodyPr wrap="square" rtlCol="0">
            <a:spAutoFit/>
          </a:bodyPr>
          <a:lstStyle/>
          <a:p>
            <a:r>
              <a:rPr lang="tr-TR" sz="3200" dirty="0" smtClean="0">
                <a:solidFill>
                  <a:srgbClr val="7030A0"/>
                </a:solidFill>
              </a:rPr>
              <a:t>Varlıklar âlemi somut ve soyut olmak üzere iki kısma ayrılır. Aşağıdaki varlıklardan hangisi soyut varlıklardandır?</a:t>
            </a:r>
            <a:r>
              <a:rPr lang="tr-TR" dirty="0" smtClean="0">
                <a:solidFill>
                  <a:srgbClr val="7030A0"/>
                </a:solidFill>
              </a:rPr>
              <a:t> </a:t>
            </a:r>
            <a:r>
              <a:rPr lang="tr-TR" dirty="0" smtClean="0"/>
              <a:t/>
            </a:r>
            <a:br>
              <a:rPr lang="tr-TR" dirty="0" smtClean="0"/>
            </a:br>
            <a:r>
              <a:rPr lang="tr-TR" dirty="0" smtClean="0"/>
              <a:t/>
            </a:r>
            <a:br>
              <a:rPr lang="tr-TR" dirty="0" smtClean="0"/>
            </a:br>
            <a:r>
              <a:rPr lang="tr-TR" sz="3600" b="1" dirty="0" smtClean="0"/>
              <a:t>A)</a:t>
            </a:r>
            <a:r>
              <a:rPr lang="tr-TR" sz="3600" dirty="0" smtClean="0"/>
              <a:t> Bitki </a:t>
            </a:r>
            <a:br>
              <a:rPr lang="tr-TR" sz="3600" dirty="0" smtClean="0"/>
            </a:br>
            <a:r>
              <a:rPr lang="tr-TR" sz="3600" b="1" dirty="0" smtClean="0"/>
              <a:t>B)</a:t>
            </a:r>
            <a:r>
              <a:rPr lang="tr-TR" sz="3600" dirty="0" smtClean="0"/>
              <a:t> Hayvan </a:t>
            </a:r>
            <a:br>
              <a:rPr lang="tr-TR" sz="3600" dirty="0" smtClean="0"/>
            </a:br>
            <a:r>
              <a:rPr lang="tr-TR" sz="3600" b="1" dirty="0" smtClean="0"/>
              <a:t>C)</a:t>
            </a:r>
            <a:r>
              <a:rPr lang="tr-TR" sz="3600" dirty="0" smtClean="0"/>
              <a:t> Şeytan </a:t>
            </a:r>
            <a:br>
              <a:rPr lang="tr-TR" sz="3600" dirty="0" smtClean="0"/>
            </a:br>
            <a:r>
              <a:rPr lang="tr-TR" sz="3600" b="1" dirty="0" smtClean="0"/>
              <a:t>D)</a:t>
            </a:r>
            <a:r>
              <a:rPr lang="tr-TR" sz="3600" dirty="0" smtClean="0"/>
              <a:t> İnsan</a:t>
            </a:r>
            <a:endParaRPr lang="tr-TR" sz="3600" dirty="0"/>
          </a:p>
        </p:txBody>
      </p:sp>
      <p:pic>
        <p:nvPicPr>
          <p:cNvPr id="7" name="6 Resim" descr="indir (5).jpg"/>
          <p:cNvPicPr>
            <a:picLocks noChangeAspect="1"/>
          </p:cNvPicPr>
          <p:nvPr/>
        </p:nvPicPr>
        <p:blipFill>
          <a:blip r:embed="rId3" cstate="print"/>
          <a:stretch>
            <a:fillRect/>
          </a:stretch>
        </p:blipFill>
        <p:spPr>
          <a:xfrm>
            <a:off x="6215075" y="3786191"/>
            <a:ext cx="2928926" cy="3071810"/>
          </a:xfrm>
          <a:prstGeom prst="rect">
            <a:avLst/>
          </a:prstGeom>
        </p:spPr>
      </p:pic>
    </p:spTree>
  </p:cSld>
  <p:clrMapOvr>
    <a:masterClrMapping/>
  </p:clrMapOvr>
  <p:transition>
    <p:spli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3999" cy="6858000"/>
          </a:xfrm>
        </p:spPr>
      </p:pic>
      <p:sp>
        <p:nvSpPr>
          <p:cNvPr id="5" name="4 Metin kutusu"/>
          <p:cNvSpPr txBox="1"/>
          <p:nvPr/>
        </p:nvSpPr>
        <p:spPr>
          <a:xfrm>
            <a:off x="0" y="571480"/>
            <a:ext cx="8001024" cy="769441"/>
          </a:xfrm>
          <a:prstGeom prst="rect">
            <a:avLst/>
          </a:prstGeom>
          <a:noFill/>
        </p:spPr>
        <p:txBody>
          <a:bodyPr wrap="square" rtlCol="0">
            <a:spAutoFit/>
          </a:bodyPr>
          <a:lstStyle/>
          <a:p>
            <a:r>
              <a:rPr lang="tr-TR" sz="4400" dirty="0" smtClean="0">
                <a:solidFill>
                  <a:srgbClr val="FF0000"/>
                </a:solidFill>
              </a:rPr>
              <a:t>          SORU:4</a:t>
            </a:r>
            <a:endParaRPr lang="tr-TR" sz="4400" dirty="0">
              <a:solidFill>
                <a:srgbClr val="FF0000"/>
              </a:solidFill>
            </a:endParaRPr>
          </a:p>
        </p:txBody>
      </p:sp>
      <p:sp>
        <p:nvSpPr>
          <p:cNvPr id="8" name="7 Metin kutusu"/>
          <p:cNvSpPr txBox="1"/>
          <p:nvPr/>
        </p:nvSpPr>
        <p:spPr>
          <a:xfrm>
            <a:off x="0" y="1643050"/>
            <a:ext cx="6858048" cy="3724096"/>
          </a:xfrm>
          <a:prstGeom prst="rect">
            <a:avLst/>
          </a:prstGeom>
          <a:noFill/>
        </p:spPr>
        <p:txBody>
          <a:bodyPr wrap="square" rtlCol="0">
            <a:spAutoFit/>
          </a:bodyPr>
          <a:lstStyle/>
          <a:p>
            <a:r>
              <a:rPr lang="tr-TR" sz="3600" dirty="0" smtClean="0">
                <a:solidFill>
                  <a:srgbClr val="7030A0"/>
                </a:solidFill>
              </a:rPr>
              <a:t>Sevap ve günahlarımızı yazan meleklere verilen isim aşağıdakilerden hangisidir?</a:t>
            </a:r>
            <a:r>
              <a:rPr lang="tr-TR" sz="3600" dirty="0" smtClean="0"/>
              <a:t> </a:t>
            </a:r>
            <a:br>
              <a:rPr lang="tr-TR" sz="3600" dirty="0" smtClean="0"/>
            </a:br>
            <a:r>
              <a:rPr lang="tr-TR" sz="3200" b="1" dirty="0" smtClean="0"/>
              <a:t>A)</a:t>
            </a:r>
            <a:r>
              <a:rPr lang="tr-TR" sz="3200" dirty="0" smtClean="0"/>
              <a:t> Azrail </a:t>
            </a:r>
            <a:br>
              <a:rPr lang="tr-TR" sz="3200" dirty="0" smtClean="0"/>
            </a:br>
            <a:r>
              <a:rPr lang="tr-TR" sz="3200" b="1" dirty="0" smtClean="0"/>
              <a:t>B)</a:t>
            </a:r>
            <a:r>
              <a:rPr lang="tr-TR" sz="3200" dirty="0" smtClean="0"/>
              <a:t> MünkerNekir </a:t>
            </a:r>
            <a:br>
              <a:rPr lang="tr-TR" sz="3200" dirty="0" smtClean="0"/>
            </a:br>
            <a:r>
              <a:rPr lang="tr-TR" sz="3200" b="1" dirty="0" smtClean="0"/>
              <a:t>C)</a:t>
            </a:r>
            <a:r>
              <a:rPr lang="tr-TR" sz="3200" dirty="0" smtClean="0"/>
              <a:t> Mikail </a:t>
            </a:r>
            <a:br>
              <a:rPr lang="tr-TR" sz="3200" dirty="0" smtClean="0"/>
            </a:br>
            <a:r>
              <a:rPr lang="tr-TR" sz="3200" b="1" dirty="0" smtClean="0"/>
              <a:t>D)</a:t>
            </a:r>
            <a:r>
              <a:rPr lang="tr-TR" sz="3200" dirty="0" smtClean="0"/>
              <a:t> Kiramen </a:t>
            </a:r>
            <a:r>
              <a:rPr lang="tr-TR" sz="3200" dirty="0" smtClean="0">
                <a:solidFill>
                  <a:srgbClr val="FF0000"/>
                </a:solidFill>
              </a:rPr>
              <a:t>Kâtibin</a:t>
            </a:r>
            <a:endParaRPr lang="tr-TR" sz="3200" dirty="0">
              <a:solidFill>
                <a:srgbClr val="FF0000"/>
              </a:solidFill>
            </a:endParaRPr>
          </a:p>
        </p:txBody>
      </p:sp>
      <p:pic>
        <p:nvPicPr>
          <p:cNvPr id="9" name="8 Resim" descr="indir (4).jpg"/>
          <p:cNvPicPr>
            <a:picLocks noChangeAspect="1"/>
          </p:cNvPicPr>
          <p:nvPr/>
        </p:nvPicPr>
        <p:blipFill>
          <a:blip r:embed="rId3" cstate="print"/>
          <a:stretch>
            <a:fillRect/>
          </a:stretch>
        </p:blipFill>
        <p:spPr>
          <a:xfrm>
            <a:off x="5934075" y="4143380"/>
            <a:ext cx="3209925" cy="2714620"/>
          </a:xfrm>
          <a:prstGeom prst="rect">
            <a:avLst/>
          </a:prstGeom>
        </p:spPr>
      </p:pic>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4000" cy="6858000"/>
          </a:xfrm>
        </p:spPr>
      </p:pic>
      <p:sp>
        <p:nvSpPr>
          <p:cNvPr id="5" name="4 Metin kutusu"/>
          <p:cNvSpPr txBox="1"/>
          <p:nvPr/>
        </p:nvSpPr>
        <p:spPr>
          <a:xfrm>
            <a:off x="0" y="285728"/>
            <a:ext cx="8572528" cy="769441"/>
          </a:xfrm>
          <a:prstGeom prst="rect">
            <a:avLst/>
          </a:prstGeom>
          <a:noFill/>
        </p:spPr>
        <p:txBody>
          <a:bodyPr wrap="square" rtlCol="0">
            <a:spAutoFit/>
          </a:bodyPr>
          <a:lstStyle/>
          <a:p>
            <a:r>
              <a:rPr lang="tr-TR" sz="4400" dirty="0" smtClean="0">
                <a:solidFill>
                  <a:srgbClr val="FF0000"/>
                </a:solidFill>
              </a:rPr>
              <a:t>          SORU:5</a:t>
            </a:r>
            <a:endParaRPr lang="tr-TR" sz="4400" dirty="0">
              <a:solidFill>
                <a:srgbClr val="FF0000"/>
              </a:solidFill>
            </a:endParaRPr>
          </a:p>
        </p:txBody>
      </p:sp>
      <p:sp>
        <p:nvSpPr>
          <p:cNvPr id="6" name="5 Metin kutusu"/>
          <p:cNvSpPr txBox="1"/>
          <p:nvPr/>
        </p:nvSpPr>
        <p:spPr>
          <a:xfrm>
            <a:off x="214282" y="928670"/>
            <a:ext cx="5357850" cy="4278094"/>
          </a:xfrm>
          <a:prstGeom prst="rect">
            <a:avLst/>
          </a:prstGeom>
          <a:noFill/>
        </p:spPr>
        <p:txBody>
          <a:bodyPr wrap="square" rtlCol="0">
            <a:spAutoFit/>
          </a:bodyPr>
          <a:lstStyle/>
          <a:p>
            <a:r>
              <a:rPr lang="tr-TR" sz="3200" dirty="0" smtClean="0">
                <a:solidFill>
                  <a:srgbClr val="7030A0"/>
                </a:solidFill>
              </a:rPr>
              <a:t>Şeytanın Allah’ın rahmetinden kovulmasına sebep olan kötü huyu aşağıdakilerden hangisidir? </a:t>
            </a:r>
            <a:r>
              <a:rPr lang="tr-TR" dirty="0" smtClean="0"/>
              <a:t/>
            </a:r>
            <a:br>
              <a:rPr lang="tr-TR" dirty="0" smtClean="0"/>
            </a:br>
            <a:r>
              <a:rPr lang="tr-TR" sz="3600" b="1" dirty="0" smtClean="0"/>
              <a:t>A)</a:t>
            </a:r>
            <a:r>
              <a:rPr lang="tr-TR" sz="3600" dirty="0" smtClean="0"/>
              <a:t> Kibir </a:t>
            </a:r>
            <a:br>
              <a:rPr lang="tr-TR" sz="3600" dirty="0" smtClean="0"/>
            </a:br>
            <a:r>
              <a:rPr lang="tr-TR" sz="3600" b="1" dirty="0" smtClean="0"/>
              <a:t>C)</a:t>
            </a:r>
            <a:r>
              <a:rPr lang="tr-TR" sz="3600" dirty="0" smtClean="0"/>
              <a:t> İftira </a:t>
            </a:r>
            <a:br>
              <a:rPr lang="tr-TR" sz="3600" dirty="0" smtClean="0"/>
            </a:br>
            <a:r>
              <a:rPr lang="tr-TR" sz="3600" b="1" dirty="0" smtClean="0"/>
              <a:t>B)</a:t>
            </a:r>
            <a:r>
              <a:rPr lang="tr-TR" sz="3600" dirty="0" smtClean="0"/>
              <a:t> Gıybet </a:t>
            </a:r>
            <a:br>
              <a:rPr lang="tr-TR" sz="3600" dirty="0" smtClean="0"/>
            </a:br>
            <a:r>
              <a:rPr lang="tr-TR" sz="3600" b="1" dirty="0" smtClean="0"/>
              <a:t>D)</a:t>
            </a:r>
            <a:r>
              <a:rPr lang="tr-TR" sz="3600" dirty="0" smtClean="0"/>
              <a:t> </a:t>
            </a:r>
            <a:r>
              <a:rPr lang="tr-TR" sz="3600" dirty="0" smtClean="0">
                <a:solidFill>
                  <a:schemeClr val="tx1">
                    <a:lumMod val="95000"/>
                    <a:lumOff val="5000"/>
                  </a:schemeClr>
                </a:solidFill>
              </a:rPr>
              <a:t>Yalan</a:t>
            </a:r>
            <a:endParaRPr lang="tr-TR" sz="3600" dirty="0">
              <a:solidFill>
                <a:schemeClr val="tx1">
                  <a:lumMod val="95000"/>
                  <a:lumOff val="5000"/>
                </a:schemeClr>
              </a:solidFill>
            </a:endParaRPr>
          </a:p>
        </p:txBody>
      </p:sp>
      <p:pic>
        <p:nvPicPr>
          <p:cNvPr id="7" name="6 Resim" descr="65zy12.gif"/>
          <p:cNvPicPr>
            <a:picLocks noChangeAspect="1"/>
          </p:cNvPicPr>
          <p:nvPr/>
        </p:nvPicPr>
        <p:blipFill>
          <a:blip r:embed="rId3" cstate="print"/>
          <a:stretch>
            <a:fillRect/>
          </a:stretch>
        </p:blipFill>
        <p:spPr>
          <a:xfrm>
            <a:off x="6786579" y="3286124"/>
            <a:ext cx="2357422" cy="3571876"/>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4000" cy="6858000"/>
          </a:xfrm>
        </p:spPr>
      </p:pic>
      <p:sp>
        <p:nvSpPr>
          <p:cNvPr id="5" name="4 Metin kutusu"/>
          <p:cNvSpPr txBox="1"/>
          <p:nvPr/>
        </p:nvSpPr>
        <p:spPr>
          <a:xfrm>
            <a:off x="0" y="500042"/>
            <a:ext cx="8429684" cy="769441"/>
          </a:xfrm>
          <a:prstGeom prst="rect">
            <a:avLst/>
          </a:prstGeom>
          <a:noFill/>
        </p:spPr>
        <p:txBody>
          <a:bodyPr wrap="square" rtlCol="0">
            <a:spAutoFit/>
          </a:bodyPr>
          <a:lstStyle/>
          <a:p>
            <a:r>
              <a:rPr lang="tr-TR" sz="4400" dirty="0" smtClean="0">
                <a:solidFill>
                  <a:srgbClr val="FF0000"/>
                </a:solidFill>
              </a:rPr>
              <a:t>               SORU:6</a:t>
            </a:r>
            <a:endParaRPr lang="tr-TR" sz="4400" dirty="0">
              <a:solidFill>
                <a:srgbClr val="FF0000"/>
              </a:solidFill>
            </a:endParaRPr>
          </a:p>
        </p:txBody>
      </p:sp>
      <p:sp>
        <p:nvSpPr>
          <p:cNvPr id="6" name="5 Metin kutusu"/>
          <p:cNvSpPr txBox="1"/>
          <p:nvPr/>
        </p:nvSpPr>
        <p:spPr>
          <a:xfrm>
            <a:off x="0" y="1571612"/>
            <a:ext cx="5072066" cy="5016758"/>
          </a:xfrm>
          <a:prstGeom prst="rect">
            <a:avLst/>
          </a:prstGeom>
          <a:noFill/>
        </p:spPr>
        <p:txBody>
          <a:bodyPr wrap="square" rtlCol="0">
            <a:spAutoFit/>
          </a:bodyPr>
          <a:lstStyle/>
          <a:p>
            <a:r>
              <a:rPr lang="tr-TR" sz="3200" dirty="0" smtClean="0">
                <a:solidFill>
                  <a:srgbClr val="7030A0"/>
                </a:solidFill>
              </a:rPr>
              <a:t>İnsanların öldükten sonra dirilip sonsuza kadar kalacağı ve yaptıklarından hesaba çekileceği inancı aşağıdaki kavramlardan hangisiyle açıklanır ?</a:t>
            </a:r>
            <a:r>
              <a:rPr lang="tr-TR" sz="3200" dirty="0" smtClean="0"/>
              <a:t> </a:t>
            </a:r>
            <a:r>
              <a:rPr lang="tr-TR" dirty="0" smtClean="0"/>
              <a:t/>
            </a:r>
            <a:br>
              <a:rPr lang="tr-TR" dirty="0" smtClean="0"/>
            </a:br>
            <a:r>
              <a:rPr lang="tr-TR" sz="3200" b="1" dirty="0" smtClean="0"/>
              <a:t>A)</a:t>
            </a:r>
            <a:r>
              <a:rPr lang="tr-TR" sz="3200" dirty="0" smtClean="0"/>
              <a:t> Kadere iman </a:t>
            </a:r>
            <a:br>
              <a:rPr lang="tr-TR" sz="3200" dirty="0" smtClean="0"/>
            </a:br>
            <a:r>
              <a:rPr lang="tr-TR" sz="3200" b="1" dirty="0" smtClean="0"/>
              <a:t>B)</a:t>
            </a:r>
            <a:r>
              <a:rPr lang="tr-TR" sz="3200" dirty="0" smtClean="0"/>
              <a:t> Meleklere iman </a:t>
            </a:r>
            <a:br>
              <a:rPr lang="tr-TR" sz="3200" dirty="0" smtClean="0"/>
            </a:br>
            <a:r>
              <a:rPr lang="tr-TR" sz="3200" b="1" dirty="0" smtClean="0"/>
              <a:t>C)</a:t>
            </a:r>
            <a:r>
              <a:rPr lang="tr-TR" sz="3200" dirty="0" smtClean="0"/>
              <a:t> Ahirete iman </a:t>
            </a:r>
            <a:br>
              <a:rPr lang="tr-TR" sz="3200" dirty="0" smtClean="0"/>
            </a:br>
            <a:r>
              <a:rPr lang="tr-TR" sz="3200" b="1" dirty="0" smtClean="0"/>
              <a:t>D)</a:t>
            </a:r>
            <a:r>
              <a:rPr lang="tr-TR" sz="3200" dirty="0" smtClean="0"/>
              <a:t> Ruh göçü</a:t>
            </a:r>
            <a:endParaRPr lang="tr-TR" sz="3200" dirty="0"/>
          </a:p>
        </p:txBody>
      </p:sp>
      <p:pic>
        <p:nvPicPr>
          <p:cNvPr id="7" name="6 Resim" descr="images.jpg"/>
          <p:cNvPicPr>
            <a:picLocks noChangeAspect="1"/>
          </p:cNvPicPr>
          <p:nvPr/>
        </p:nvPicPr>
        <p:blipFill>
          <a:blip r:embed="rId3" cstate="print"/>
          <a:stretch>
            <a:fillRect/>
          </a:stretch>
        </p:blipFill>
        <p:spPr>
          <a:xfrm>
            <a:off x="6215075" y="4000505"/>
            <a:ext cx="2928926" cy="2857496"/>
          </a:xfrm>
          <a:prstGeom prst="rect">
            <a:avLst/>
          </a:prstGeom>
        </p:spPr>
      </p:pic>
    </p:spTree>
  </p:cSld>
  <p:clrMapOvr>
    <a:masterClrMapping/>
  </p:clrMapOvr>
  <p:transition>
    <p:cover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4000" cy="6858000"/>
          </a:xfrm>
        </p:spPr>
      </p:pic>
      <p:sp>
        <p:nvSpPr>
          <p:cNvPr id="5" name="4 Metin kutusu"/>
          <p:cNvSpPr txBox="1"/>
          <p:nvPr/>
        </p:nvSpPr>
        <p:spPr>
          <a:xfrm>
            <a:off x="1000100" y="428604"/>
            <a:ext cx="6929486" cy="769441"/>
          </a:xfrm>
          <a:prstGeom prst="rect">
            <a:avLst/>
          </a:prstGeom>
          <a:noFill/>
        </p:spPr>
        <p:txBody>
          <a:bodyPr wrap="square" rtlCol="0">
            <a:spAutoFit/>
          </a:bodyPr>
          <a:lstStyle/>
          <a:p>
            <a:r>
              <a:rPr lang="tr-TR" sz="4400" dirty="0" smtClean="0">
                <a:solidFill>
                  <a:srgbClr val="FF0000"/>
                </a:solidFill>
              </a:rPr>
              <a:t>          SORU:7</a:t>
            </a:r>
            <a:endParaRPr lang="tr-TR" sz="4400" dirty="0">
              <a:solidFill>
                <a:srgbClr val="FF0000"/>
              </a:solidFill>
            </a:endParaRPr>
          </a:p>
        </p:txBody>
      </p:sp>
      <p:sp>
        <p:nvSpPr>
          <p:cNvPr id="6" name="5 Metin kutusu"/>
          <p:cNvSpPr txBox="1"/>
          <p:nvPr/>
        </p:nvSpPr>
        <p:spPr>
          <a:xfrm>
            <a:off x="0" y="1348800"/>
            <a:ext cx="4143372" cy="4524315"/>
          </a:xfrm>
          <a:prstGeom prst="rect">
            <a:avLst/>
          </a:prstGeom>
          <a:noFill/>
        </p:spPr>
        <p:txBody>
          <a:bodyPr wrap="square" rtlCol="0">
            <a:spAutoFit/>
          </a:bodyPr>
          <a:lstStyle/>
          <a:p>
            <a:r>
              <a:rPr lang="tr-TR" sz="3200" dirty="0" smtClean="0">
                <a:solidFill>
                  <a:srgbClr val="7030A0"/>
                </a:solidFill>
              </a:rPr>
              <a:t>Aşağıdakilerden hangisi toplumda yaygın olan batıl inançlardan biri değildir?</a:t>
            </a:r>
            <a:r>
              <a:rPr lang="tr-TR" sz="3200" dirty="0" smtClean="0"/>
              <a:t> </a:t>
            </a:r>
            <a:r>
              <a:rPr lang="tr-TR" dirty="0" smtClean="0"/>
              <a:t/>
            </a:r>
            <a:br>
              <a:rPr lang="tr-TR" dirty="0" smtClean="0"/>
            </a:br>
            <a:r>
              <a:rPr lang="tr-TR" sz="3200" b="1" dirty="0" smtClean="0"/>
              <a:t>A)</a:t>
            </a:r>
            <a:r>
              <a:rPr lang="tr-TR" sz="3200" dirty="0" smtClean="0"/>
              <a:t> Tuvalete sol ayakla girmek </a:t>
            </a:r>
            <a:br>
              <a:rPr lang="tr-TR" sz="3200" dirty="0" smtClean="0"/>
            </a:br>
            <a:r>
              <a:rPr lang="tr-TR" sz="3200" b="1" dirty="0" smtClean="0"/>
              <a:t>B)</a:t>
            </a:r>
            <a:r>
              <a:rPr lang="tr-TR" sz="3200" dirty="0" smtClean="0"/>
              <a:t> Falcılık </a:t>
            </a:r>
            <a:br>
              <a:rPr lang="tr-TR" sz="3200" dirty="0" smtClean="0"/>
            </a:br>
            <a:r>
              <a:rPr lang="tr-TR" sz="3200" b="1" dirty="0" smtClean="0"/>
              <a:t>C)</a:t>
            </a:r>
            <a:r>
              <a:rPr lang="tr-TR" sz="3200" dirty="0" smtClean="0"/>
              <a:t> Ruh çağırma </a:t>
            </a:r>
            <a:br>
              <a:rPr lang="tr-TR" sz="3200" dirty="0" smtClean="0"/>
            </a:br>
            <a:r>
              <a:rPr lang="tr-TR" sz="3200" b="1" dirty="0" smtClean="0"/>
              <a:t>D)</a:t>
            </a:r>
            <a:r>
              <a:rPr lang="tr-TR" sz="3200" dirty="0" smtClean="0"/>
              <a:t> Sihir ve </a:t>
            </a:r>
            <a:r>
              <a:rPr lang="tr-TR" sz="3200" dirty="0" smtClean="0">
                <a:solidFill>
                  <a:schemeClr val="bg1">
                    <a:lumMod val="95000"/>
                  </a:schemeClr>
                </a:solidFill>
              </a:rPr>
              <a:t>Büyü</a:t>
            </a:r>
            <a:endParaRPr lang="tr-TR" sz="3200" dirty="0">
              <a:solidFill>
                <a:schemeClr val="bg1">
                  <a:lumMod val="95000"/>
                </a:schemeClr>
              </a:solidFill>
            </a:endParaRPr>
          </a:p>
        </p:txBody>
      </p:sp>
      <p:pic>
        <p:nvPicPr>
          <p:cNvPr id="7" name="6 Resim" descr="images (5).jpg"/>
          <p:cNvPicPr>
            <a:picLocks noChangeAspect="1"/>
          </p:cNvPicPr>
          <p:nvPr/>
        </p:nvPicPr>
        <p:blipFill>
          <a:blip r:embed="rId3" cstate="print"/>
          <a:stretch>
            <a:fillRect/>
          </a:stretch>
        </p:blipFill>
        <p:spPr>
          <a:xfrm>
            <a:off x="5715009" y="4071942"/>
            <a:ext cx="3428992" cy="2786058"/>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4000" cy="6858000"/>
          </a:xfrm>
        </p:spPr>
      </p:pic>
      <p:sp>
        <p:nvSpPr>
          <p:cNvPr id="5" name="4 Metin kutusu"/>
          <p:cNvSpPr txBox="1"/>
          <p:nvPr/>
        </p:nvSpPr>
        <p:spPr>
          <a:xfrm>
            <a:off x="0" y="285728"/>
            <a:ext cx="6643702" cy="769441"/>
          </a:xfrm>
          <a:prstGeom prst="rect">
            <a:avLst/>
          </a:prstGeom>
          <a:noFill/>
        </p:spPr>
        <p:txBody>
          <a:bodyPr wrap="square" rtlCol="0">
            <a:spAutoFit/>
          </a:bodyPr>
          <a:lstStyle/>
          <a:p>
            <a:r>
              <a:rPr lang="tr-TR" sz="4400" dirty="0" smtClean="0"/>
              <a:t>                </a:t>
            </a:r>
            <a:r>
              <a:rPr lang="tr-TR" sz="4400" dirty="0" smtClean="0">
                <a:solidFill>
                  <a:srgbClr val="FF0000"/>
                </a:solidFill>
              </a:rPr>
              <a:t> SORU:8</a:t>
            </a:r>
            <a:endParaRPr lang="tr-TR" sz="4400" dirty="0">
              <a:solidFill>
                <a:srgbClr val="FF0000"/>
              </a:solidFill>
            </a:endParaRPr>
          </a:p>
        </p:txBody>
      </p:sp>
      <p:sp>
        <p:nvSpPr>
          <p:cNvPr id="6" name="5 Metin kutusu"/>
          <p:cNvSpPr txBox="1"/>
          <p:nvPr/>
        </p:nvSpPr>
        <p:spPr>
          <a:xfrm>
            <a:off x="0" y="1287244"/>
            <a:ext cx="4286248" cy="5078313"/>
          </a:xfrm>
          <a:prstGeom prst="rect">
            <a:avLst/>
          </a:prstGeom>
          <a:noFill/>
        </p:spPr>
        <p:txBody>
          <a:bodyPr wrap="square" rtlCol="0">
            <a:spAutoFit/>
          </a:bodyPr>
          <a:lstStyle/>
          <a:p>
            <a:r>
              <a:rPr lang="tr-TR" sz="3200" dirty="0" smtClean="0">
                <a:solidFill>
                  <a:srgbClr val="7030A0"/>
                </a:solidFill>
              </a:rPr>
              <a:t>Aşağıdakilerden hangisi insanların batıl inançlara yönelme sebeplerinden biri değildir? </a:t>
            </a:r>
            <a:r>
              <a:rPr lang="tr-TR" dirty="0" smtClean="0"/>
              <a:t/>
            </a:r>
            <a:br>
              <a:rPr lang="tr-TR" dirty="0" smtClean="0"/>
            </a:br>
            <a:r>
              <a:rPr lang="tr-TR" sz="2800" b="1" dirty="0" smtClean="0"/>
              <a:t>A)</a:t>
            </a:r>
            <a:r>
              <a:rPr lang="tr-TR" sz="2800" dirty="0" smtClean="0"/>
              <a:t> Gelecek hakkında bilgi edinme merakı </a:t>
            </a:r>
            <a:br>
              <a:rPr lang="tr-TR" sz="2800" dirty="0" smtClean="0"/>
            </a:br>
            <a:r>
              <a:rPr lang="tr-TR" sz="2800" b="1" dirty="0" smtClean="0"/>
              <a:t>B)</a:t>
            </a:r>
            <a:r>
              <a:rPr lang="tr-TR" sz="2800" dirty="0" smtClean="0"/>
              <a:t> Dini öğrenme isteği </a:t>
            </a:r>
            <a:br>
              <a:rPr lang="tr-TR" sz="2800" dirty="0" smtClean="0"/>
            </a:br>
            <a:r>
              <a:rPr lang="tr-TR" sz="2800" b="1" dirty="0" smtClean="0"/>
              <a:t>C)</a:t>
            </a:r>
            <a:r>
              <a:rPr lang="tr-TR" sz="2800" dirty="0" smtClean="0"/>
              <a:t> Gizemli olan </a:t>
            </a:r>
            <a:r>
              <a:rPr lang="tr-TR" sz="2800" dirty="0" smtClean="0">
                <a:solidFill>
                  <a:srgbClr val="FF0000"/>
                </a:solidFill>
              </a:rPr>
              <a:t>şeylere </a:t>
            </a:r>
            <a:r>
              <a:rPr lang="tr-TR" sz="2800" dirty="0" smtClean="0"/>
              <a:t>duyulan ilgi </a:t>
            </a:r>
            <a:br>
              <a:rPr lang="tr-TR" sz="2800" dirty="0" smtClean="0"/>
            </a:br>
            <a:r>
              <a:rPr lang="tr-TR" sz="2800" b="1" dirty="0" smtClean="0"/>
              <a:t>D)</a:t>
            </a:r>
            <a:r>
              <a:rPr lang="tr-TR" sz="2800" dirty="0" smtClean="0"/>
              <a:t> Dini </a:t>
            </a:r>
            <a:r>
              <a:rPr lang="tr-TR" sz="2800" dirty="0" smtClean="0">
                <a:solidFill>
                  <a:srgbClr val="FF0000"/>
                </a:solidFill>
              </a:rPr>
              <a:t>eğitimin yetersiz </a:t>
            </a:r>
            <a:r>
              <a:rPr lang="tr-TR" sz="2800" dirty="0" smtClean="0"/>
              <a:t>olması</a:t>
            </a:r>
            <a:endParaRPr lang="tr-TR" sz="2800" dirty="0"/>
          </a:p>
        </p:txBody>
      </p:sp>
      <p:pic>
        <p:nvPicPr>
          <p:cNvPr id="7" name="6 Resim" descr="images (8).jpg"/>
          <p:cNvPicPr>
            <a:picLocks noChangeAspect="1"/>
          </p:cNvPicPr>
          <p:nvPr/>
        </p:nvPicPr>
        <p:blipFill>
          <a:blip r:embed="rId3" cstate="print"/>
          <a:stretch>
            <a:fillRect/>
          </a:stretch>
        </p:blipFill>
        <p:spPr>
          <a:xfrm>
            <a:off x="6000761" y="4357694"/>
            <a:ext cx="3143240" cy="2500306"/>
          </a:xfrm>
          <a:prstGeom prst="rect">
            <a:avLst/>
          </a:prstGeom>
        </p:spPr>
      </p:pic>
    </p:spTree>
  </p:cSld>
  <p:clrMapOvr>
    <a:masterClrMapping/>
  </p:clrMapOvr>
  <p:transition>
    <p:cover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3999" cy="6858000"/>
          </a:xfrm>
        </p:spPr>
      </p:pic>
      <p:sp>
        <p:nvSpPr>
          <p:cNvPr id="5" name="4 Metin kutusu"/>
          <p:cNvSpPr txBox="1"/>
          <p:nvPr/>
        </p:nvSpPr>
        <p:spPr>
          <a:xfrm>
            <a:off x="0" y="285728"/>
            <a:ext cx="9501222" cy="769441"/>
          </a:xfrm>
          <a:prstGeom prst="rect">
            <a:avLst/>
          </a:prstGeom>
          <a:noFill/>
        </p:spPr>
        <p:txBody>
          <a:bodyPr wrap="square" rtlCol="0">
            <a:spAutoFit/>
          </a:bodyPr>
          <a:lstStyle/>
          <a:p>
            <a:r>
              <a:rPr lang="tr-TR" sz="4400" dirty="0" smtClean="0">
                <a:solidFill>
                  <a:srgbClr val="FF0000"/>
                </a:solidFill>
              </a:rPr>
              <a:t>      SORU:9</a:t>
            </a:r>
            <a:endParaRPr lang="tr-TR" sz="4400" dirty="0">
              <a:solidFill>
                <a:srgbClr val="FF0000"/>
              </a:solidFill>
            </a:endParaRPr>
          </a:p>
        </p:txBody>
      </p:sp>
      <p:sp>
        <p:nvSpPr>
          <p:cNvPr id="6" name="5 Metin kutusu"/>
          <p:cNvSpPr txBox="1"/>
          <p:nvPr/>
        </p:nvSpPr>
        <p:spPr>
          <a:xfrm>
            <a:off x="0" y="1500174"/>
            <a:ext cx="5143504" cy="4031873"/>
          </a:xfrm>
          <a:prstGeom prst="rect">
            <a:avLst/>
          </a:prstGeom>
          <a:noFill/>
        </p:spPr>
        <p:txBody>
          <a:bodyPr wrap="square" rtlCol="0">
            <a:spAutoFit/>
          </a:bodyPr>
          <a:lstStyle/>
          <a:p>
            <a:r>
              <a:rPr lang="tr-TR" sz="3200" b="1" dirty="0" smtClean="0">
                <a:solidFill>
                  <a:srgbClr val="7030A0"/>
                </a:solidFill>
              </a:rPr>
              <a:t>Aşağıdakilerden hangisi imanın şartlarından değildir?</a:t>
            </a:r>
            <a:endParaRPr lang="tr-TR" sz="3200" dirty="0" smtClean="0">
              <a:solidFill>
                <a:srgbClr val="7030A0"/>
              </a:solidFill>
            </a:endParaRPr>
          </a:p>
          <a:p>
            <a:r>
              <a:rPr lang="tr-TR" sz="3200" b="1" dirty="0" smtClean="0"/>
              <a:t>A</a:t>
            </a:r>
            <a:r>
              <a:rPr lang="tr-TR" sz="3200" dirty="0" smtClean="0"/>
              <a:t>Zekat vermek</a:t>
            </a:r>
          </a:p>
          <a:p>
            <a:r>
              <a:rPr lang="tr-TR" sz="3200" b="1" dirty="0" smtClean="0"/>
              <a:t>B</a:t>
            </a:r>
            <a:r>
              <a:rPr lang="tr-TR" sz="3200" dirty="0" smtClean="0"/>
              <a:t>Peygamberlere inanmak</a:t>
            </a:r>
          </a:p>
          <a:p>
            <a:r>
              <a:rPr lang="tr-TR" sz="3200" b="1" dirty="0" smtClean="0"/>
              <a:t>C</a:t>
            </a:r>
            <a:r>
              <a:rPr lang="tr-TR" sz="3200" dirty="0" smtClean="0"/>
              <a:t>Meleklere inanmak</a:t>
            </a:r>
          </a:p>
          <a:p>
            <a:r>
              <a:rPr lang="tr-TR" sz="3200" b="1" dirty="0" smtClean="0"/>
              <a:t>D</a:t>
            </a:r>
            <a:r>
              <a:rPr lang="tr-TR" sz="3200" dirty="0" smtClean="0"/>
              <a:t>Ahirete inanmak</a:t>
            </a:r>
          </a:p>
          <a:p>
            <a:r>
              <a:rPr lang="tr-TR" sz="3200" dirty="0" smtClean="0"/>
              <a:t/>
            </a:r>
            <a:br>
              <a:rPr lang="tr-TR" sz="3200" dirty="0" smtClean="0"/>
            </a:br>
            <a:endParaRPr lang="tr-TR" sz="32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3999" cy="6858000"/>
          </a:xfrm>
        </p:spPr>
      </p:pic>
      <p:sp>
        <p:nvSpPr>
          <p:cNvPr id="5" name="4 Metin kutusu"/>
          <p:cNvSpPr txBox="1"/>
          <p:nvPr/>
        </p:nvSpPr>
        <p:spPr>
          <a:xfrm>
            <a:off x="285720" y="285728"/>
            <a:ext cx="5715040" cy="769441"/>
          </a:xfrm>
          <a:prstGeom prst="rect">
            <a:avLst/>
          </a:prstGeom>
          <a:noFill/>
        </p:spPr>
        <p:txBody>
          <a:bodyPr wrap="square" rtlCol="0">
            <a:spAutoFit/>
          </a:bodyPr>
          <a:lstStyle/>
          <a:p>
            <a:r>
              <a:rPr lang="tr-TR" sz="4400" dirty="0" smtClean="0">
                <a:solidFill>
                  <a:srgbClr val="FF0000"/>
                </a:solidFill>
              </a:rPr>
              <a:t>           SORU:10</a:t>
            </a:r>
            <a:endParaRPr lang="tr-TR" sz="4400" dirty="0">
              <a:solidFill>
                <a:srgbClr val="FF0000"/>
              </a:solidFill>
            </a:endParaRPr>
          </a:p>
        </p:txBody>
      </p:sp>
      <p:sp>
        <p:nvSpPr>
          <p:cNvPr id="7" name="6 Metin kutusu"/>
          <p:cNvSpPr txBox="1"/>
          <p:nvPr/>
        </p:nvSpPr>
        <p:spPr>
          <a:xfrm>
            <a:off x="0" y="1214422"/>
            <a:ext cx="7215206" cy="6063198"/>
          </a:xfrm>
          <a:prstGeom prst="rect">
            <a:avLst/>
          </a:prstGeom>
          <a:noFill/>
        </p:spPr>
        <p:txBody>
          <a:bodyPr wrap="square" rtlCol="0">
            <a:spAutoFit/>
          </a:bodyPr>
          <a:lstStyle/>
          <a:p>
            <a:r>
              <a:rPr lang="tr-TR" sz="2400" dirty="0" smtClean="0"/>
              <a:t>İsrafil (a.s.) meleğinin sûra ikinci kez üflemesiyle dünyada yaşamış olan bütün insanlar ahirette yeniden diriltilirler ve ........................... denilen büyük bir alanda, Allah'ın huzurunda toplanırlar</a:t>
            </a:r>
            <a:r>
              <a:rPr lang="tr-TR" dirty="0" smtClean="0"/>
              <a:t>. </a:t>
            </a:r>
            <a:br>
              <a:rPr lang="tr-TR" dirty="0" smtClean="0"/>
            </a:br>
            <a:r>
              <a:rPr lang="tr-TR" sz="3200" b="1" dirty="0" smtClean="0">
                <a:solidFill>
                  <a:srgbClr val="7030A0"/>
                </a:solidFill>
              </a:rPr>
              <a:t>Yukarıdaki cümlede yer alan boşluğa aşağıdaki kelimelerden hangisi getirilmelidir?</a:t>
            </a:r>
            <a:endParaRPr lang="tr-TR" sz="3200" dirty="0" smtClean="0">
              <a:solidFill>
                <a:srgbClr val="7030A0"/>
              </a:solidFill>
            </a:endParaRPr>
          </a:p>
          <a:p>
            <a:r>
              <a:rPr lang="tr-TR" sz="4000" b="1" dirty="0" smtClean="0"/>
              <a:t>A</a:t>
            </a:r>
            <a:r>
              <a:rPr lang="tr-TR" sz="4000" dirty="0" smtClean="0"/>
              <a:t>Cennet</a:t>
            </a:r>
          </a:p>
          <a:p>
            <a:r>
              <a:rPr lang="tr-TR" sz="4000" dirty="0" smtClean="0"/>
              <a:t> </a:t>
            </a:r>
            <a:r>
              <a:rPr lang="tr-TR" sz="4000" b="1" dirty="0" smtClean="0"/>
              <a:t>B</a:t>
            </a:r>
            <a:r>
              <a:rPr lang="tr-TR" sz="4000" dirty="0" smtClean="0"/>
              <a:t>Mahşer</a:t>
            </a:r>
          </a:p>
          <a:p>
            <a:r>
              <a:rPr lang="tr-TR" sz="4000" dirty="0" smtClean="0"/>
              <a:t> </a:t>
            </a:r>
            <a:r>
              <a:rPr lang="tr-TR" sz="4000" b="1" dirty="0" smtClean="0"/>
              <a:t>C</a:t>
            </a:r>
            <a:r>
              <a:rPr lang="tr-TR" sz="4000" dirty="0" smtClean="0"/>
              <a:t>Kabir</a:t>
            </a:r>
          </a:p>
          <a:p>
            <a:r>
              <a:rPr lang="tr-TR" sz="4000" dirty="0" smtClean="0"/>
              <a:t> </a:t>
            </a:r>
            <a:r>
              <a:rPr lang="tr-TR" sz="4000" b="1" dirty="0" smtClean="0"/>
              <a:t>D</a:t>
            </a:r>
            <a:r>
              <a:rPr lang="tr-TR" sz="4000" dirty="0" smtClean="0"/>
              <a:t>Mizan</a:t>
            </a:r>
          </a:p>
          <a:p>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4000" cy="6858000"/>
          </a:xfrm>
        </p:spPr>
      </p:pic>
      <p:sp>
        <p:nvSpPr>
          <p:cNvPr id="5" name="4 Metin kutusu"/>
          <p:cNvSpPr txBox="1"/>
          <p:nvPr/>
        </p:nvSpPr>
        <p:spPr>
          <a:xfrm>
            <a:off x="357158" y="285728"/>
            <a:ext cx="6429420" cy="769441"/>
          </a:xfrm>
          <a:prstGeom prst="rect">
            <a:avLst/>
          </a:prstGeom>
          <a:noFill/>
        </p:spPr>
        <p:txBody>
          <a:bodyPr wrap="square" rtlCol="0">
            <a:spAutoFit/>
          </a:bodyPr>
          <a:lstStyle/>
          <a:p>
            <a:r>
              <a:rPr lang="tr-TR" sz="4400" dirty="0" smtClean="0">
                <a:solidFill>
                  <a:srgbClr val="FF0000"/>
                </a:solidFill>
              </a:rPr>
              <a:t>          SORU:11</a:t>
            </a:r>
            <a:endParaRPr lang="tr-TR" sz="4400" dirty="0">
              <a:solidFill>
                <a:srgbClr val="FF0000"/>
              </a:solidFill>
            </a:endParaRPr>
          </a:p>
        </p:txBody>
      </p:sp>
      <p:sp>
        <p:nvSpPr>
          <p:cNvPr id="6" name="5 Metin kutusu"/>
          <p:cNvSpPr txBox="1"/>
          <p:nvPr/>
        </p:nvSpPr>
        <p:spPr>
          <a:xfrm>
            <a:off x="0" y="1357298"/>
            <a:ext cx="5143504" cy="3539430"/>
          </a:xfrm>
          <a:prstGeom prst="rect">
            <a:avLst/>
          </a:prstGeom>
          <a:noFill/>
        </p:spPr>
        <p:txBody>
          <a:bodyPr wrap="square" rtlCol="0">
            <a:spAutoFit/>
          </a:bodyPr>
          <a:lstStyle/>
          <a:p>
            <a:r>
              <a:rPr lang="tr-TR" sz="3200" b="1" dirty="0" smtClean="0">
                <a:solidFill>
                  <a:srgbClr val="7030A0"/>
                </a:solidFill>
              </a:rPr>
              <a:t>Akla mantığa uymayan, dine mal edilen yanlış inanışlara ne ad verilir?</a:t>
            </a:r>
            <a:endParaRPr lang="tr-TR" sz="3200" dirty="0" smtClean="0">
              <a:solidFill>
                <a:srgbClr val="7030A0"/>
              </a:solidFill>
            </a:endParaRPr>
          </a:p>
          <a:p>
            <a:r>
              <a:rPr lang="tr-TR" sz="3200" b="1" dirty="0" smtClean="0"/>
              <a:t>A</a:t>
            </a:r>
            <a:r>
              <a:rPr lang="tr-TR" sz="3200" dirty="0" smtClean="0"/>
              <a:t>Ahiret inancı</a:t>
            </a:r>
          </a:p>
          <a:p>
            <a:r>
              <a:rPr lang="tr-TR" sz="3200" b="1" dirty="0" smtClean="0"/>
              <a:t>B</a:t>
            </a:r>
            <a:r>
              <a:rPr lang="tr-TR" sz="3200" dirty="0" smtClean="0"/>
              <a:t>Kader inancı</a:t>
            </a:r>
          </a:p>
          <a:p>
            <a:r>
              <a:rPr lang="tr-TR" sz="3200" b="1" dirty="0" smtClean="0"/>
              <a:t>C</a:t>
            </a:r>
            <a:r>
              <a:rPr lang="tr-TR" sz="3200" dirty="0" smtClean="0"/>
              <a:t>Doğru inanç</a:t>
            </a:r>
          </a:p>
          <a:p>
            <a:r>
              <a:rPr lang="tr-TR" sz="3200" b="1" dirty="0" smtClean="0"/>
              <a:t>D</a:t>
            </a:r>
            <a:r>
              <a:rPr lang="tr-TR" sz="3200" dirty="0" smtClean="0"/>
              <a:t>Batıl inanç</a:t>
            </a:r>
          </a:p>
        </p:txBody>
      </p:sp>
      <p:pic>
        <p:nvPicPr>
          <p:cNvPr id="7" name="6 Resim" descr="images (3).jpg"/>
          <p:cNvPicPr>
            <a:picLocks noChangeAspect="1"/>
          </p:cNvPicPr>
          <p:nvPr/>
        </p:nvPicPr>
        <p:blipFill>
          <a:blip r:embed="rId3" cstate="print"/>
          <a:stretch>
            <a:fillRect/>
          </a:stretch>
        </p:blipFill>
        <p:spPr>
          <a:xfrm>
            <a:off x="5286380" y="3143248"/>
            <a:ext cx="3857620" cy="3714752"/>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MSYD-twincle-star-Interior-3D-Wallpaper-3d.jpg"/>
          <p:cNvPicPr>
            <a:picLocks noGrp="1" noChangeAspect="1"/>
          </p:cNvPicPr>
          <p:nvPr>
            <p:ph idx="1"/>
          </p:nvPr>
        </p:nvPicPr>
        <p:blipFill>
          <a:blip r:embed="rId2" cstate="print"/>
          <a:stretch>
            <a:fillRect/>
          </a:stretch>
        </p:blipFill>
        <p:spPr>
          <a:xfrm>
            <a:off x="0" y="0"/>
            <a:ext cx="9144000" cy="6857999"/>
          </a:xfrm>
        </p:spPr>
      </p:pic>
      <p:graphicFrame>
        <p:nvGraphicFramePr>
          <p:cNvPr id="5" name="4 Diyagram"/>
          <p:cNvGraphicFramePr/>
          <p:nvPr/>
        </p:nvGraphicFramePr>
        <p:xfrm>
          <a:off x="785786" y="1071546"/>
          <a:ext cx="6929486" cy="17859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5 Diyagram"/>
          <p:cNvGraphicFramePr/>
          <p:nvPr/>
        </p:nvGraphicFramePr>
        <p:xfrm>
          <a:off x="571472" y="2857496"/>
          <a:ext cx="7429552" cy="210343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6 Diyagram"/>
          <p:cNvGraphicFramePr/>
          <p:nvPr/>
        </p:nvGraphicFramePr>
        <p:xfrm>
          <a:off x="857224" y="4794264"/>
          <a:ext cx="6858048" cy="184944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8" name="7 Metin kutusu"/>
          <p:cNvSpPr txBox="1"/>
          <p:nvPr/>
        </p:nvSpPr>
        <p:spPr>
          <a:xfrm>
            <a:off x="1357290" y="500042"/>
            <a:ext cx="7429552" cy="769441"/>
          </a:xfrm>
          <a:prstGeom prst="rect">
            <a:avLst/>
          </a:prstGeom>
          <a:noFill/>
        </p:spPr>
        <p:txBody>
          <a:bodyPr wrap="square" rtlCol="0">
            <a:spAutoFit/>
          </a:bodyPr>
          <a:lstStyle/>
          <a:p>
            <a:r>
              <a:rPr lang="tr-TR" sz="4400" dirty="0" smtClean="0">
                <a:solidFill>
                  <a:srgbClr val="FFFF00"/>
                </a:solidFill>
              </a:rPr>
              <a:t>İMANIN ŞARTLARI:</a:t>
            </a:r>
            <a:endParaRPr lang="tr-TR" sz="4400" dirty="0">
              <a:solidFill>
                <a:srgbClr val="FFFF00"/>
              </a:solidFill>
            </a:endParaRPr>
          </a:p>
        </p:txBody>
      </p:sp>
      <p:pic>
        <p:nvPicPr>
          <p:cNvPr id="9" name="8 Resim" descr="yardımlaşma11111.jpg"/>
          <p:cNvPicPr>
            <a:picLocks noChangeAspect="1"/>
          </p:cNvPicPr>
          <p:nvPr/>
        </p:nvPicPr>
        <p:blipFill>
          <a:blip r:embed="rId18" cstate="print"/>
          <a:stretch>
            <a:fillRect/>
          </a:stretch>
        </p:blipFill>
        <p:spPr>
          <a:xfrm>
            <a:off x="2714612" y="1285860"/>
            <a:ext cx="2928958" cy="528641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8686800" cy="1143000"/>
          </a:xfrm>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3999" cy="6858000"/>
          </a:xfrm>
        </p:spPr>
      </p:pic>
      <p:sp>
        <p:nvSpPr>
          <p:cNvPr id="5" name="4 Metin kutusu"/>
          <p:cNvSpPr txBox="1"/>
          <p:nvPr/>
        </p:nvSpPr>
        <p:spPr>
          <a:xfrm>
            <a:off x="785786" y="428604"/>
            <a:ext cx="6429420" cy="769441"/>
          </a:xfrm>
          <a:prstGeom prst="rect">
            <a:avLst/>
          </a:prstGeom>
          <a:noFill/>
        </p:spPr>
        <p:txBody>
          <a:bodyPr wrap="square" rtlCol="0">
            <a:spAutoFit/>
          </a:bodyPr>
          <a:lstStyle/>
          <a:p>
            <a:r>
              <a:rPr lang="tr-TR" sz="4400" dirty="0" smtClean="0">
                <a:solidFill>
                  <a:srgbClr val="FF0000"/>
                </a:solidFill>
              </a:rPr>
              <a:t>          SORU:12</a:t>
            </a:r>
            <a:endParaRPr lang="tr-TR" sz="4400" dirty="0">
              <a:solidFill>
                <a:srgbClr val="FF0000"/>
              </a:solidFill>
            </a:endParaRPr>
          </a:p>
        </p:txBody>
      </p:sp>
      <p:sp>
        <p:nvSpPr>
          <p:cNvPr id="6" name="5 Metin kutusu"/>
          <p:cNvSpPr txBox="1"/>
          <p:nvPr/>
        </p:nvSpPr>
        <p:spPr>
          <a:xfrm>
            <a:off x="0" y="1357298"/>
            <a:ext cx="7286644" cy="861774"/>
          </a:xfrm>
          <a:prstGeom prst="rect">
            <a:avLst/>
          </a:prstGeom>
          <a:noFill/>
        </p:spPr>
        <p:txBody>
          <a:bodyPr wrap="square" rtlCol="0">
            <a:spAutoFit/>
          </a:bodyPr>
          <a:lstStyle/>
          <a:p>
            <a:r>
              <a:rPr lang="tr-TR" sz="3200" dirty="0" smtClean="0">
                <a:solidFill>
                  <a:srgbClr val="7030A0"/>
                </a:solidFill>
              </a:rPr>
              <a:t>Hangisi batıl inanç değildir?</a:t>
            </a:r>
          </a:p>
          <a:p>
            <a:r>
              <a:rPr lang="tr-TR" dirty="0" smtClean="0"/>
              <a:t>A)                                               B)                                                      C)                     </a:t>
            </a:r>
          </a:p>
        </p:txBody>
      </p:sp>
      <p:pic>
        <p:nvPicPr>
          <p:cNvPr id="7" name="6 Resim" descr="indir (3).jpg"/>
          <p:cNvPicPr>
            <a:picLocks noChangeAspect="1"/>
          </p:cNvPicPr>
          <p:nvPr/>
        </p:nvPicPr>
        <p:blipFill>
          <a:blip r:embed="rId3" cstate="print"/>
          <a:stretch>
            <a:fillRect/>
          </a:stretch>
        </p:blipFill>
        <p:spPr>
          <a:xfrm>
            <a:off x="357158" y="2000240"/>
            <a:ext cx="2009775" cy="2071702"/>
          </a:xfrm>
          <a:prstGeom prst="rect">
            <a:avLst/>
          </a:prstGeom>
        </p:spPr>
      </p:pic>
      <p:pic>
        <p:nvPicPr>
          <p:cNvPr id="9" name="8 Resim" descr="Kuranı-Kerim.jpg"/>
          <p:cNvPicPr>
            <a:picLocks noChangeAspect="1"/>
          </p:cNvPicPr>
          <p:nvPr/>
        </p:nvPicPr>
        <p:blipFill>
          <a:blip r:embed="rId4" cstate="print"/>
          <a:stretch>
            <a:fillRect/>
          </a:stretch>
        </p:blipFill>
        <p:spPr>
          <a:xfrm>
            <a:off x="3000364" y="2071678"/>
            <a:ext cx="2500331" cy="1905000"/>
          </a:xfrm>
          <a:prstGeom prst="rect">
            <a:avLst/>
          </a:prstGeom>
        </p:spPr>
      </p:pic>
      <p:pic>
        <p:nvPicPr>
          <p:cNvPr id="10" name="9 Resim" descr="indir (2).jpg"/>
          <p:cNvPicPr>
            <a:picLocks noChangeAspect="1"/>
          </p:cNvPicPr>
          <p:nvPr/>
        </p:nvPicPr>
        <p:blipFill>
          <a:blip r:embed="rId5" cstate="print"/>
          <a:stretch>
            <a:fillRect/>
          </a:stretch>
        </p:blipFill>
        <p:spPr>
          <a:xfrm>
            <a:off x="6215074" y="2071678"/>
            <a:ext cx="2143140" cy="1685925"/>
          </a:xfrm>
          <a:prstGeom prst="rect">
            <a:avLst/>
          </a:prstGeom>
        </p:spPr>
      </p:pic>
      <p:sp>
        <p:nvSpPr>
          <p:cNvPr id="11" name="10 Metin kutusu"/>
          <p:cNvSpPr txBox="1"/>
          <p:nvPr/>
        </p:nvSpPr>
        <p:spPr>
          <a:xfrm>
            <a:off x="2571736" y="4429132"/>
            <a:ext cx="3286148" cy="369332"/>
          </a:xfrm>
          <a:prstGeom prst="rect">
            <a:avLst/>
          </a:prstGeom>
          <a:noFill/>
        </p:spPr>
        <p:txBody>
          <a:bodyPr wrap="square" rtlCol="0">
            <a:spAutoFit/>
          </a:bodyPr>
          <a:lstStyle/>
          <a:p>
            <a:r>
              <a:rPr lang="tr-TR" dirty="0" smtClean="0"/>
              <a:t>D)</a:t>
            </a:r>
            <a:endParaRPr lang="tr-TR" dirty="0"/>
          </a:p>
        </p:txBody>
      </p:sp>
      <p:pic>
        <p:nvPicPr>
          <p:cNvPr id="12" name="11 Resim" descr="indir (1).jpg"/>
          <p:cNvPicPr>
            <a:picLocks noChangeAspect="1"/>
          </p:cNvPicPr>
          <p:nvPr/>
        </p:nvPicPr>
        <p:blipFill>
          <a:blip r:embed="rId6" cstate="print"/>
          <a:stretch>
            <a:fillRect/>
          </a:stretch>
        </p:blipFill>
        <p:spPr>
          <a:xfrm>
            <a:off x="2928926" y="4286256"/>
            <a:ext cx="2466975" cy="1990726"/>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4000" cy="6858000"/>
          </a:xfrm>
        </p:spPr>
      </p:pic>
      <p:sp>
        <p:nvSpPr>
          <p:cNvPr id="6" name="5 Metin kutusu"/>
          <p:cNvSpPr txBox="1"/>
          <p:nvPr/>
        </p:nvSpPr>
        <p:spPr>
          <a:xfrm>
            <a:off x="214282" y="0"/>
            <a:ext cx="4857784" cy="769441"/>
          </a:xfrm>
          <a:prstGeom prst="rect">
            <a:avLst/>
          </a:prstGeom>
          <a:noFill/>
        </p:spPr>
        <p:txBody>
          <a:bodyPr wrap="square" rtlCol="0">
            <a:spAutoFit/>
          </a:bodyPr>
          <a:lstStyle/>
          <a:p>
            <a:r>
              <a:rPr lang="tr-TR" sz="4400" dirty="0" smtClean="0">
                <a:solidFill>
                  <a:srgbClr val="FF0000"/>
                </a:solidFill>
              </a:rPr>
              <a:t>     SORU:13</a:t>
            </a:r>
            <a:endParaRPr lang="tr-TR" sz="4400" dirty="0">
              <a:solidFill>
                <a:srgbClr val="FF0000"/>
              </a:solidFill>
            </a:endParaRPr>
          </a:p>
        </p:txBody>
      </p:sp>
      <p:graphicFrame>
        <p:nvGraphicFramePr>
          <p:cNvPr id="8" name="7 Tablo"/>
          <p:cNvGraphicFramePr>
            <a:graphicFrameLocks noGrp="1"/>
          </p:cNvGraphicFramePr>
          <p:nvPr/>
        </p:nvGraphicFramePr>
        <p:xfrm>
          <a:off x="0" y="928670"/>
          <a:ext cx="9143995" cy="3071834"/>
        </p:xfrm>
        <a:graphic>
          <a:graphicData uri="http://schemas.openxmlformats.org/drawingml/2006/table">
            <a:tbl>
              <a:tblPr firstRow="1" bandRow="1">
                <a:tableStyleId>{5C22544A-7EE6-4342-B048-85BDC9FD1C3A}</a:tableStyleId>
              </a:tblPr>
              <a:tblGrid>
                <a:gridCol w="1306285"/>
                <a:gridCol w="1306285"/>
                <a:gridCol w="1306285"/>
                <a:gridCol w="1306285"/>
                <a:gridCol w="1306285"/>
                <a:gridCol w="1306285"/>
                <a:gridCol w="1306285"/>
              </a:tblGrid>
              <a:tr h="1566027">
                <a:tc>
                  <a:txBody>
                    <a:bodyPr/>
                    <a:lstStyle/>
                    <a:p>
                      <a:endParaRPr lang="tr-TR" dirty="0" smtClean="0"/>
                    </a:p>
                    <a:p>
                      <a:r>
                        <a:rPr lang="tr-TR" dirty="0" smtClean="0"/>
                        <a:t>KİRAMEN KATİBİN MELEKLERİ</a:t>
                      </a:r>
                      <a:endParaRPr lang="tr-TR" dirty="0"/>
                    </a:p>
                  </a:txBody>
                  <a:tcPr/>
                </a:tc>
                <a:tc>
                  <a:txBody>
                    <a:bodyPr/>
                    <a:lstStyle/>
                    <a:p>
                      <a:endParaRPr lang="tr-TR" dirty="0" smtClean="0"/>
                    </a:p>
                    <a:p>
                      <a:r>
                        <a:rPr lang="tr-TR" dirty="0" smtClean="0"/>
                        <a:t>HAFAZA</a:t>
                      </a:r>
                      <a:r>
                        <a:rPr lang="tr-TR" baseline="0" dirty="0" smtClean="0"/>
                        <a:t>  MELEKLERİ</a:t>
                      </a:r>
                      <a:endParaRPr lang="tr-TR" dirty="0" smtClean="0"/>
                    </a:p>
                  </a:txBody>
                  <a:tcPr/>
                </a:tc>
                <a:tc>
                  <a:txBody>
                    <a:bodyPr/>
                    <a:lstStyle/>
                    <a:p>
                      <a:endParaRPr lang="tr-TR" dirty="0" smtClean="0"/>
                    </a:p>
                    <a:p>
                      <a:r>
                        <a:rPr lang="tr-TR" dirty="0" smtClean="0"/>
                        <a:t>MÜNKER-NEKİR</a:t>
                      </a:r>
                      <a:r>
                        <a:rPr lang="tr-TR" baseline="0" dirty="0" smtClean="0"/>
                        <a:t> MELEKLERİ</a:t>
                      </a:r>
                      <a:endParaRPr lang="tr-TR" dirty="0"/>
                    </a:p>
                  </a:txBody>
                  <a:tcPr/>
                </a:tc>
                <a:tc>
                  <a:txBody>
                    <a:bodyPr/>
                    <a:lstStyle/>
                    <a:p>
                      <a:endParaRPr lang="tr-TR" dirty="0" smtClean="0"/>
                    </a:p>
                    <a:p>
                      <a:r>
                        <a:rPr lang="tr-TR" dirty="0" smtClean="0"/>
                        <a:t>CEBRAİL</a:t>
                      </a:r>
                    </a:p>
                  </a:txBody>
                  <a:tcPr/>
                </a:tc>
                <a:tc>
                  <a:txBody>
                    <a:bodyPr/>
                    <a:lstStyle/>
                    <a:p>
                      <a:endParaRPr lang="tr-TR" dirty="0" smtClean="0"/>
                    </a:p>
                    <a:p>
                      <a:r>
                        <a:rPr lang="tr-TR" dirty="0" smtClean="0"/>
                        <a:t>AZRAİL</a:t>
                      </a:r>
                      <a:endParaRPr lang="tr-TR" dirty="0"/>
                    </a:p>
                  </a:txBody>
                  <a:tcPr/>
                </a:tc>
                <a:tc>
                  <a:txBody>
                    <a:bodyPr/>
                    <a:lstStyle/>
                    <a:p>
                      <a:endParaRPr lang="tr-TR" dirty="0" smtClean="0"/>
                    </a:p>
                    <a:p>
                      <a:r>
                        <a:rPr lang="tr-TR" dirty="0" smtClean="0"/>
                        <a:t>MİKAİL</a:t>
                      </a:r>
                      <a:endParaRPr lang="tr-TR" dirty="0"/>
                    </a:p>
                  </a:txBody>
                  <a:tcPr/>
                </a:tc>
                <a:tc>
                  <a:txBody>
                    <a:bodyPr/>
                    <a:lstStyle/>
                    <a:p>
                      <a:endParaRPr lang="tr-TR" dirty="0" smtClean="0"/>
                    </a:p>
                    <a:p>
                      <a:r>
                        <a:rPr lang="tr-TR" dirty="0" smtClean="0"/>
                        <a:t>İSRAFİL</a:t>
                      </a:r>
                      <a:endParaRPr lang="tr-TR" dirty="0"/>
                    </a:p>
                  </a:txBody>
                  <a:tcPr/>
                </a:tc>
              </a:tr>
              <a:tr h="1505807">
                <a:tc>
                  <a:txBody>
                    <a:bodyPr/>
                    <a:lstStyle/>
                    <a:p>
                      <a:r>
                        <a:rPr lang="tr-TR" dirty="0" smtClean="0"/>
                        <a:t>İnsanların sağında ve solunda bulunur</a:t>
                      </a:r>
                      <a:endParaRPr lang="tr-TR" dirty="0"/>
                    </a:p>
                  </a:txBody>
                  <a:tcPr/>
                </a:tc>
                <a:tc>
                  <a:txBody>
                    <a:bodyPr/>
                    <a:lstStyle/>
                    <a:p>
                      <a:endParaRPr lang="tr-TR" dirty="0" smtClean="0"/>
                    </a:p>
                    <a:p>
                      <a:endParaRPr lang="tr-TR" dirty="0"/>
                    </a:p>
                  </a:txBody>
                  <a:tcPr/>
                </a:tc>
                <a:tc>
                  <a:txBody>
                    <a:bodyPr/>
                    <a:lstStyle/>
                    <a:p>
                      <a:r>
                        <a:rPr lang="tr-TR" dirty="0" smtClean="0"/>
                        <a:t>İnsanları</a:t>
                      </a:r>
                      <a:r>
                        <a:rPr lang="tr-TR" baseline="0" dirty="0" smtClean="0"/>
                        <a:t> sorguya çekecek olan melektir.</a:t>
                      </a:r>
                      <a:endParaRPr lang="tr-TR" dirty="0" smtClean="0"/>
                    </a:p>
                  </a:txBody>
                  <a:tcPr/>
                </a:tc>
                <a:tc>
                  <a:txBody>
                    <a:bodyPr/>
                    <a:lstStyle/>
                    <a:p>
                      <a:endParaRPr lang="tr-TR" dirty="0" smtClean="0"/>
                    </a:p>
                    <a:p>
                      <a:endParaRPr lang="tr-TR" dirty="0"/>
                    </a:p>
                  </a:txBody>
                  <a:tcPr/>
                </a:tc>
                <a:tc>
                  <a:txBody>
                    <a:bodyPr/>
                    <a:lstStyle/>
                    <a:p>
                      <a:endParaRPr lang="tr-TR" dirty="0" smtClean="0"/>
                    </a:p>
                    <a:p>
                      <a:endParaRPr lang="tr-TR" dirty="0"/>
                    </a:p>
                  </a:txBody>
                  <a:tcPr/>
                </a:tc>
                <a:tc>
                  <a:txBody>
                    <a:bodyPr/>
                    <a:lstStyle/>
                    <a:p>
                      <a:r>
                        <a:rPr lang="tr-TR" dirty="0" smtClean="0"/>
                        <a:t>Tabiat olaylarını</a:t>
                      </a:r>
                      <a:r>
                        <a:rPr lang="tr-TR" baseline="0" dirty="0" smtClean="0"/>
                        <a:t> düzenler.</a:t>
                      </a:r>
                      <a:endParaRPr lang="tr-TR" dirty="0"/>
                    </a:p>
                  </a:txBody>
                  <a:tcPr/>
                </a:tc>
                <a:tc>
                  <a:txBody>
                    <a:bodyPr/>
                    <a:lstStyle/>
                    <a:p>
                      <a:endParaRPr lang="tr-TR" dirty="0"/>
                    </a:p>
                  </a:txBody>
                  <a:tcPr/>
                </a:tc>
              </a:tr>
            </a:tbl>
          </a:graphicData>
        </a:graphic>
      </p:graphicFrame>
      <p:sp>
        <p:nvSpPr>
          <p:cNvPr id="9" name="8 Oval"/>
          <p:cNvSpPr/>
          <p:nvPr/>
        </p:nvSpPr>
        <p:spPr>
          <a:xfrm>
            <a:off x="1500166" y="3143248"/>
            <a:ext cx="785818" cy="64294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dirty="0"/>
          </a:p>
        </p:txBody>
      </p:sp>
      <p:sp>
        <p:nvSpPr>
          <p:cNvPr id="10" name="9 Dikdörtgen"/>
          <p:cNvSpPr/>
          <p:nvPr/>
        </p:nvSpPr>
        <p:spPr>
          <a:xfrm>
            <a:off x="4000496" y="3143248"/>
            <a:ext cx="1071570" cy="64294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tr-TR" dirty="0"/>
          </a:p>
        </p:txBody>
      </p:sp>
      <p:sp>
        <p:nvSpPr>
          <p:cNvPr id="11" name="10 Akış Çizelgesi: Manyetik Disk"/>
          <p:cNvSpPr/>
          <p:nvPr/>
        </p:nvSpPr>
        <p:spPr>
          <a:xfrm>
            <a:off x="5500694" y="3071810"/>
            <a:ext cx="714380" cy="857256"/>
          </a:xfrm>
          <a:prstGeom prst="flowChartMagneticDisk">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tr-TR" dirty="0"/>
          </a:p>
        </p:txBody>
      </p:sp>
      <p:sp>
        <p:nvSpPr>
          <p:cNvPr id="12" name="11 Kalp"/>
          <p:cNvSpPr/>
          <p:nvPr/>
        </p:nvSpPr>
        <p:spPr>
          <a:xfrm>
            <a:off x="7929586" y="3000372"/>
            <a:ext cx="714380" cy="785818"/>
          </a:xfrm>
          <a:prstGeom prst="hear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dirty="0"/>
          </a:p>
        </p:txBody>
      </p:sp>
      <p:sp>
        <p:nvSpPr>
          <p:cNvPr id="13" name="12 Metin kutusu"/>
          <p:cNvSpPr txBox="1"/>
          <p:nvPr/>
        </p:nvSpPr>
        <p:spPr>
          <a:xfrm>
            <a:off x="4357686" y="0"/>
            <a:ext cx="3857652" cy="1077218"/>
          </a:xfrm>
          <a:prstGeom prst="rect">
            <a:avLst/>
          </a:prstGeom>
          <a:noFill/>
        </p:spPr>
        <p:txBody>
          <a:bodyPr wrap="square" rtlCol="0">
            <a:spAutoFit/>
          </a:bodyPr>
          <a:lstStyle/>
          <a:p>
            <a:r>
              <a:rPr lang="tr-TR" sz="3200" dirty="0" smtClean="0">
                <a:solidFill>
                  <a:srgbClr val="7030A0"/>
                </a:solidFill>
              </a:rPr>
              <a:t>Tabloya bakarak yapalım</a:t>
            </a:r>
            <a:endParaRPr lang="tr-TR" sz="3200" dirty="0">
              <a:solidFill>
                <a:srgbClr val="7030A0"/>
              </a:solidFill>
            </a:endParaRPr>
          </a:p>
        </p:txBody>
      </p:sp>
      <p:graphicFrame>
        <p:nvGraphicFramePr>
          <p:cNvPr id="17" name="16 Tablo"/>
          <p:cNvGraphicFramePr>
            <a:graphicFrameLocks noGrp="1"/>
          </p:cNvGraphicFramePr>
          <p:nvPr/>
        </p:nvGraphicFramePr>
        <p:xfrm>
          <a:off x="2" y="4071942"/>
          <a:ext cx="8858280" cy="3149494"/>
        </p:xfrm>
        <a:graphic>
          <a:graphicData uri="http://schemas.openxmlformats.org/drawingml/2006/table">
            <a:tbl>
              <a:tblPr firstRow="1" bandRow="1">
                <a:tableStyleId>{5C22544A-7EE6-4342-B048-85BDC9FD1C3A}</a:tableStyleId>
              </a:tblPr>
              <a:tblGrid>
                <a:gridCol w="1771656"/>
                <a:gridCol w="1771656"/>
                <a:gridCol w="1771656"/>
                <a:gridCol w="1771656"/>
                <a:gridCol w="1771656"/>
              </a:tblGrid>
              <a:tr h="549803">
                <a:tc>
                  <a:txBody>
                    <a:bodyPr/>
                    <a:lstStyle/>
                    <a:p>
                      <a:r>
                        <a:rPr lang="tr-TR" dirty="0" smtClean="0"/>
                        <a:t>ŞIKLAR</a:t>
                      </a:r>
                      <a:endParaRPr lang="tr-TR" dirty="0"/>
                    </a:p>
                  </a:txBody>
                  <a:tcPr/>
                </a:tc>
                <a:tc>
                  <a:txBody>
                    <a:bodyPr/>
                    <a:lstStyle/>
                    <a:p>
                      <a:endParaRPr lang="tr-TR" dirty="0"/>
                    </a:p>
                  </a:txBody>
                  <a:tcPr/>
                </a:tc>
                <a:tc>
                  <a:txBody>
                    <a:bodyPr/>
                    <a:lstStyle/>
                    <a:p>
                      <a:endParaRPr lang="tr-TR" dirty="0"/>
                    </a:p>
                  </a:txBody>
                  <a:tcPr/>
                </a:tc>
                <a:tc>
                  <a:txBody>
                    <a:bodyPr/>
                    <a:lstStyle/>
                    <a:p>
                      <a:endParaRPr lang="tr-TR" dirty="0"/>
                    </a:p>
                  </a:txBody>
                  <a:tcPr/>
                </a:tc>
                <a:tc>
                  <a:txBody>
                    <a:bodyPr/>
                    <a:lstStyle/>
                    <a:p>
                      <a:endParaRPr lang="tr-TR" dirty="0"/>
                    </a:p>
                  </a:txBody>
                  <a:tcPr/>
                </a:tc>
              </a:tr>
              <a:tr h="769728">
                <a:tc>
                  <a:txBody>
                    <a:bodyPr/>
                    <a:lstStyle/>
                    <a:p>
                      <a:r>
                        <a:rPr lang="tr-TR" dirty="0" smtClean="0"/>
                        <a:t>A)</a:t>
                      </a:r>
                      <a:endParaRPr lang="tr-TR" dirty="0"/>
                    </a:p>
                  </a:txBody>
                  <a:tcPr/>
                </a:tc>
                <a:tc>
                  <a:txBody>
                    <a:bodyPr/>
                    <a:lstStyle/>
                    <a:p>
                      <a:r>
                        <a:rPr lang="tr-TR" dirty="0" smtClean="0"/>
                        <a:t>Cennete</a:t>
                      </a:r>
                      <a:r>
                        <a:rPr lang="tr-TR" baseline="0" dirty="0" smtClean="0"/>
                        <a:t> n geçtiğimiz yer </a:t>
                      </a:r>
                      <a:endParaRPr lang="tr-TR" dirty="0"/>
                    </a:p>
                  </a:txBody>
                  <a:tcPr/>
                </a:tc>
                <a:tc>
                  <a:txBody>
                    <a:bodyPr/>
                    <a:lstStyle/>
                    <a:p>
                      <a:r>
                        <a:rPr lang="tr-TR" dirty="0" smtClean="0"/>
                        <a:t>Süra üfler</a:t>
                      </a:r>
                      <a:endParaRPr lang="tr-TR" dirty="0"/>
                    </a:p>
                  </a:txBody>
                  <a:tcPr/>
                </a:tc>
                <a:tc>
                  <a:txBody>
                    <a:bodyPr/>
                    <a:lstStyle/>
                    <a:p>
                      <a:r>
                        <a:rPr lang="tr-TR" dirty="0" smtClean="0"/>
                        <a:t>Can alır</a:t>
                      </a:r>
                      <a:endParaRPr lang="tr-TR" dirty="0"/>
                    </a:p>
                  </a:txBody>
                  <a:tcPr/>
                </a:tc>
                <a:tc>
                  <a:txBody>
                    <a:bodyPr/>
                    <a:lstStyle/>
                    <a:p>
                      <a:r>
                        <a:rPr lang="tr-TR" dirty="0" smtClean="0"/>
                        <a:t>Kıyametti koparır</a:t>
                      </a:r>
                      <a:endParaRPr lang="tr-TR" dirty="0"/>
                    </a:p>
                  </a:txBody>
                  <a:tcPr/>
                </a:tc>
              </a:tr>
              <a:tr h="549803">
                <a:tc>
                  <a:txBody>
                    <a:bodyPr/>
                    <a:lstStyle/>
                    <a:p>
                      <a:r>
                        <a:rPr lang="tr-TR" dirty="0" smtClean="0"/>
                        <a:t>B)</a:t>
                      </a:r>
                      <a:endParaRPr lang="tr-TR" dirty="0"/>
                    </a:p>
                  </a:txBody>
                  <a:tcPr/>
                </a:tc>
                <a:tc>
                  <a:txBody>
                    <a:bodyPr/>
                    <a:lstStyle/>
                    <a:p>
                      <a:r>
                        <a:rPr lang="tr-TR" dirty="0" smtClean="0"/>
                        <a:t>koruma</a:t>
                      </a:r>
                      <a:endParaRPr lang="tr-TR" dirty="0"/>
                    </a:p>
                  </a:txBody>
                  <a:tcPr/>
                </a:tc>
                <a:tc>
                  <a:txBody>
                    <a:bodyPr/>
                    <a:lstStyle/>
                    <a:p>
                      <a:r>
                        <a:rPr lang="tr-TR" dirty="0" smtClean="0"/>
                        <a:t>İlk peygamber</a:t>
                      </a:r>
                      <a:endParaRPr lang="tr-TR" dirty="0"/>
                    </a:p>
                  </a:txBody>
                  <a:tcPr/>
                </a:tc>
                <a:tc>
                  <a:txBody>
                    <a:bodyPr/>
                    <a:lstStyle/>
                    <a:p>
                      <a:r>
                        <a:rPr lang="tr-TR" dirty="0" smtClean="0"/>
                        <a:t>Son peygamber</a:t>
                      </a:r>
                      <a:endParaRPr lang="tr-TR" dirty="0"/>
                    </a:p>
                  </a:txBody>
                  <a:tcPr/>
                </a:tc>
                <a:tc>
                  <a:txBody>
                    <a:bodyPr/>
                    <a:lstStyle/>
                    <a:p>
                      <a:r>
                        <a:rPr lang="tr-TR" dirty="0" smtClean="0"/>
                        <a:t>Mikaile</a:t>
                      </a:r>
                      <a:r>
                        <a:rPr lang="tr-TR" baseline="0" dirty="0" smtClean="0"/>
                        <a:t> yardım eder</a:t>
                      </a:r>
                      <a:endParaRPr lang="tr-TR" dirty="0"/>
                    </a:p>
                  </a:txBody>
                  <a:tcPr/>
                </a:tc>
              </a:tr>
              <a:tr h="549803">
                <a:tc>
                  <a:txBody>
                    <a:bodyPr/>
                    <a:lstStyle/>
                    <a:p>
                      <a:r>
                        <a:rPr lang="tr-TR" dirty="0" smtClean="0"/>
                        <a:t>C)</a:t>
                      </a:r>
                      <a:endParaRPr lang="tr-TR" dirty="0"/>
                    </a:p>
                  </a:txBody>
                  <a:tcPr/>
                </a:tc>
                <a:tc>
                  <a:txBody>
                    <a:bodyPr/>
                    <a:lstStyle/>
                    <a:p>
                      <a:r>
                        <a:rPr lang="tr-TR" dirty="0" smtClean="0"/>
                        <a:t>koruma</a:t>
                      </a:r>
                      <a:endParaRPr lang="tr-TR" dirty="0"/>
                    </a:p>
                  </a:txBody>
                  <a:tcPr/>
                </a:tc>
                <a:tc>
                  <a:txBody>
                    <a:bodyPr/>
                    <a:lstStyle/>
                    <a:p>
                      <a:r>
                        <a:rPr lang="tr-TR" dirty="0" smtClean="0"/>
                        <a:t>Vahiy meleği</a:t>
                      </a:r>
                      <a:endParaRPr lang="tr-TR" dirty="0"/>
                    </a:p>
                  </a:txBody>
                  <a:tcPr/>
                </a:tc>
                <a:tc>
                  <a:txBody>
                    <a:bodyPr/>
                    <a:lstStyle/>
                    <a:p>
                      <a:r>
                        <a:rPr lang="tr-TR" dirty="0" smtClean="0"/>
                        <a:t>Can alır</a:t>
                      </a:r>
                      <a:endParaRPr lang="tr-TR" dirty="0"/>
                    </a:p>
                  </a:txBody>
                  <a:tcPr/>
                </a:tc>
                <a:tc>
                  <a:txBody>
                    <a:bodyPr/>
                    <a:lstStyle/>
                    <a:p>
                      <a:r>
                        <a:rPr lang="tr-TR" dirty="0" smtClean="0"/>
                        <a:t>Süra üfler</a:t>
                      </a:r>
                      <a:endParaRPr lang="tr-TR" dirty="0"/>
                    </a:p>
                  </a:txBody>
                  <a:tcPr/>
                </a:tc>
              </a:tr>
              <a:tr h="549803">
                <a:tc>
                  <a:txBody>
                    <a:bodyPr/>
                    <a:lstStyle/>
                    <a:p>
                      <a:r>
                        <a:rPr lang="tr-TR" dirty="0" smtClean="0"/>
                        <a:t>D)</a:t>
                      </a:r>
                      <a:endParaRPr lang="tr-TR" dirty="0"/>
                    </a:p>
                  </a:txBody>
                  <a:tcPr/>
                </a:tc>
                <a:tc>
                  <a:txBody>
                    <a:bodyPr/>
                    <a:lstStyle/>
                    <a:p>
                      <a:r>
                        <a:rPr lang="tr-TR" dirty="0" smtClean="0"/>
                        <a:t>Amel defterini yazan</a:t>
                      </a:r>
                      <a:endParaRPr lang="tr-TR" dirty="0"/>
                    </a:p>
                  </a:txBody>
                  <a:tcPr/>
                </a:tc>
                <a:tc>
                  <a:txBody>
                    <a:bodyPr/>
                    <a:lstStyle/>
                    <a:p>
                      <a:r>
                        <a:rPr lang="tr-TR" dirty="0" smtClean="0"/>
                        <a:t>Vahiy meleği</a:t>
                      </a:r>
                      <a:endParaRPr lang="tr-TR" dirty="0"/>
                    </a:p>
                  </a:txBody>
                  <a:tcPr/>
                </a:tc>
                <a:tc>
                  <a:txBody>
                    <a:bodyPr/>
                    <a:lstStyle/>
                    <a:p>
                      <a:r>
                        <a:rPr lang="tr-TR" dirty="0" smtClean="0"/>
                        <a:t>Ahirette su getirir</a:t>
                      </a:r>
                      <a:endParaRPr lang="tr-TR" dirty="0"/>
                    </a:p>
                  </a:txBody>
                  <a:tcPr/>
                </a:tc>
                <a:tc>
                  <a:txBody>
                    <a:bodyPr/>
                    <a:lstStyle/>
                    <a:p>
                      <a:r>
                        <a:rPr lang="tr-TR" dirty="0" smtClean="0"/>
                        <a:t>İnsanın içinde bulunur</a:t>
                      </a:r>
                      <a:endParaRPr lang="tr-TR" dirty="0"/>
                    </a:p>
                  </a:txBody>
                  <a:tcPr/>
                </a:tc>
              </a:tr>
            </a:tbl>
          </a:graphicData>
        </a:graphic>
      </p:graphicFrame>
      <p:sp>
        <p:nvSpPr>
          <p:cNvPr id="18" name="17 Kalp"/>
          <p:cNvSpPr/>
          <p:nvPr/>
        </p:nvSpPr>
        <p:spPr>
          <a:xfrm>
            <a:off x="7429520" y="4071942"/>
            <a:ext cx="928694" cy="642942"/>
          </a:xfrm>
          <a:prstGeom prst="hear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tr-TR" dirty="0"/>
          </a:p>
        </p:txBody>
      </p:sp>
      <p:sp>
        <p:nvSpPr>
          <p:cNvPr id="19" name="18 Oval"/>
          <p:cNvSpPr/>
          <p:nvPr/>
        </p:nvSpPr>
        <p:spPr>
          <a:xfrm>
            <a:off x="2357422" y="4143380"/>
            <a:ext cx="642942" cy="571504"/>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tr-TR" dirty="0"/>
          </a:p>
        </p:txBody>
      </p:sp>
      <p:sp>
        <p:nvSpPr>
          <p:cNvPr id="20" name="19 Dikdörtgen"/>
          <p:cNvSpPr/>
          <p:nvPr/>
        </p:nvSpPr>
        <p:spPr>
          <a:xfrm>
            <a:off x="3929058" y="4214818"/>
            <a:ext cx="1071570" cy="42862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tr-TR" dirty="0"/>
          </a:p>
        </p:txBody>
      </p:sp>
      <p:sp>
        <p:nvSpPr>
          <p:cNvPr id="21" name="20 Akış Çizelgesi: Manyetik Disk"/>
          <p:cNvSpPr/>
          <p:nvPr/>
        </p:nvSpPr>
        <p:spPr>
          <a:xfrm>
            <a:off x="5857884" y="3929066"/>
            <a:ext cx="500066" cy="714380"/>
          </a:xfrm>
          <a:prstGeom prst="flowChartMagneticDisk">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dirty="0"/>
          </a:p>
        </p:txBody>
      </p:sp>
    </p:spTree>
  </p:cSld>
  <p:clrMapOvr>
    <a:masterClrMapping/>
  </p:clrMapOvr>
  <p:transition>
    <p:pull dir="l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3999" cy="6858000"/>
          </a:xfrm>
        </p:spPr>
      </p:pic>
      <p:sp>
        <p:nvSpPr>
          <p:cNvPr id="5" name="4 Metin kutusu"/>
          <p:cNvSpPr txBox="1"/>
          <p:nvPr/>
        </p:nvSpPr>
        <p:spPr>
          <a:xfrm>
            <a:off x="1500166" y="571480"/>
            <a:ext cx="5786478" cy="769441"/>
          </a:xfrm>
          <a:prstGeom prst="rect">
            <a:avLst/>
          </a:prstGeom>
          <a:noFill/>
        </p:spPr>
        <p:txBody>
          <a:bodyPr wrap="square" rtlCol="0">
            <a:spAutoFit/>
          </a:bodyPr>
          <a:lstStyle/>
          <a:p>
            <a:r>
              <a:rPr lang="tr-TR" sz="4400" dirty="0" smtClean="0">
                <a:solidFill>
                  <a:srgbClr val="FF0000"/>
                </a:solidFill>
              </a:rPr>
              <a:t>    SORU:14</a:t>
            </a:r>
            <a:endParaRPr lang="tr-TR" sz="4400" dirty="0">
              <a:solidFill>
                <a:srgbClr val="FF0000"/>
              </a:solidFill>
            </a:endParaRPr>
          </a:p>
        </p:txBody>
      </p:sp>
      <p:pic>
        <p:nvPicPr>
          <p:cNvPr id="8" name="7 Resim" descr="indir (1).png"/>
          <p:cNvPicPr>
            <a:picLocks noChangeAspect="1"/>
          </p:cNvPicPr>
          <p:nvPr/>
        </p:nvPicPr>
        <p:blipFill>
          <a:blip r:embed="rId3" cstate="print"/>
          <a:stretch>
            <a:fillRect/>
          </a:stretch>
        </p:blipFill>
        <p:spPr>
          <a:xfrm>
            <a:off x="0" y="1277376"/>
            <a:ext cx="7429520" cy="5580624"/>
          </a:xfrm>
          <a:prstGeom prst="rect">
            <a:avLst/>
          </a:prstGeom>
        </p:spPr>
      </p:pic>
    </p:spTree>
  </p:cSld>
  <p:clrMapOvr>
    <a:masterClrMapping/>
  </p:clrMapOvr>
  <p:transition>
    <p:pull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4000" cy="6858000"/>
          </a:xfrm>
        </p:spPr>
      </p:pic>
      <p:sp>
        <p:nvSpPr>
          <p:cNvPr id="5" name="4 Metin kutusu"/>
          <p:cNvSpPr txBox="1"/>
          <p:nvPr/>
        </p:nvSpPr>
        <p:spPr>
          <a:xfrm>
            <a:off x="1643042" y="500042"/>
            <a:ext cx="5500726" cy="769441"/>
          </a:xfrm>
          <a:prstGeom prst="rect">
            <a:avLst/>
          </a:prstGeom>
          <a:noFill/>
        </p:spPr>
        <p:txBody>
          <a:bodyPr wrap="square" rtlCol="0">
            <a:spAutoFit/>
          </a:bodyPr>
          <a:lstStyle/>
          <a:p>
            <a:r>
              <a:rPr lang="tr-TR" sz="4400" dirty="0" smtClean="0">
                <a:solidFill>
                  <a:srgbClr val="FF0000"/>
                </a:solidFill>
              </a:rPr>
              <a:t>    SORU:15</a:t>
            </a:r>
            <a:endParaRPr lang="tr-TR" sz="4400" dirty="0">
              <a:solidFill>
                <a:srgbClr val="FF0000"/>
              </a:solidFill>
            </a:endParaRPr>
          </a:p>
        </p:txBody>
      </p:sp>
      <p:pic>
        <p:nvPicPr>
          <p:cNvPr id="7" name="6 Resim" descr="image002.gif"/>
          <p:cNvPicPr>
            <a:picLocks noChangeAspect="1"/>
          </p:cNvPicPr>
          <p:nvPr/>
        </p:nvPicPr>
        <p:blipFill>
          <a:blip r:embed="rId3" cstate="print"/>
          <a:stretch>
            <a:fillRect/>
          </a:stretch>
        </p:blipFill>
        <p:spPr>
          <a:xfrm>
            <a:off x="0" y="1357298"/>
            <a:ext cx="5286380" cy="4572032"/>
          </a:xfrm>
          <a:prstGeom prst="rect">
            <a:avLst/>
          </a:prstGeom>
        </p:spPr>
      </p:pic>
      <p:sp>
        <p:nvSpPr>
          <p:cNvPr id="8" name="7 Metin kutusu"/>
          <p:cNvSpPr txBox="1"/>
          <p:nvPr/>
        </p:nvSpPr>
        <p:spPr>
          <a:xfrm>
            <a:off x="5929322" y="2826127"/>
            <a:ext cx="3214678" cy="4031873"/>
          </a:xfrm>
          <a:prstGeom prst="rect">
            <a:avLst/>
          </a:prstGeom>
          <a:noFill/>
        </p:spPr>
        <p:txBody>
          <a:bodyPr wrap="square" rtlCol="0">
            <a:spAutoFit/>
          </a:bodyPr>
          <a:lstStyle/>
          <a:p>
            <a:r>
              <a:rPr lang="tr-TR" sz="3200" dirty="0" smtClean="0">
                <a:solidFill>
                  <a:srgbClr val="7030A0"/>
                </a:solidFill>
              </a:rPr>
              <a:t>Yandaki tabloya bakılarak 4 büyük melekten hangisi yanlıştır?</a:t>
            </a:r>
          </a:p>
          <a:p>
            <a:r>
              <a:rPr lang="tr-TR" sz="3200" dirty="0" smtClean="0"/>
              <a:t>ACEBRAİL</a:t>
            </a:r>
          </a:p>
          <a:p>
            <a:r>
              <a:rPr lang="tr-TR" sz="3200" dirty="0" smtClean="0"/>
              <a:t>BİSRAFİL</a:t>
            </a:r>
          </a:p>
          <a:p>
            <a:r>
              <a:rPr lang="tr-TR" sz="3200" dirty="0" smtClean="0"/>
              <a:t>CMÜNKER NEKİR</a:t>
            </a:r>
          </a:p>
          <a:p>
            <a:r>
              <a:rPr lang="tr-TR" sz="3200" dirty="0" smtClean="0"/>
              <a:t>DAZRAİL</a:t>
            </a:r>
            <a:endParaRPr lang="tr-TR" sz="32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4000" cy="6858000"/>
          </a:xfrm>
        </p:spPr>
      </p:pic>
      <p:sp>
        <p:nvSpPr>
          <p:cNvPr id="5" name="4 Metin kutusu"/>
          <p:cNvSpPr txBox="1"/>
          <p:nvPr/>
        </p:nvSpPr>
        <p:spPr>
          <a:xfrm>
            <a:off x="1857356" y="214290"/>
            <a:ext cx="4857784" cy="769441"/>
          </a:xfrm>
          <a:prstGeom prst="rect">
            <a:avLst/>
          </a:prstGeom>
          <a:noFill/>
        </p:spPr>
        <p:txBody>
          <a:bodyPr wrap="square" rtlCol="0">
            <a:spAutoFit/>
          </a:bodyPr>
          <a:lstStyle/>
          <a:p>
            <a:r>
              <a:rPr lang="tr-TR" sz="4400" dirty="0" smtClean="0">
                <a:solidFill>
                  <a:srgbClr val="FF0000"/>
                </a:solidFill>
              </a:rPr>
              <a:t>       SORU:16</a:t>
            </a:r>
            <a:endParaRPr lang="tr-TR" sz="4400" dirty="0">
              <a:solidFill>
                <a:srgbClr val="FF0000"/>
              </a:solidFill>
            </a:endParaRPr>
          </a:p>
        </p:txBody>
      </p:sp>
      <p:pic>
        <p:nvPicPr>
          <p:cNvPr id="7" name="6 Resim" descr="img_578a8b449bfd2.png"/>
          <p:cNvPicPr>
            <a:picLocks noChangeAspect="1"/>
          </p:cNvPicPr>
          <p:nvPr/>
        </p:nvPicPr>
        <p:blipFill>
          <a:blip r:embed="rId3" cstate="print"/>
          <a:stretch>
            <a:fillRect/>
          </a:stretch>
        </p:blipFill>
        <p:spPr>
          <a:xfrm>
            <a:off x="0" y="1214422"/>
            <a:ext cx="7072330" cy="5643578"/>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4000" cy="6858000"/>
          </a:xfrm>
        </p:spPr>
      </p:pic>
      <p:pic>
        <p:nvPicPr>
          <p:cNvPr id="5" name="4 Resim" descr=",,,,,,,,,,,,,,,,,,,,,,,,,,,,,.jpg"/>
          <p:cNvPicPr>
            <a:picLocks noChangeAspect="1"/>
          </p:cNvPicPr>
          <p:nvPr/>
        </p:nvPicPr>
        <p:blipFill>
          <a:blip r:embed="rId3" cstate="print"/>
          <a:stretch>
            <a:fillRect/>
          </a:stretch>
        </p:blipFill>
        <p:spPr>
          <a:xfrm>
            <a:off x="0" y="857232"/>
            <a:ext cx="7072362" cy="3429024"/>
          </a:xfrm>
          <a:prstGeom prst="rect">
            <a:avLst/>
          </a:prstGeom>
        </p:spPr>
      </p:pic>
      <p:sp>
        <p:nvSpPr>
          <p:cNvPr id="6" name="5 Metin kutusu"/>
          <p:cNvSpPr txBox="1"/>
          <p:nvPr/>
        </p:nvSpPr>
        <p:spPr>
          <a:xfrm>
            <a:off x="1571604" y="500042"/>
            <a:ext cx="5286412" cy="769441"/>
          </a:xfrm>
          <a:prstGeom prst="rect">
            <a:avLst/>
          </a:prstGeom>
          <a:noFill/>
        </p:spPr>
        <p:txBody>
          <a:bodyPr wrap="square" rtlCol="0">
            <a:spAutoFit/>
          </a:bodyPr>
          <a:lstStyle/>
          <a:p>
            <a:r>
              <a:rPr lang="tr-TR" sz="4400" dirty="0" smtClean="0">
                <a:solidFill>
                  <a:srgbClr val="FF0000"/>
                </a:solidFill>
              </a:rPr>
              <a:t>        SORU:17</a:t>
            </a:r>
            <a:endParaRPr lang="tr-TR" sz="4400" dirty="0">
              <a:solidFill>
                <a:srgbClr val="FF0000"/>
              </a:solidFill>
            </a:endParaRPr>
          </a:p>
        </p:txBody>
      </p:sp>
      <p:sp>
        <p:nvSpPr>
          <p:cNvPr id="7" name="6 Metin kutusu"/>
          <p:cNvSpPr txBox="1"/>
          <p:nvPr/>
        </p:nvSpPr>
        <p:spPr>
          <a:xfrm>
            <a:off x="4071934" y="4214818"/>
            <a:ext cx="5072066" cy="2831544"/>
          </a:xfrm>
          <a:prstGeom prst="rect">
            <a:avLst/>
          </a:prstGeom>
          <a:noFill/>
        </p:spPr>
        <p:txBody>
          <a:bodyPr wrap="square" rtlCol="0">
            <a:spAutoFit/>
          </a:bodyPr>
          <a:lstStyle/>
          <a:p>
            <a:r>
              <a:rPr lang="tr-TR" sz="3200" dirty="0" smtClean="0">
                <a:solidFill>
                  <a:srgbClr val="7030A0"/>
                </a:solidFill>
              </a:rPr>
              <a:t>Boşluğa hangisi gelmelidir?</a:t>
            </a:r>
          </a:p>
          <a:p>
            <a:r>
              <a:rPr lang="tr-TR" sz="3200" dirty="0" smtClean="0"/>
              <a:t>A)MELEK</a:t>
            </a:r>
          </a:p>
          <a:p>
            <a:r>
              <a:rPr lang="tr-TR" sz="3200" dirty="0" smtClean="0"/>
              <a:t>B)PEYGAMBER</a:t>
            </a:r>
          </a:p>
          <a:p>
            <a:r>
              <a:rPr lang="tr-TR" sz="3200" dirty="0" smtClean="0"/>
              <a:t>C)CİN</a:t>
            </a:r>
          </a:p>
          <a:p>
            <a:r>
              <a:rPr lang="tr-TR" sz="3200" dirty="0" smtClean="0"/>
              <a:t>D)CEBRAİL</a:t>
            </a:r>
          </a:p>
          <a:p>
            <a:endParaRPr lang="tr-TR" dirty="0"/>
          </a:p>
        </p:txBody>
      </p:sp>
    </p:spTree>
  </p:cSld>
  <p:clrMapOvr>
    <a:masterClrMapping/>
  </p:clrMapOvr>
  <p:transition>
    <p:zo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4000" cy="6858000"/>
          </a:xfrm>
        </p:spPr>
      </p:pic>
      <p:pic>
        <p:nvPicPr>
          <p:cNvPr id="5" name="4 Resim" descr=",,,,,,,,,,,,,,,,,,,,,.jpg"/>
          <p:cNvPicPr>
            <a:picLocks noChangeAspect="1"/>
          </p:cNvPicPr>
          <p:nvPr/>
        </p:nvPicPr>
        <p:blipFill>
          <a:blip r:embed="rId3" cstate="print"/>
          <a:stretch>
            <a:fillRect/>
          </a:stretch>
        </p:blipFill>
        <p:spPr>
          <a:xfrm>
            <a:off x="0" y="1285860"/>
            <a:ext cx="6215074" cy="5072098"/>
          </a:xfrm>
          <a:prstGeom prst="rect">
            <a:avLst/>
          </a:prstGeom>
        </p:spPr>
      </p:pic>
      <p:sp>
        <p:nvSpPr>
          <p:cNvPr id="7" name="6 Metin kutusu"/>
          <p:cNvSpPr txBox="1"/>
          <p:nvPr/>
        </p:nvSpPr>
        <p:spPr>
          <a:xfrm>
            <a:off x="6500826" y="3857628"/>
            <a:ext cx="2000264" cy="2954655"/>
          </a:xfrm>
          <a:prstGeom prst="rect">
            <a:avLst/>
          </a:prstGeom>
          <a:noFill/>
        </p:spPr>
        <p:txBody>
          <a:bodyPr wrap="square" rtlCol="0">
            <a:spAutoFit/>
          </a:bodyPr>
          <a:lstStyle/>
          <a:p>
            <a:r>
              <a:rPr lang="tr-TR" sz="2400" dirty="0" smtClean="0">
                <a:solidFill>
                  <a:srgbClr val="7030A0"/>
                </a:solidFill>
              </a:rPr>
              <a:t>Yandaki yere ne gelebilir?</a:t>
            </a:r>
          </a:p>
          <a:p>
            <a:r>
              <a:rPr lang="tr-TR" sz="2400" dirty="0" smtClean="0"/>
              <a:t>A)</a:t>
            </a:r>
            <a:r>
              <a:rPr lang="tr-TR" sz="2400" dirty="0" err="1" smtClean="0"/>
              <a:t>Münker</a:t>
            </a:r>
            <a:r>
              <a:rPr lang="tr-TR" sz="2400" dirty="0" smtClean="0"/>
              <a:t> </a:t>
            </a:r>
            <a:r>
              <a:rPr lang="tr-TR" sz="2400" dirty="0" err="1" smtClean="0"/>
              <a:t>nekir</a:t>
            </a:r>
            <a:endParaRPr lang="tr-TR" sz="2400" dirty="0" smtClean="0"/>
          </a:p>
          <a:p>
            <a:r>
              <a:rPr lang="tr-TR" sz="2400" dirty="0" smtClean="0"/>
              <a:t>B)</a:t>
            </a:r>
            <a:r>
              <a:rPr lang="tr-TR" sz="2400" dirty="0" err="1" smtClean="0"/>
              <a:t>Hafaza</a:t>
            </a:r>
            <a:r>
              <a:rPr lang="tr-TR" sz="2400" dirty="0" smtClean="0"/>
              <a:t> </a:t>
            </a:r>
          </a:p>
          <a:p>
            <a:r>
              <a:rPr lang="tr-TR" sz="2400" dirty="0" smtClean="0"/>
              <a:t>C)İsrafil </a:t>
            </a:r>
          </a:p>
          <a:p>
            <a:r>
              <a:rPr lang="tr-TR" sz="2400" dirty="0" smtClean="0"/>
              <a:t>D)Peygamber </a:t>
            </a:r>
          </a:p>
          <a:p>
            <a:endParaRPr lang="tr-TR" dirty="0" smtClean="0"/>
          </a:p>
        </p:txBody>
      </p:sp>
      <p:sp>
        <p:nvSpPr>
          <p:cNvPr id="8" name="7 Metin kutusu"/>
          <p:cNvSpPr txBox="1"/>
          <p:nvPr/>
        </p:nvSpPr>
        <p:spPr>
          <a:xfrm>
            <a:off x="1500166" y="214290"/>
            <a:ext cx="6143668" cy="769441"/>
          </a:xfrm>
          <a:prstGeom prst="rect">
            <a:avLst/>
          </a:prstGeom>
          <a:noFill/>
        </p:spPr>
        <p:txBody>
          <a:bodyPr wrap="square" rtlCol="0">
            <a:spAutoFit/>
          </a:bodyPr>
          <a:lstStyle/>
          <a:p>
            <a:r>
              <a:rPr lang="tr-TR" sz="4400" dirty="0" smtClean="0">
                <a:solidFill>
                  <a:srgbClr val="FF0000"/>
                </a:solidFill>
              </a:rPr>
              <a:t>          SORU:18</a:t>
            </a:r>
          </a:p>
        </p:txBody>
      </p:sp>
    </p:spTree>
  </p:cSld>
  <p:clrMapOvr>
    <a:masterClrMapping/>
  </p:clrMapOvr>
  <p:transition>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4000" cy="6858000"/>
          </a:xfrm>
        </p:spPr>
      </p:pic>
      <p:pic>
        <p:nvPicPr>
          <p:cNvPr id="5" name="4 Resim" descr="images (1).png"/>
          <p:cNvPicPr>
            <a:picLocks noChangeAspect="1"/>
          </p:cNvPicPr>
          <p:nvPr/>
        </p:nvPicPr>
        <p:blipFill>
          <a:blip r:embed="rId3" cstate="print"/>
          <a:stretch>
            <a:fillRect/>
          </a:stretch>
        </p:blipFill>
        <p:spPr>
          <a:xfrm>
            <a:off x="357158" y="1749566"/>
            <a:ext cx="7786742" cy="4822706"/>
          </a:xfrm>
          <a:prstGeom prst="rect">
            <a:avLst/>
          </a:prstGeom>
        </p:spPr>
      </p:pic>
      <p:sp>
        <p:nvSpPr>
          <p:cNvPr id="6" name="5 Metin kutusu"/>
          <p:cNvSpPr txBox="1"/>
          <p:nvPr/>
        </p:nvSpPr>
        <p:spPr>
          <a:xfrm>
            <a:off x="2000232" y="428604"/>
            <a:ext cx="6500858" cy="769441"/>
          </a:xfrm>
          <a:prstGeom prst="rect">
            <a:avLst/>
          </a:prstGeom>
          <a:noFill/>
        </p:spPr>
        <p:txBody>
          <a:bodyPr wrap="square" rtlCol="0">
            <a:spAutoFit/>
          </a:bodyPr>
          <a:lstStyle/>
          <a:p>
            <a:r>
              <a:rPr lang="tr-TR" sz="4400" dirty="0" smtClean="0">
                <a:solidFill>
                  <a:srgbClr val="FF0000"/>
                </a:solidFill>
              </a:rPr>
              <a:t>        SORU:19</a:t>
            </a:r>
            <a:endParaRPr lang="tr-TR" sz="4400" dirty="0">
              <a:solidFill>
                <a:srgbClr val="FF0000"/>
              </a:solidFill>
            </a:endParaRPr>
          </a:p>
        </p:txBody>
      </p:sp>
    </p:spTree>
  </p:cSld>
  <p:clrMapOvr>
    <a:masterClrMapping/>
  </p:clrMapOvr>
  <p:transition>
    <p:wipe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em.jpg"/>
          <p:cNvPicPr>
            <a:picLocks noGrp="1" noChangeAspect="1"/>
          </p:cNvPicPr>
          <p:nvPr>
            <p:ph idx="1"/>
          </p:nvPr>
        </p:nvPicPr>
        <p:blipFill>
          <a:blip r:embed="rId2" cstate="print"/>
          <a:stretch>
            <a:fillRect/>
          </a:stretch>
        </p:blipFill>
        <p:spPr>
          <a:xfrm>
            <a:off x="0" y="0"/>
            <a:ext cx="9144000" cy="6858000"/>
          </a:xfrm>
        </p:spPr>
      </p:pic>
      <p:pic>
        <p:nvPicPr>
          <p:cNvPr id="5" name="4 Resim" descr="2.oturum-din-7-02.png"/>
          <p:cNvPicPr>
            <a:picLocks noChangeAspect="1"/>
          </p:cNvPicPr>
          <p:nvPr/>
        </p:nvPicPr>
        <p:blipFill>
          <a:blip r:embed="rId3" cstate="print"/>
          <a:stretch>
            <a:fillRect/>
          </a:stretch>
        </p:blipFill>
        <p:spPr>
          <a:xfrm>
            <a:off x="571472" y="1357298"/>
            <a:ext cx="7215238" cy="5500702"/>
          </a:xfrm>
          <a:prstGeom prst="rect">
            <a:avLst/>
          </a:prstGeom>
        </p:spPr>
      </p:pic>
      <p:sp>
        <p:nvSpPr>
          <p:cNvPr id="6" name="5 Metin kutusu"/>
          <p:cNvSpPr txBox="1"/>
          <p:nvPr/>
        </p:nvSpPr>
        <p:spPr>
          <a:xfrm>
            <a:off x="1428728" y="214290"/>
            <a:ext cx="6429420" cy="769441"/>
          </a:xfrm>
          <a:prstGeom prst="rect">
            <a:avLst/>
          </a:prstGeom>
          <a:noFill/>
        </p:spPr>
        <p:txBody>
          <a:bodyPr wrap="square" rtlCol="0">
            <a:spAutoFit/>
          </a:bodyPr>
          <a:lstStyle/>
          <a:p>
            <a:r>
              <a:rPr lang="tr-TR" sz="4400" dirty="0" smtClean="0">
                <a:solidFill>
                  <a:srgbClr val="FF0000"/>
                </a:solidFill>
              </a:rPr>
              <a:t>        SORU:20</a:t>
            </a:r>
            <a:endParaRPr lang="tr-TR" sz="4400" dirty="0">
              <a:solidFill>
                <a:srgbClr val="FF0000"/>
              </a:solidFill>
            </a:endParaRPr>
          </a:p>
        </p:txBody>
      </p:sp>
    </p:spTree>
  </p:cSld>
  <p:clrMapOvr>
    <a:masterClrMapping/>
  </p:clrMapOvr>
  <p:transition>
    <p:split orient="ver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7030A0">
            <a:alpha val="41000"/>
          </a:srgb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00B0F0"/>
                </a:solidFill>
              </a:rPr>
              <a:t>İYİ DERSLER</a:t>
            </a:r>
            <a:r>
              <a:rPr lang="tr-TR" dirty="0" smtClean="0">
                <a:solidFill>
                  <a:srgbClr val="00B0F0"/>
                </a:solidFill>
                <a:sym typeface="Wingdings" pitchFamily="2" charset="2"/>
              </a:rPr>
              <a:t></a:t>
            </a:r>
            <a:endParaRPr lang="tr-TR" dirty="0">
              <a:solidFill>
                <a:srgbClr val="00B0F0"/>
              </a:solidFill>
            </a:endParaRPr>
          </a:p>
        </p:txBody>
      </p:sp>
      <p:sp>
        <p:nvSpPr>
          <p:cNvPr id="3" name="2 İçerik Yer Tutucusu"/>
          <p:cNvSpPr>
            <a:spLocks noGrp="1"/>
          </p:cNvSpPr>
          <p:nvPr>
            <p:ph idx="1"/>
          </p:nvPr>
        </p:nvSpPr>
        <p:spPr/>
        <p:txBody>
          <a:bodyPr/>
          <a:lstStyle/>
          <a:p>
            <a:r>
              <a:rPr lang="tr-TR" dirty="0" smtClean="0"/>
              <a:t>ZELİHA YILMAZ</a:t>
            </a:r>
            <a:r>
              <a:rPr lang="tr-TR" dirty="0" smtClean="0">
                <a:sym typeface="Wingdings" pitchFamily="2" charset="2"/>
              </a:rPr>
              <a:t></a:t>
            </a:r>
            <a:endParaRPr lang="tr-TR" dirty="0"/>
          </a:p>
        </p:txBody>
      </p:sp>
      <p:pic>
        <p:nvPicPr>
          <p:cNvPr id="4" name="3 Resim" descr="SOURCE_84FD824F.gif"/>
          <p:cNvPicPr>
            <a:picLocks noChangeAspect="1"/>
          </p:cNvPicPr>
          <p:nvPr/>
        </p:nvPicPr>
        <p:blipFill>
          <a:blip r:embed="rId2" cstate="print"/>
          <a:stretch>
            <a:fillRect/>
          </a:stretch>
        </p:blipFill>
        <p:spPr>
          <a:xfrm>
            <a:off x="7000892" y="2143116"/>
            <a:ext cx="2143108" cy="3009900"/>
          </a:xfrm>
          <a:prstGeom prst="rect">
            <a:avLst/>
          </a:prstGeom>
        </p:spPr>
      </p:pic>
      <p:pic>
        <p:nvPicPr>
          <p:cNvPr id="5" name="4 Resim" descr="keloğlan.jpg"/>
          <p:cNvPicPr>
            <a:picLocks noChangeAspect="1"/>
          </p:cNvPicPr>
          <p:nvPr/>
        </p:nvPicPr>
        <p:blipFill>
          <a:blip r:embed="rId3" cstate="print"/>
          <a:stretch>
            <a:fillRect/>
          </a:stretch>
        </p:blipFill>
        <p:spPr>
          <a:xfrm>
            <a:off x="1071538" y="4786322"/>
            <a:ext cx="3000372" cy="2071678"/>
          </a:xfrm>
          <a:prstGeom prst="rect">
            <a:avLst/>
          </a:prstGeom>
        </p:spPr>
      </p:pic>
      <p:pic>
        <p:nvPicPr>
          <p:cNvPr id="6" name="5 Resim" descr="çalışkan emoji.jpg"/>
          <p:cNvPicPr>
            <a:picLocks noChangeAspect="1"/>
          </p:cNvPicPr>
          <p:nvPr/>
        </p:nvPicPr>
        <p:blipFill>
          <a:blip r:embed="rId4" cstate="print"/>
          <a:stretch>
            <a:fillRect/>
          </a:stretch>
        </p:blipFill>
        <p:spPr>
          <a:xfrm>
            <a:off x="7000875" y="0"/>
            <a:ext cx="2143125" cy="2143125"/>
          </a:xfrm>
          <a:prstGeom prst="rect">
            <a:avLst/>
          </a:prstGeom>
        </p:spPr>
      </p:pic>
      <p:pic>
        <p:nvPicPr>
          <p:cNvPr id="7" name="6 Resim" descr="indir (2).png"/>
          <p:cNvPicPr>
            <a:picLocks noChangeAspect="1"/>
          </p:cNvPicPr>
          <p:nvPr/>
        </p:nvPicPr>
        <p:blipFill>
          <a:blip r:embed="rId5" cstate="print"/>
          <a:stretch>
            <a:fillRect/>
          </a:stretch>
        </p:blipFill>
        <p:spPr>
          <a:xfrm>
            <a:off x="4143372" y="5000636"/>
            <a:ext cx="2286000" cy="1857364"/>
          </a:xfrm>
          <a:prstGeom prst="rect">
            <a:avLst/>
          </a:prstGeom>
        </p:spPr>
      </p:pic>
      <p:pic>
        <p:nvPicPr>
          <p:cNvPr id="8" name="7 Resim" descr="images (7).jpg"/>
          <p:cNvPicPr>
            <a:picLocks noChangeAspect="1"/>
          </p:cNvPicPr>
          <p:nvPr/>
        </p:nvPicPr>
        <p:blipFill>
          <a:blip r:embed="rId6" cstate="print"/>
          <a:stretch>
            <a:fillRect/>
          </a:stretch>
        </p:blipFill>
        <p:spPr>
          <a:xfrm>
            <a:off x="6467475" y="5153025"/>
            <a:ext cx="2676525" cy="1704975"/>
          </a:xfrm>
          <a:prstGeom prst="rect">
            <a:avLst/>
          </a:prstGeom>
        </p:spPr>
      </p:pic>
      <p:pic>
        <p:nvPicPr>
          <p:cNvPr id="9" name="8 Resim" descr="65zy12.gif"/>
          <p:cNvPicPr>
            <a:picLocks noChangeAspect="1"/>
          </p:cNvPicPr>
          <p:nvPr/>
        </p:nvPicPr>
        <p:blipFill>
          <a:blip r:embed="rId7" cstate="print"/>
          <a:stretch>
            <a:fillRect/>
          </a:stretch>
        </p:blipFill>
        <p:spPr>
          <a:xfrm>
            <a:off x="4071934" y="1142984"/>
            <a:ext cx="2085975" cy="3028950"/>
          </a:xfrm>
          <a:prstGeom prst="rect">
            <a:avLst/>
          </a:prstGeom>
        </p:spPr>
      </p:pic>
      <p:pic>
        <p:nvPicPr>
          <p:cNvPr id="10" name="9 Resim" descr="indir (3).png"/>
          <p:cNvPicPr>
            <a:picLocks noChangeAspect="1"/>
          </p:cNvPicPr>
          <p:nvPr/>
        </p:nvPicPr>
        <p:blipFill>
          <a:blip r:embed="rId8" cstate="print"/>
          <a:stretch>
            <a:fillRect/>
          </a:stretch>
        </p:blipFill>
        <p:spPr>
          <a:xfrm>
            <a:off x="0" y="2714620"/>
            <a:ext cx="3214678" cy="2071702"/>
          </a:xfrm>
          <a:prstGeom prst="rect">
            <a:avLst/>
          </a:prstGeom>
        </p:spPr>
      </p:pic>
    </p:spTree>
  </p:cSld>
  <p:clrMapOvr>
    <a:masterClrMapping/>
  </p:clrMapOvr>
  <p:transition>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bb2ed23e9952318510e23d34d035bb2a.jpg"/>
          <p:cNvPicPr>
            <a:picLocks noGrp="1" noChangeAspect="1"/>
          </p:cNvPicPr>
          <p:nvPr>
            <p:ph idx="1"/>
          </p:nvPr>
        </p:nvPicPr>
        <p:blipFill>
          <a:blip r:embed="rId2" cstate="print"/>
          <a:stretch>
            <a:fillRect/>
          </a:stretch>
        </p:blipFill>
        <p:spPr>
          <a:xfrm>
            <a:off x="0" y="0"/>
            <a:ext cx="9144000" cy="6858000"/>
          </a:xfrm>
        </p:spPr>
      </p:pic>
      <p:graphicFrame>
        <p:nvGraphicFramePr>
          <p:cNvPr id="5" name="4 Tablo"/>
          <p:cNvGraphicFramePr>
            <a:graphicFrameLocks noGrp="1"/>
          </p:cNvGraphicFramePr>
          <p:nvPr/>
        </p:nvGraphicFramePr>
        <p:xfrm>
          <a:off x="0" y="1071546"/>
          <a:ext cx="8929718" cy="5786456"/>
        </p:xfrm>
        <a:graphic>
          <a:graphicData uri="http://schemas.openxmlformats.org/drawingml/2006/table">
            <a:tbl>
              <a:tblPr firstRow="1" bandRow="1">
                <a:tableStyleId>{72833802-FEF1-4C79-8D5D-14CF1EAF98D9}</a:tableStyleId>
              </a:tblPr>
              <a:tblGrid>
                <a:gridCol w="4424635"/>
                <a:gridCol w="4505083"/>
              </a:tblGrid>
              <a:tr h="1061421">
                <a:tc>
                  <a:txBody>
                    <a:bodyPr/>
                    <a:lstStyle/>
                    <a:p>
                      <a:r>
                        <a:rPr lang="tr-TR" sz="2800" dirty="0" smtClean="0">
                          <a:solidFill>
                            <a:srgbClr val="FFFF00"/>
                          </a:solidFill>
                        </a:rPr>
                        <a:t> </a:t>
                      </a:r>
                    </a:p>
                    <a:p>
                      <a:r>
                        <a:rPr lang="tr-TR" sz="2800" dirty="0" smtClean="0">
                          <a:solidFill>
                            <a:srgbClr val="FFFF00"/>
                          </a:solidFill>
                        </a:rPr>
                        <a:t>VACİBUL VÜCUD</a:t>
                      </a:r>
                      <a:endParaRPr lang="tr-TR" sz="2800" dirty="0">
                        <a:solidFill>
                          <a:srgbClr val="FFFF00"/>
                        </a:solidFill>
                      </a:endParaRPr>
                    </a:p>
                  </a:txBody>
                  <a:tcPr/>
                </a:tc>
                <a:tc>
                  <a:txBody>
                    <a:bodyPr/>
                    <a:lstStyle/>
                    <a:p>
                      <a:endParaRPr lang="tr-TR" sz="2800" dirty="0" smtClean="0">
                        <a:solidFill>
                          <a:srgbClr val="FFFF00"/>
                        </a:solidFill>
                      </a:endParaRPr>
                    </a:p>
                    <a:p>
                      <a:r>
                        <a:rPr lang="tr-TR" sz="2800" dirty="0" smtClean="0">
                          <a:solidFill>
                            <a:srgbClr val="FFFF00"/>
                          </a:solidFill>
                        </a:rPr>
                        <a:t>MÜMKÜNUL VÜCUD</a:t>
                      </a:r>
                      <a:endParaRPr lang="tr-TR" sz="2800" dirty="0">
                        <a:solidFill>
                          <a:srgbClr val="FFFF00"/>
                        </a:solidFill>
                      </a:endParaRPr>
                    </a:p>
                  </a:txBody>
                  <a:tcPr/>
                </a:tc>
              </a:tr>
              <a:tr h="1061421">
                <a:tc>
                  <a:txBody>
                    <a:bodyPr/>
                    <a:lstStyle/>
                    <a:p>
                      <a:r>
                        <a:rPr lang="tr-TR" sz="2800" dirty="0" smtClean="0">
                          <a:solidFill>
                            <a:srgbClr val="FF0000"/>
                          </a:solidFill>
                          <a:sym typeface="Wingdings" pitchFamily="2" charset="2"/>
                        </a:rPr>
                        <a:t></a:t>
                      </a:r>
                      <a:r>
                        <a:rPr lang="tr-TR" sz="2800" dirty="0" smtClean="0">
                          <a:sym typeface="Wingdings" pitchFamily="2" charset="2"/>
                        </a:rPr>
                        <a:t>zorunlu varlıktır.</a:t>
                      </a:r>
                    </a:p>
                  </a:txBody>
                  <a:tcPr/>
                </a:tc>
                <a:tc>
                  <a:txBody>
                    <a:bodyPr/>
                    <a:lstStyle/>
                    <a:p>
                      <a:r>
                        <a:rPr lang="tr-TR" sz="2800" dirty="0" smtClean="0">
                          <a:solidFill>
                            <a:srgbClr val="FF0000"/>
                          </a:solidFill>
                          <a:sym typeface="Wingdings" pitchFamily="2" charset="2"/>
                        </a:rPr>
                        <a:t></a:t>
                      </a:r>
                      <a:r>
                        <a:rPr lang="tr-TR" sz="2800" dirty="0" smtClean="0">
                          <a:sym typeface="Wingdings" pitchFamily="2" charset="2"/>
                        </a:rPr>
                        <a:t>varlığıda  yokluğuda düşünülebilir.</a:t>
                      </a:r>
                      <a:endParaRPr lang="tr-TR" sz="2800" dirty="0"/>
                    </a:p>
                  </a:txBody>
                  <a:tcPr/>
                </a:tc>
              </a:tr>
              <a:tr h="1061421">
                <a:tc>
                  <a:txBody>
                    <a:bodyPr/>
                    <a:lstStyle/>
                    <a:p>
                      <a:r>
                        <a:rPr lang="tr-TR" sz="2800" dirty="0" smtClean="0">
                          <a:solidFill>
                            <a:srgbClr val="FF0000"/>
                          </a:solidFill>
                          <a:sym typeface="Wingdings" pitchFamily="2" charset="2"/>
                        </a:rPr>
                        <a:t></a:t>
                      </a:r>
                      <a:r>
                        <a:rPr lang="tr-TR" sz="2800" dirty="0" smtClean="0">
                          <a:sym typeface="Wingdings" pitchFamily="2" charset="2"/>
                        </a:rPr>
                        <a:t>yokluğu</a:t>
                      </a:r>
                      <a:r>
                        <a:rPr lang="tr-TR" sz="2800" baseline="0" dirty="0" smtClean="0">
                          <a:sym typeface="Wingdings" pitchFamily="2" charset="2"/>
                        </a:rPr>
                        <a:t> hiçbir zaman düşünülemez.</a:t>
                      </a:r>
                      <a:endParaRPr lang="tr-TR" sz="2800" dirty="0"/>
                    </a:p>
                  </a:txBody>
                  <a:tcPr/>
                </a:tc>
                <a:tc>
                  <a:txBody>
                    <a:bodyPr/>
                    <a:lstStyle/>
                    <a:p>
                      <a:r>
                        <a:rPr lang="tr-TR" sz="2800" dirty="0" smtClean="0">
                          <a:solidFill>
                            <a:srgbClr val="FF0000"/>
                          </a:solidFill>
                          <a:sym typeface="Wingdings" pitchFamily="2" charset="2"/>
                        </a:rPr>
                        <a:t></a:t>
                      </a:r>
                      <a:r>
                        <a:rPr lang="tr-TR" sz="2800" dirty="0" smtClean="0"/>
                        <a:t>Varlığı vacibul vücud</a:t>
                      </a:r>
                      <a:r>
                        <a:rPr lang="tr-TR" sz="2800" baseline="0" dirty="0" smtClean="0"/>
                        <a:t> olana bağlıdır.</a:t>
                      </a:r>
                      <a:endParaRPr lang="tr-TR" sz="2800" dirty="0"/>
                    </a:p>
                  </a:txBody>
                  <a:tcPr/>
                </a:tc>
              </a:tr>
              <a:tr h="1061421">
                <a:tc>
                  <a:txBody>
                    <a:bodyPr/>
                    <a:lstStyle/>
                    <a:p>
                      <a:r>
                        <a:rPr lang="tr-TR" sz="2800" dirty="0" smtClean="0">
                          <a:solidFill>
                            <a:srgbClr val="FF0000"/>
                          </a:solidFill>
                          <a:sym typeface="Wingdings" pitchFamily="2" charset="2"/>
                        </a:rPr>
                        <a:t></a:t>
                      </a:r>
                      <a:r>
                        <a:rPr lang="tr-TR" sz="2800" dirty="0" smtClean="0"/>
                        <a:t>Bu varlıklar</a:t>
                      </a:r>
                      <a:r>
                        <a:rPr lang="tr-TR" sz="2800" baseline="0" dirty="0" smtClean="0"/>
                        <a:t>  tektir </a:t>
                      </a:r>
                      <a:r>
                        <a:rPr lang="tr-TR" sz="2800" baseline="0" dirty="0" smtClean="0">
                          <a:solidFill>
                            <a:schemeClr val="accent1">
                              <a:lumMod val="75000"/>
                            </a:schemeClr>
                          </a:solidFill>
                        </a:rPr>
                        <a:t>Allah</a:t>
                      </a:r>
                      <a:r>
                        <a:rPr lang="tr-TR" sz="2800" baseline="0" dirty="0" smtClean="0"/>
                        <a:t>’tır.</a:t>
                      </a:r>
                      <a:endParaRPr lang="tr-TR" sz="2800" dirty="0"/>
                    </a:p>
                  </a:txBody>
                  <a:tcPr/>
                </a:tc>
                <a:tc>
                  <a:txBody>
                    <a:bodyPr/>
                    <a:lstStyle/>
                    <a:p>
                      <a:r>
                        <a:rPr lang="tr-TR" sz="2800" dirty="0" smtClean="0">
                          <a:solidFill>
                            <a:srgbClr val="FF0000"/>
                          </a:solidFill>
                          <a:sym typeface="Wingdings" pitchFamily="2" charset="2"/>
                        </a:rPr>
                        <a:t></a:t>
                      </a:r>
                      <a:r>
                        <a:rPr lang="tr-TR" sz="2800" dirty="0" smtClean="0">
                          <a:sym typeface="Wingdings" pitchFamily="2" charset="2"/>
                        </a:rPr>
                        <a:t>Allah dışındaki</a:t>
                      </a:r>
                      <a:r>
                        <a:rPr lang="tr-TR" sz="2800" baseline="0" dirty="0" smtClean="0">
                          <a:sym typeface="Wingdings" pitchFamily="2" charset="2"/>
                        </a:rPr>
                        <a:t> her varlık bu guruba girer.</a:t>
                      </a:r>
                      <a:endParaRPr lang="tr-TR" sz="2800" dirty="0"/>
                    </a:p>
                  </a:txBody>
                  <a:tcPr/>
                </a:tc>
              </a:tr>
              <a:tr h="1540772">
                <a:tc>
                  <a:txBody>
                    <a:bodyPr/>
                    <a:lstStyle/>
                    <a:p>
                      <a:r>
                        <a:rPr lang="tr-TR" sz="2800" dirty="0" smtClean="0">
                          <a:solidFill>
                            <a:srgbClr val="FF0000"/>
                          </a:solidFill>
                          <a:sym typeface="Wingdings" pitchFamily="2" charset="2"/>
                        </a:rPr>
                        <a:t></a:t>
                      </a:r>
                      <a:r>
                        <a:rPr lang="tr-TR" sz="2800" dirty="0" smtClean="0">
                          <a:sym typeface="Wingdings" pitchFamily="2" charset="2"/>
                        </a:rPr>
                        <a:t>mümkün varlıklar bu varlık</a:t>
                      </a:r>
                      <a:r>
                        <a:rPr lang="tr-TR" sz="2800" baseline="0" dirty="0" smtClean="0">
                          <a:sym typeface="Wingdings" pitchFamily="2" charset="2"/>
                        </a:rPr>
                        <a:t> sayesinde var olmuştur.</a:t>
                      </a:r>
                      <a:endParaRPr lang="tr-TR" sz="2800" dirty="0"/>
                    </a:p>
                  </a:txBody>
                  <a:tcPr/>
                </a:tc>
                <a:tc>
                  <a:txBody>
                    <a:bodyPr/>
                    <a:lstStyle/>
                    <a:p>
                      <a:r>
                        <a:rPr lang="tr-TR" sz="2800" dirty="0" smtClean="0">
                          <a:solidFill>
                            <a:srgbClr val="FF0000"/>
                          </a:solidFill>
                          <a:sym typeface="Wingdings" pitchFamily="2" charset="2"/>
                        </a:rPr>
                        <a:t></a:t>
                      </a:r>
                      <a:r>
                        <a:rPr lang="tr-TR" sz="2800" dirty="0" smtClean="0">
                          <a:sym typeface="Wingdings" pitchFamily="2" charset="2"/>
                        </a:rPr>
                        <a:t>Masiva</a:t>
                      </a:r>
                      <a:r>
                        <a:rPr lang="tr-TR" sz="2800" dirty="0" smtClean="0">
                          <a:solidFill>
                            <a:schemeClr val="accent1">
                              <a:lumMod val="75000"/>
                            </a:schemeClr>
                          </a:solidFill>
                          <a:sym typeface="Wingdings" pitchFamily="2" charset="2"/>
                        </a:rPr>
                        <a:t>(Allah dışındaki tüm varlıklar)</a:t>
                      </a:r>
                      <a:endParaRPr lang="tr-TR" sz="2800" dirty="0">
                        <a:solidFill>
                          <a:schemeClr val="accent1">
                            <a:lumMod val="75000"/>
                          </a:schemeClr>
                        </a:solidFill>
                      </a:endParaRPr>
                    </a:p>
                  </a:txBody>
                  <a:tcPr/>
                </a:tc>
              </a:tr>
            </a:tbl>
          </a:graphicData>
        </a:graphic>
      </p:graphicFrame>
      <p:sp>
        <p:nvSpPr>
          <p:cNvPr id="6" name="5 Metin kutusu"/>
          <p:cNvSpPr txBox="1"/>
          <p:nvPr/>
        </p:nvSpPr>
        <p:spPr>
          <a:xfrm>
            <a:off x="928662" y="357166"/>
            <a:ext cx="6072230" cy="769441"/>
          </a:xfrm>
          <a:prstGeom prst="rect">
            <a:avLst/>
          </a:prstGeom>
          <a:noFill/>
        </p:spPr>
        <p:txBody>
          <a:bodyPr wrap="square" rtlCol="0">
            <a:spAutoFit/>
          </a:bodyPr>
          <a:lstStyle/>
          <a:p>
            <a:r>
              <a:rPr lang="tr-TR" sz="4400" dirty="0" smtClean="0">
                <a:solidFill>
                  <a:srgbClr val="FF0000"/>
                </a:solidFill>
              </a:rPr>
              <a:t>VARLIKLAR ALEMİ:</a:t>
            </a:r>
            <a:endParaRPr lang="tr-TR" sz="4400" dirty="0">
              <a:solidFill>
                <a:srgbClr val="FF0000"/>
              </a:solidFill>
            </a:endParaRPr>
          </a:p>
        </p:txBody>
      </p:sp>
    </p:spTree>
  </p:cSld>
  <p:clrMapOvr>
    <a:masterClrMapping/>
  </p:clrMapOvr>
  <p:transition>
    <p:zoom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images (9).jpg"/>
          <p:cNvPicPr>
            <a:picLocks noGrp="1" noChangeAspect="1"/>
          </p:cNvPicPr>
          <p:nvPr>
            <p:ph idx="1"/>
          </p:nvPr>
        </p:nvPicPr>
        <p:blipFill>
          <a:blip r:embed="rId2" cstate="print"/>
          <a:stretch>
            <a:fillRect/>
          </a:stretch>
        </p:blipFill>
        <p:spPr>
          <a:xfrm>
            <a:off x="0" y="0"/>
            <a:ext cx="9144000" cy="6858000"/>
          </a:xfrm>
        </p:spPr>
      </p:pic>
      <p:graphicFrame>
        <p:nvGraphicFramePr>
          <p:cNvPr id="6" name="5 Tablo"/>
          <p:cNvGraphicFramePr>
            <a:graphicFrameLocks noGrp="1"/>
          </p:cNvGraphicFramePr>
          <p:nvPr/>
        </p:nvGraphicFramePr>
        <p:xfrm>
          <a:off x="500034" y="1214420"/>
          <a:ext cx="7715304" cy="4857788"/>
        </p:xfrm>
        <a:graphic>
          <a:graphicData uri="http://schemas.openxmlformats.org/drawingml/2006/table">
            <a:tbl>
              <a:tblPr firstRow="1" bandRow="1">
                <a:tableStyleId>{E8B1032C-EA38-4F05-BA0D-38AFFFC7BED3}</a:tableStyleId>
              </a:tblPr>
              <a:tblGrid>
                <a:gridCol w="7715304"/>
              </a:tblGrid>
              <a:tr h="4857788">
                <a:tc>
                  <a:txBody>
                    <a:bodyPr/>
                    <a:lstStyle/>
                    <a:p>
                      <a:endParaRPr lang="tr-TR"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txBody>
                  <a:tcPr/>
                </a:tc>
              </a:tr>
            </a:tbl>
          </a:graphicData>
        </a:graphic>
      </p:graphicFrame>
      <p:graphicFrame>
        <p:nvGraphicFramePr>
          <p:cNvPr id="7" name="6 Tablo"/>
          <p:cNvGraphicFramePr>
            <a:graphicFrameLocks noGrp="1"/>
          </p:cNvGraphicFramePr>
          <p:nvPr/>
        </p:nvGraphicFramePr>
        <p:xfrm>
          <a:off x="285720" y="1000108"/>
          <a:ext cx="8215370" cy="5462299"/>
        </p:xfrm>
        <a:graphic>
          <a:graphicData uri="http://schemas.openxmlformats.org/drawingml/2006/table">
            <a:tbl>
              <a:tblPr firstRow="1" bandRow="1">
                <a:tableStyleId>{5C22544A-7EE6-4342-B048-85BDC9FD1C3A}</a:tableStyleId>
              </a:tblPr>
              <a:tblGrid>
                <a:gridCol w="4107685"/>
                <a:gridCol w="4107685"/>
              </a:tblGrid>
              <a:tr h="920779">
                <a:tc>
                  <a:txBody>
                    <a:bodyPr/>
                    <a:lstStyle/>
                    <a:p>
                      <a:endParaRPr lang="tr-TR" dirty="0" smtClean="0">
                        <a:solidFill>
                          <a:srgbClr val="FF0000"/>
                        </a:solidFill>
                      </a:endParaRPr>
                    </a:p>
                    <a:p>
                      <a:r>
                        <a:rPr lang="tr-TR" dirty="0" smtClean="0">
                          <a:solidFill>
                            <a:srgbClr val="FF0000"/>
                          </a:solidFill>
                        </a:rPr>
                        <a:t>MADDİ VARLIKLAR</a:t>
                      </a:r>
                      <a:r>
                        <a:rPr lang="tr-TR" dirty="0" smtClean="0">
                          <a:solidFill>
                            <a:srgbClr val="FFFF00"/>
                          </a:solidFill>
                        </a:rPr>
                        <a:t>(İNSANLAR BİTKİLER HAYVANLAR)</a:t>
                      </a:r>
                      <a:endParaRPr lang="tr-TR" dirty="0">
                        <a:solidFill>
                          <a:srgbClr val="FFFF00"/>
                        </a:solidFill>
                      </a:endParaRPr>
                    </a:p>
                  </a:txBody>
                  <a:tcPr/>
                </a:tc>
                <a:tc>
                  <a:txBody>
                    <a:bodyPr/>
                    <a:lstStyle/>
                    <a:p>
                      <a:endParaRPr lang="tr-TR" dirty="0" smtClean="0">
                        <a:solidFill>
                          <a:srgbClr val="FF0000"/>
                        </a:solidFill>
                      </a:endParaRPr>
                    </a:p>
                    <a:p>
                      <a:r>
                        <a:rPr lang="tr-TR" dirty="0" smtClean="0">
                          <a:solidFill>
                            <a:srgbClr val="FF0000"/>
                          </a:solidFill>
                        </a:rPr>
                        <a:t>MANEVİ</a:t>
                      </a:r>
                      <a:r>
                        <a:rPr lang="tr-TR" baseline="0" dirty="0" smtClean="0">
                          <a:solidFill>
                            <a:srgbClr val="FF0000"/>
                          </a:solidFill>
                        </a:rPr>
                        <a:t> VARLIKLAR</a:t>
                      </a:r>
                      <a:r>
                        <a:rPr lang="tr-TR" baseline="0" dirty="0" smtClean="0">
                          <a:solidFill>
                            <a:srgbClr val="FFFF00"/>
                          </a:solidFill>
                        </a:rPr>
                        <a:t>(MELEKLER CİNLER ŞEYTAN)</a:t>
                      </a:r>
                      <a:endParaRPr lang="tr-TR" dirty="0">
                        <a:solidFill>
                          <a:srgbClr val="FFFF00"/>
                        </a:solidFill>
                      </a:endParaRPr>
                    </a:p>
                  </a:txBody>
                  <a:tcPr/>
                </a:tc>
              </a:tr>
              <a:tr h="1305854">
                <a:tc>
                  <a:txBody>
                    <a:bodyPr/>
                    <a:lstStyle/>
                    <a:p>
                      <a:r>
                        <a:rPr lang="tr-TR" sz="2800" dirty="0" smtClean="0">
                          <a:sym typeface="Wingdings" pitchFamily="2" charset="2"/>
                        </a:rPr>
                        <a:t>5 duyu organımızla</a:t>
                      </a:r>
                      <a:r>
                        <a:rPr lang="tr-TR" sz="2800" baseline="0" dirty="0" smtClean="0">
                          <a:sym typeface="Wingdings" pitchFamily="2" charset="2"/>
                        </a:rPr>
                        <a:t> algılayabildiğimiz ve varlığı kanıtlanabilir nitelikle olan varlıklar.</a:t>
                      </a:r>
                      <a:endParaRPr lang="tr-TR" sz="2800" dirty="0"/>
                    </a:p>
                  </a:txBody>
                  <a:tcPr/>
                </a:tc>
                <a:tc>
                  <a:txBody>
                    <a:bodyPr/>
                    <a:lstStyle/>
                    <a:p>
                      <a:r>
                        <a:rPr lang="tr-TR" sz="2800" dirty="0" smtClean="0">
                          <a:sym typeface="Wingdings" pitchFamily="2" charset="2"/>
                        </a:rPr>
                        <a:t>5 duyu</a:t>
                      </a:r>
                      <a:r>
                        <a:rPr lang="tr-TR" sz="2800" baseline="0" dirty="0" smtClean="0">
                          <a:sym typeface="Wingdings" pitchFamily="2" charset="2"/>
                        </a:rPr>
                        <a:t> </a:t>
                      </a:r>
                      <a:r>
                        <a:rPr lang="tr-TR" sz="2800" dirty="0" smtClean="0">
                          <a:sym typeface="Wingdings" pitchFamily="2" charset="2"/>
                        </a:rPr>
                        <a:t>organlarımızla algılayamadığıız.</a:t>
                      </a:r>
                    </a:p>
                  </a:txBody>
                  <a:tcPr/>
                </a:tc>
              </a:tr>
              <a:tr h="995991">
                <a:tc>
                  <a:txBody>
                    <a:bodyPr/>
                    <a:lstStyle/>
                    <a:p>
                      <a:r>
                        <a:rPr lang="tr-TR" sz="2800" dirty="0" smtClean="0">
                          <a:sym typeface="Wingdings" pitchFamily="2" charset="2"/>
                        </a:rPr>
                        <a:t>varlıkları</a:t>
                      </a:r>
                      <a:r>
                        <a:rPr lang="tr-TR" sz="2800" baseline="0" dirty="0" smtClean="0">
                          <a:sym typeface="Wingdings" pitchFamily="2" charset="2"/>
                        </a:rPr>
                        <a:t> bilimsel niteliktedir ve bilim konusudur.</a:t>
                      </a:r>
                      <a:endParaRPr lang="tr-TR" sz="2800" dirty="0"/>
                    </a:p>
                  </a:txBody>
                  <a:tcPr/>
                </a:tc>
                <a:tc>
                  <a:txBody>
                    <a:bodyPr/>
                    <a:lstStyle/>
                    <a:p>
                      <a:r>
                        <a:rPr lang="tr-TR" sz="2800" dirty="0" smtClean="0">
                          <a:sym typeface="Wingdings" pitchFamily="2" charset="2"/>
                        </a:rPr>
                        <a:t>varlıkları kanıtlanabilir nitelikte değildir.</a:t>
                      </a:r>
                    </a:p>
                    <a:p>
                      <a:endParaRPr lang="tr-TR" sz="2800" dirty="0"/>
                    </a:p>
                  </a:txBody>
                  <a:tcPr/>
                </a:tc>
              </a:tr>
              <a:tr h="920779">
                <a:tc>
                  <a:txBody>
                    <a:bodyPr/>
                    <a:lstStyle/>
                    <a:p>
                      <a:endParaRPr lang="tr-TR" dirty="0"/>
                    </a:p>
                  </a:txBody>
                  <a:tcPr/>
                </a:tc>
                <a:tc>
                  <a:txBody>
                    <a:bodyPr/>
                    <a:lstStyle/>
                    <a:p>
                      <a:r>
                        <a:rPr lang="tr-TR" sz="2800" dirty="0" smtClean="0">
                          <a:sym typeface="Wingdings" pitchFamily="2" charset="2"/>
                        </a:rPr>
                        <a:t>bilim bunları</a:t>
                      </a:r>
                      <a:r>
                        <a:rPr lang="tr-TR" sz="2800" baseline="0" dirty="0" smtClean="0">
                          <a:sym typeface="Wingdings" pitchFamily="2" charset="2"/>
                        </a:rPr>
                        <a:t> metofizik(fizik ötesi)olarak adlandırır.</a:t>
                      </a:r>
                      <a:endParaRPr lang="tr-TR" sz="2800" dirty="0"/>
                    </a:p>
                  </a:txBody>
                  <a:tcPr/>
                </a:tc>
              </a:tr>
            </a:tbl>
          </a:graphicData>
        </a:graphic>
      </p:graphicFrame>
      <p:sp>
        <p:nvSpPr>
          <p:cNvPr id="8" name="7 Metin kutusu"/>
          <p:cNvSpPr txBox="1"/>
          <p:nvPr/>
        </p:nvSpPr>
        <p:spPr>
          <a:xfrm>
            <a:off x="928662" y="285728"/>
            <a:ext cx="7286676" cy="769441"/>
          </a:xfrm>
          <a:prstGeom prst="rect">
            <a:avLst/>
          </a:prstGeom>
          <a:noFill/>
        </p:spPr>
        <p:txBody>
          <a:bodyPr wrap="square" rtlCol="0">
            <a:spAutoFit/>
          </a:bodyPr>
          <a:lstStyle/>
          <a:p>
            <a:r>
              <a:rPr lang="tr-TR" sz="4400" dirty="0" smtClean="0">
                <a:solidFill>
                  <a:srgbClr val="FFFF00"/>
                </a:solidFill>
              </a:rPr>
              <a:t>VARLIKLAR ALEMİ:</a:t>
            </a:r>
            <a:endParaRPr lang="tr-TR" sz="4400" dirty="0">
              <a:solidFill>
                <a:srgbClr val="FFFF00"/>
              </a:solidFill>
            </a:endParaRPr>
          </a:p>
        </p:txBody>
      </p:sp>
      <p:graphicFrame>
        <p:nvGraphicFramePr>
          <p:cNvPr id="9" name="8 Tablo"/>
          <p:cNvGraphicFramePr>
            <a:graphicFrameLocks noGrp="1"/>
          </p:cNvGraphicFramePr>
          <p:nvPr/>
        </p:nvGraphicFramePr>
        <p:xfrm>
          <a:off x="4429124" y="6054113"/>
          <a:ext cx="4500594" cy="518160"/>
        </p:xfrm>
        <a:graphic>
          <a:graphicData uri="http://schemas.openxmlformats.org/drawingml/2006/table">
            <a:tbl>
              <a:tblPr firstRow="1" bandRow="1">
                <a:tableStyleId>{5C22544A-7EE6-4342-B048-85BDC9FD1C3A}</a:tableStyleId>
              </a:tblPr>
              <a:tblGrid>
                <a:gridCol w="4500594"/>
              </a:tblGrid>
              <a:tr h="428628">
                <a:tc>
                  <a:txBody>
                    <a:bodyPr/>
                    <a:lstStyle/>
                    <a:p>
                      <a:r>
                        <a:rPr lang="tr-TR" sz="2800" dirty="0" smtClean="0">
                          <a:solidFill>
                            <a:schemeClr val="tx1">
                              <a:lumMod val="95000"/>
                              <a:lumOff val="5000"/>
                            </a:schemeClr>
                          </a:solidFill>
                          <a:sym typeface="Wingdings" pitchFamily="2" charset="2"/>
                        </a:rPr>
                        <a:t>bilim konusu değildir</a:t>
                      </a:r>
                      <a:endParaRPr lang="tr-TR" sz="2800" dirty="0">
                        <a:solidFill>
                          <a:schemeClr val="tx1">
                            <a:lumMod val="95000"/>
                            <a:lumOff val="5000"/>
                          </a:schemeClr>
                        </a:solidFill>
                      </a:endParaRPr>
                    </a:p>
                  </a:txBody>
                  <a:tcPr>
                    <a:solidFill>
                      <a:schemeClr val="bg1">
                        <a:lumMod val="85000"/>
                      </a:schemeClr>
                    </a:solidFill>
                  </a:tcPr>
                </a:tc>
              </a:tr>
            </a:tbl>
          </a:graphicData>
        </a:graphic>
      </p:graphicFrame>
    </p:spTree>
  </p:cSld>
  <p:clrMapOvr>
    <a:masterClrMapping/>
  </p:clrMapOvr>
  <p:transition>
    <p:zoom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2104-3-800x800.jpg"/>
          <p:cNvPicPr>
            <a:picLocks noGrp="1" noChangeAspect="1"/>
          </p:cNvPicPr>
          <p:nvPr>
            <p:ph idx="1"/>
          </p:nvPr>
        </p:nvPicPr>
        <p:blipFill>
          <a:blip r:embed="rId2" cstate="print"/>
          <a:stretch>
            <a:fillRect/>
          </a:stretch>
        </p:blipFill>
        <p:spPr>
          <a:xfrm>
            <a:off x="0" y="0"/>
            <a:ext cx="9144000" cy="6858000"/>
          </a:xfrm>
        </p:spPr>
      </p:pic>
      <p:sp>
        <p:nvSpPr>
          <p:cNvPr id="5" name="4 Metin kutusu"/>
          <p:cNvSpPr txBox="1"/>
          <p:nvPr/>
        </p:nvSpPr>
        <p:spPr>
          <a:xfrm>
            <a:off x="285720" y="214290"/>
            <a:ext cx="6500858" cy="769441"/>
          </a:xfrm>
          <a:prstGeom prst="rect">
            <a:avLst/>
          </a:prstGeom>
          <a:noFill/>
        </p:spPr>
        <p:txBody>
          <a:bodyPr wrap="square" rtlCol="0">
            <a:spAutoFit/>
          </a:bodyPr>
          <a:lstStyle/>
          <a:p>
            <a:r>
              <a:rPr lang="tr-TR" sz="4400" dirty="0" smtClean="0">
                <a:solidFill>
                  <a:srgbClr val="7030A0"/>
                </a:solidFill>
              </a:rPr>
              <a:t>MELEKLERİN ÖZELLİKLERİ:</a:t>
            </a:r>
            <a:endParaRPr lang="tr-TR" sz="4400" dirty="0">
              <a:solidFill>
                <a:srgbClr val="7030A0"/>
              </a:solidFill>
            </a:endParaRPr>
          </a:p>
        </p:txBody>
      </p:sp>
      <p:sp>
        <p:nvSpPr>
          <p:cNvPr id="6" name="5 Metin kutusu"/>
          <p:cNvSpPr txBox="1"/>
          <p:nvPr/>
        </p:nvSpPr>
        <p:spPr>
          <a:xfrm>
            <a:off x="928662" y="2500306"/>
            <a:ext cx="8429684" cy="369332"/>
          </a:xfrm>
          <a:prstGeom prst="rect">
            <a:avLst/>
          </a:prstGeom>
          <a:noFill/>
        </p:spPr>
        <p:txBody>
          <a:bodyPr wrap="square" rtlCol="0">
            <a:spAutoFit/>
          </a:bodyPr>
          <a:lstStyle/>
          <a:p>
            <a:endParaRPr lang="tr-TR" dirty="0"/>
          </a:p>
        </p:txBody>
      </p:sp>
      <p:sp>
        <p:nvSpPr>
          <p:cNvPr id="7" name="6 Metin kutusu"/>
          <p:cNvSpPr txBox="1"/>
          <p:nvPr/>
        </p:nvSpPr>
        <p:spPr>
          <a:xfrm>
            <a:off x="1285852" y="2643182"/>
            <a:ext cx="5143536" cy="369332"/>
          </a:xfrm>
          <a:prstGeom prst="rect">
            <a:avLst/>
          </a:prstGeom>
          <a:noFill/>
        </p:spPr>
        <p:txBody>
          <a:bodyPr wrap="square" rtlCol="0">
            <a:spAutoFit/>
          </a:bodyPr>
          <a:lstStyle/>
          <a:p>
            <a:endParaRPr lang="tr-TR" dirty="0"/>
          </a:p>
        </p:txBody>
      </p:sp>
      <p:sp>
        <p:nvSpPr>
          <p:cNvPr id="8" name="7 Metin kutusu"/>
          <p:cNvSpPr txBox="1"/>
          <p:nvPr/>
        </p:nvSpPr>
        <p:spPr>
          <a:xfrm>
            <a:off x="1438252" y="2795582"/>
            <a:ext cx="5143536" cy="369332"/>
          </a:xfrm>
          <a:prstGeom prst="rect">
            <a:avLst/>
          </a:prstGeom>
          <a:noFill/>
        </p:spPr>
        <p:txBody>
          <a:bodyPr wrap="square" rtlCol="0">
            <a:spAutoFit/>
          </a:bodyPr>
          <a:lstStyle/>
          <a:p>
            <a:endParaRPr lang="tr-TR" dirty="0"/>
          </a:p>
        </p:txBody>
      </p:sp>
      <p:sp>
        <p:nvSpPr>
          <p:cNvPr id="1025" name="Rectangle 1"/>
          <p:cNvSpPr>
            <a:spLocks noChangeArrowheads="1"/>
          </p:cNvSpPr>
          <p:nvPr/>
        </p:nvSpPr>
        <p:spPr bwMode="auto">
          <a:xfrm>
            <a:off x="0" y="1142984"/>
            <a:ext cx="9144000" cy="5715016"/>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vert="horz" wrap="square" lIns="357075" tIns="0" rIns="357075"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tr-TR" dirty="0" smtClean="0">
              <a:solidFill>
                <a:srgbClr val="333333"/>
              </a:solidFill>
              <a:latin typeface="Verdana"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tr-TR" b="0" i="0" u="none" strike="noStrike" cap="none" normalizeH="0" baseline="0" dirty="0" smtClean="0">
              <a:ln>
                <a:noFill/>
              </a:ln>
              <a:solidFill>
                <a:srgbClr val="333333"/>
              </a:solidFill>
              <a:effectLst/>
              <a:latin typeface="Verdana"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tr-TR" b="0" i="0" u="none" strike="noStrike" cap="none" normalizeH="0" baseline="0" dirty="0" smtClean="0">
                <a:ln>
                  <a:noFill/>
                </a:ln>
                <a:solidFill>
                  <a:srgbClr val="333333"/>
                </a:solidFill>
                <a:effectLst/>
                <a:latin typeface="Verdana" pitchFamily="34" charset="0"/>
                <a:cs typeface="Arial" pitchFamily="34" charset="0"/>
              </a:rPr>
              <a:t>Mеlеklеr</a:t>
            </a:r>
            <a:r>
              <a:rPr kumimoji="0" lang="tr-TR" b="0" i="0" u="none" strike="noStrike" cap="none" normalizeH="0" baseline="0" dirty="0" smtClean="0">
                <a:ln>
                  <a:noFill/>
                </a:ln>
                <a:solidFill>
                  <a:srgbClr val="004760"/>
                </a:solidFill>
                <a:effectLst/>
                <a:latin typeface="Verdana" pitchFamily="34" charset="0"/>
                <a:cs typeface="Arial" pitchFamily="34" charset="0"/>
                <a:hlinkClick r:id="rId3"/>
              </a:rPr>
              <a:t>,</a:t>
            </a:r>
            <a:r>
              <a:rPr kumimoji="0" lang="tr-TR" b="0" i="0" u="none" strike="noStrike" cap="none" normalizeH="0" baseline="0" dirty="0" smtClean="0">
                <a:ln>
                  <a:noFill/>
                </a:ln>
                <a:solidFill>
                  <a:srgbClr val="333333"/>
                </a:solidFill>
                <a:effectLst/>
                <a:latin typeface="Verdana" pitchFamily="34" charset="0"/>
                <a:cs typeface="Arial" pitchFamily="34" charset="0"/>
              </a:rPr>
              <a:t> çok hızlı hаreket edebilen varlıklardır.</a:t>
            </a:r>
          </a:p>
          <a:p>
            <a:pPr marL="457200" marR="0" lvl="1" indent="0" algn="l" defTabSz="914400" rtl="0" eaLnBrk="0" fontAlgn="base" latinLnBrk="0" hangingPunct="0">
              <a:lnSpc>
                <a:spcPct val="100000"/>
              </a:lnSpc>
              <a:spcBef>
                <a:spcPct val="0"/>
              </a:spcBef>
              <a:spcAft>
                <a:spcPct val="0"/>
              </a:spcAft>
              <a:buClrTx/>
              <a:buSzTx/>
              <a:buFontTx/>
              <a:buChar char="•"/>
              <a:tabLst/>
            </a:pPr>
            <a:endParaRPr kumimoji="0" lang="tr-TR" b="0" i="0" u="none" strike="noStrike" cap="none" normalizeH="0" baseline="0" dirty="0" smtClean="0">
              <a:ln>
                <a:noFill/>
              </a:ln>
              <a:solidFill>
                <a:srgbClr val="333333"/>
              </a:solidFill>
              <a:effectLst/>
              <a:latin typeface="Verdana" pitchFamily="34" charset="0"/>
              <a:cs typeface="Arial"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tr-TR" b="0" i="0" u="none" strike="noStrike" cap="none" normalizeH="0" baseline="0" dirty="0" smtClean="0">
                <a:ln>
                  <a:noFill/>
                </a:ln>
                <a:solidFill>
                  <a:srgbClr val="333333"/>
                </a:solidFill>
                <a:effectLst/>
                <a:latin typeface="Verdana" pitchFamily="34" charset="0"/>
                <a:cs typeface="Arial" pitchFamily="34" charset="0"/>
              </a:rPr>
              <a:t>Kötülük yapmazlar.</a:t>
            </a:r>
          </a:p>
          <a:p>
            <a:pPr marL="457200" marR="0" lvl="1" indent="0" algn="l" defTabSz="914400" rtl="0" eaLnBrk="0" fontAlgn="base" latinLnBrk="0" hangingPunct="0">
              <a:lnSpc>
                <a:spcPct val="100000"/>
              </a:lnSpc>
              <a:spcBef>
                <a:spcPct val="0"/>
              </a:spcBef>
              <a:spcAft>
                <a:spcPct val="0"/>
              </a:spcAft>
              <a:buClrTx/>
              <a:buSzTx/>
              <a:buFontTx/>
              <a:buChar char="•"/>
              <a:tabLst/>
            </a:pPr>
            <a:endParaRPr kumimoji="0" lang="tr-TR" b="0" i="0" u="none" strike="noStrike" cap="none" normalizeH="0" baseline="0" dirty="0" smtClean="0">
              <a:ln>
                <a:noFill/>
              </a:ln>
              <a:solidFill>
                <a:srgbClr val="333333"/>
              </a:solidFill>
              <a:effectLst/>
              <a:latin typeface="Verdana" pitchFamily="34" charset="0"/>
              <a:cs typeface="Arial"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tr-TR" b="0" i="0" u="none" strike="noStrike" cap="none" normalizeH="0" baseline="0" dirty="0" smtClean="0">
                <a:ln>
                  <a:noFill/>
                </a:ln>
                <a:solidFill>
                  <a:srgbClr val="333333"/>
                </a:solidFill>
                <a:effectLst/>
                <a:latin typeface="Verdana" pitchFamily="34" charset="0"/>
                <a:cs typeface="Arial" pitchFamily="34" charset="0"/>
              </a:rPr>
              <a:t>Meleklerіn cinsiyеtlеri de yoktur.</a:t>
            </a:r>
          </a:p>
          <a:p>
            <a:pPr marL="457200" marR="0" lvl="1" indent="0" algn="l" defTabSz="914400" rtl="0" eaLnBrk="0" fontAlgn="base" latinLnBrk="0" hangingPunct="0">
              <a:lnSpc>
                <a:spcPct val="100000"/>
              </a:lnSpc>
              <a:spcBef>
                <a:spcPct val="0"/>
              </a:spcBef>
              <a:spcAft>
                <a:spcPct val="0"/>
              </a:spcAft>
              <a:buClrTx/>
              <a:buSzTx/>
              <a:buFontTx/>
              <a:buChar char="•"/>
              <a:tabLst/>
            </a:pPr>
            <a:endParaRPr kumimoji="0" lang="tr-TR" b="0" i="0" u="none" strike="noStrike" cap="none" normalizeH="0" baseline="0" dirty="0" smtClean="0">
              <a:ln>
                <a:noFill/>
              </a:ln>
              <a:solidFill>
                <a:srgbClr val="333333"/>
              </a:solidFill>
              <a:effectLst/>
              <a:latin typeface="Verdana" pitchFamily="34" charset="0"/>
              <a:cs typeface="Arial"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tr-TR" b="0" i="0" u="none" strike="noStrike" cap="none" normalizeH="0" baseline="0" dirty="0" smtClean="0">
                <a:ln>
                  <a:noFill/>
                </a:ln>
                <a:solidFill>
                  <a:srgbClr val="333333"/>
                </a:solidFill>
                <a:effectLst/>
                <a:latin typeface="Verdana" pitchFamily="34" charset="0"/>
                <a:cs typeface="Arial" pitchFamily="34" charset="0"/>
              </a:rPr>
              <a:t>Onlar yemez</a:t>
            </a:r>
            <a:r>
              <a:rPr kumimoji="0" lang="tr-TR" b="0" i="0" u="none" strike="noStrike" cap="none" normalizeH="0" baseline="0" dirty="0" smtClean="0">
                <a:ln>
                  <a:noFill/>
                </a:ln>
                <a:solidFill>
                  <a:srgbClr val="004760"/>
                </a:solidFill>
                <a:effectLst/>
                <a:latin typeface="Verdana" pitchFamily="34" charset="0"/>
                <a:cs typeface="Arial" pitchFamily="34" charset="0"/>
                <a:hlinkClick r:id="rId3"/>
              </a:rPr>
              <a:t>,</a:t>
            </a:r>
            <a:r>
              <a:rPr kumimoji="0" lang="tr-TR" b="0" i="0" u="none" strike="noStrike" cap="none" normalizeH="0" baseline="0" dirty="0" smtClean="0">
                <a:ln>
                  <a:noFill/>
                </a:ln>
                <a:solidFill>
                  <a:srgbClr val="333333"/>
                </a:solidFill>
                <a:effectLst/>
                <a:latin typeface="Verdana" pitchFamily="34" charset="0"/>
                <a:cs typeface="Arial" pitchFamily="34" charset="0"/>
              </a:rPr>
              <a:t> içmеz vе uyumazlar.</a:t>
            </a:r>
          </a:p>
          <a:p>
            <a:pPr marL="457200" marR="0" lvl="1" indent="0" algn="l" defTabSz="914400" rtl="0" eaLnBrk="0" fontAlgn="base" latinLnBrk="0" hangingPunct="0">
              <a:lnSpc>
                <a:spcPct val="100000"/>
              </a:lnSpc>
              <a:spcBef>
                <a:spcPct val="0"/>
              </a:spcBef>
              <a:spcAft>
                <a:spcPct val="0"/>
              </a:spcAft>
              <a:buClrTx/>
              <a:buSzTx/>
              <a:buFontTx/>
              <a:buChar char="•"/>
              <a:tabLst/>
            </a:pPr>
            <a:endParaRPr kumimoji="0" lang="tr-TR" b="0" i="0" u="none" strike="noStrike" cap="none" normalizeH="0" baseline="0" dirty="0" smtClean="0">
              <a:ln>
                <a:noFill/>
              </a:ln>
              <a:solidFill>
                <a:srgbClr val="333333"/>
              </a:solidFill>
              <a:effectLst/>
              <a:latin typeface="Verdana" pitchFamily="34" charset="0"/>
              <a:cs typeface="Arial"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tr-TR" b="0" i="0" u="none" strike="noStrike" cap="none" normalizeH="0" baseline="0" dirty="0" smtClean="0">
                <a:ln>
                  <a:noFill/>
                </a:ln>
                <a:solidFill>
                  <a:srgbClr val="333333"/>
                </a:solidFill>
                <a:effectLst/>
                <a:latin typeface="Verdana" pitchFamily="34" charset="0"/>
                <a:cs typeface="Arial" pitchFamily="34" charset="0"/>
              </a:rPr>
              <a:t>Allаh’ın bildirdiklеrinin dışında geleсekte nе olacağını dа bilemezler.</a:t>
            </a:r>
          </a:p>
          <a:p>
            <a:pPr marL="457200" marR="0" lvl="1" indent="0" algn="l" defTabSz="914400" rtl="0" eaLnBrk="0" fontAlgn="base" latinLnBrk="0" hangingPunct="0">
              <a:lnSpc>
                <a:spcPct val="100000"/>
              </a:lnSpc>
              <a:spcBef>
                <a:spcPct val="0"/>
              </a:spcBef>
              <a:spcAft>
                <a:spcPct val="0"/>
              </a:spcAft>
              <a:buClrTx/>
              <a:buSzTx/>
              <a:tabLst/>
            </a:pPr>
            <a:endParaRPr kumimoji="0" lang="tr-TR" b="0" i="0" u="none" strike="noStrike" cap="none" normalizeH="0" baseline="0" dirty="0" smtClean="0">
              <a:ln>
                <a:noFill/>
              </a:ln>
              <a:solidFill>
                <a:srgbClr val="333333"/>
              </a:solidFill>
              <a:effectLst/>
              <a:latin typeface="Verdana" pitchFamily="34" charset="0"/>
              <a:cs typeface="Arial"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tr-TR" b="0" i="0" u="none" strike="noStrike" cap="none" normalizeH="0" baseline="0" dirty="0" smtClean="0">
                <a:ln>
                  <a:noFill/>
                </a:ln>
                <a:solidFill>
                  <a:srgbClr val="333333"/>
                </a:solidFill>
                <a:effectLst/>
                <a:latin typeface="Verdana" pitchFamily="34" charset="0"/>
                <a:cs typeface="Arial" pitchFamily="34" charset="0"/>
              </a:rPr>
              <a:t>Melekler</a:t>
            </a:r>
            <a:r>
              <a:rPr kumimoji="0" lang="tr-TR" b="0" i="0" u="none" strike="noStrike" cap="none" normalizeH="0" baseline="0" dirty="0" smtClean="0">
                <a:ln>
                  <a:noFill/>
                </a:ln>
                <a:solidFill>
                  <a:srgbClr val="004760"/>
                </a:solidFill>
                <a:effectLst/>
                <a:latin typeface="Verdana" pitchFamily="34" charset="0"/>
                <a:cs typeface="Arial" pitchFamily="34" charset="0"/>
                <a:hlinkClick r:id="rId3"/>
              </a:rPr>
              <a:t>,</a:t>
            </a:r>
            <a:r>
              <a:rPr kumimoji="0" lang="tr-TR" b="0" i="0" u="none" strike="noStrike" cap="none" normalizeH="0" baseline="0" dirty="0" smtClean="0">
                <a:ln>
                  <a:noFill/>
                </a:ln>
                <a:solidFill>
                  <a:srgbClr val="333333"/>
                </a:solidFill>
                <a:effectLst/>
                <a:latin typeface="Verdana" pitchFamily="34" charset="0"/>
                <a:cs typeface="Arial" pitchFamily="34" charset="0"/>
              </a:rPr>
              <a:t> </a:t>
            </a:r>
            <a:r>
              <a:rPr kumimoji="0" lang="tr-TR" b="0" i="0" u="none" strike="noStrike" cap="none" normalizeH="0" baseline="0" dirty="0" smtClean="0">
                <a:ln>
                  <a:noFill/>
                </a:ln>
                <a:solidFill>
                  <a:srgbClr val="004760"/>
                </a:solidFill>
                <a:effectLst/>
                <a:latin typeface="Verdana" pitchFamily="34" charset="0"/>
                <a:cs typeface="Arial" pitchFamily="34" charset="0"/>
                <a:hlinkClick r:id="rId4"/>
              </a:rPr>
              <a:t>Allah</a:t>
            </a:r>
            <a:r>
              <a:rPr kumimoji="0" lang="tr-TR" b="0" i="0" u="none" strike="noStrike" cap="none" normalizeH="0" baseline="0" dirty="0" smtClean="0">
                <a:ln>
                  <a:noFill/>
                </a:ln>
                <a:solidFill>
                  <a:srgbClr val="333333"/>
                </a:solidFill>
                <a:effectLst/>
                <a:latin typeface="Verdana" pitchFamily="34" charset="0"/>
                <a:cs typeface="Arial" pitchFamily="34" charset="0"/>
              </a:rPr>
              <a:t>’ın kendilerine verdіğі görеvlеri eksіksіz olarak yerine getirirler.</a:t>
            </a:r>
          </a:p>
          <a:p>
            <a:pPr marL="457200" marR="0" lvl="1" indent="0" algn="l" defTabSz="914400" rtl="0" eaLnBrk="0" fontAlgn="base" latinLnBrk="0" hangingPunct="0">
              <a:lnSpc>
                <a:spcPct val="100000"/>
              </a:lnSpc>
              <a:spcBef>
                <a:spcPct val="0"/>
              </a:spcBef>
              <a:spcAft>
                <a:spcPct val="0"/>
              </a:spcAft>
              <a:buClrTx/>
              <a:buSzTx/>
              <a:buFontTx/>
              <a:buChar char="•"/>
              <a:tabLst/>
            </a:pPr>
            <a:endParaRPr kumimoji="0" lang="tr-TR" b="0" i="0" u="none" strike="noStrike" cap="none" normalizeH="0" baseline="0" dirty="0" smtClean="0">
              <a:ln>
                <a:noFill/>
              </a:ln>
              <a:solidFill>
                <a:srgbClr val="004760"/>
              </a:solidFill>
              <a:effectLst/>
              <a:latin typeface="Verdana" pitchFamily="34" charset="0"/>
              <a:cs typeface="Arial" pitchFamily="34" charset="0"/>
              <a:hlinkClick r:id="rId4"/>
            </a:endParaRP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tr-TR" b="0" i="0" u="none" strike="noStrike" cap="none" normalizeH="0" baseline="0" dirty="0" smtClean="0">
                <a:ln>
                  <a:noFill/>
                </a:ln>
                <a:solidFill>
                  <a:srgbClr val="004760"/>
                </a:solidFill>
                <a:effectLst/>
                <a:latin typeface="Verdana" pitchFamily="34" charset="0"/>
                <a:cs typeface="Arial" pitchFamily="34" charset="0"/>
                <a:hlinkClick r:id="rId4"/>
              </a:rPr>
              <a:t>Allah</a:t>
            </a:r>
            <a:r>
              <a:rPr kumimoji="0" lang="tr-TR" b="0" i="0" u="none" strike="noStrike" cap="none" normalizeH="0" baseline="0" dirty="0" smtClean="0">
                <a:ln>
                  <a:noFill/>
                </a:ln>
                <a:solidFill>
                  <a:srgbClr val="333333"/>
                </a:solidFill>
                <a:effectLst/>
                <a:latin typeface="Verdana" pitchFamily="34" charset="0"/>
                <a:cs typeface="Arial" pitchFamily="34" charset="0"/>
              </a:rPr>
              <a:t>’a ibadet еdеrlеr</a:t>
            </a:r>
            <a:r>
              <a:rPr kumimoji="0" lang="tr-TR" b="0" i="0" u="none" strike="noStrike" cap="none" normalizeH="0" baseline="0" dirty="0" smtClean="0">
                <a:ln>
                  <a:noFill/>
                </a:ln>
                <a:solidFill>
                  <a:srgbClr val="004760"/>
                </a:solidFill>
                <a:effectLst/>
                <a:latin typeface="Verdana" pitchFamily="34" charset="0"/>
                <a:cs typeface="Arial" pitchFamily="34" charset="0"/>
                <a:hlinkClick r:id="rId3"/>
              </a:rPr>
              <a:t>,</a:t>
            </a:r>
            <a:r>
              <a:rPr kumimoji="0" lang="tr-TR" b="0" i="0" u="none" strike="noStrike" cap="none" normalizeH="0" baseline="0" dirty="0" smtClean="0">
                <a:ln>
                  <a:noFill/>
                </a:ln>
                <a:solidFill>
                  <a:srgbClr val="333333"/>
                </a:solidFill>
                <a:effectLst/>
                <a:latin typeface="Verdana" pitchFamily="34" charset="0"/>
                <a:cs typeface="Arial" pitchFamily="34" charset="0"/>
              </a:rPr>
              <a:t> аslа onun emirlerine karşı gеlmеzlеr ve günah işlemezler.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000" b="0" i="0" u="none" strike="noStrike" cap="none" normalizeH="0" baseline="0" dirty="0" smtClean="0">
                <a:ln>
                  <a:noFill/>
                </a:ln>
                <a:solidFill>
                  <a:srgbClr val="333333"/>
                </a:solidFill>
                <a:effectLst/>
                <a:latin typeface="Verdana" pitchFamily="34" charset="0"/>
                <a:cs typeface="Arial" pitchFamily="34" charset="0"/>
              </a:rPr>
              <a:t/>
            </a:r>
            <a:br>
              <a:rPr kumimoji="0" lang="tr-TR" sz="1000" b="0" i="0" u="none" strike="noStrike" cap="none" normalizeH="0" baseline="0" dirty="0" smtClean="0">
                <a:ln>
                  <a:noFill/>
                </a:ln>
                <a:solidFill>
                  <a:srgbClr val="333333"/>
                </a:solidFill>
                <a:effectLst/>
                <a:latin typeface="Verdana" pitchFamily="34" charset="0"/>
                <a:cs typeface="Arial" pitchFamily="34" charset="0"/>
              </a:rPr>
            </a:br>
            <a:r>
              <a:rPr kumimoji="0" lang="tr-TR" sz="1000" b="1" i="0" u="none" strike="noStrike" cap="none" normalizeH="0" baseline="0" dirty="0" smtClean="0">
                <a:ln>
                  <a:noFill/>
                </a:ln>
                <a:solidFill>
                  <a:srgbClr val="333333"/>
                </a:solidFill>
                <a:effectLst/>
                <a:latin typeface="Century Gothic" pitchFamily="34" charset="0"/>
                <a:cs typeface="Arial" pitchFamily="34" charset="0"/>
              </a:rPr>
              <a:t/>
            </a:r>
            <a:br>
              <a:rPr kumimoji="0" lang="tr-TR" sz="1000" b="1" i="0" u="none" strike="noStrike" cap="none" normalizeH="0" baseline="0" dirty="0" smtClean="0">
                <a:ln>
                  <a:noFill/>
                </a:ln>
                <a:solidFill>
                  <a:srgbClr val="333333"/>
                </a:solidFill>
                <a:effectLst/>
                <a:latin typeface="Century Gothic" pitchFamily="34" charset="0"/>
                <a:cs typeface="Arial" pitchFamily="34" charset="0"/>
              </a:rPr>
            </a:br>
            <a:endParaRPr kumimoji="0" lang="tr-TR" sz="900" b="1" i="0" u="none" strike="noStrike" cap="none" normalizeH="0" baseline="0" dirty="0" smtClean="0">
              <a:ln>
                <a:noFill/>
              </a:ln>
              <a:solidFill>
                <a:srgbClr val="434343"/>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900" b="1" i="0" u="none" strike="noStrike" cap="none" normalizeH="0" baseline="0" dirty="0" smtClean="0">
                <a:ln>
                  <a:noFill/>
                </a:ln>
                <a:solidFill>
                  <a:srgbClr val="434343"/>
                </a:solidFill>
                <a:effectLst/>
                <a:latin typeface="Arial" pitchFamily="34" charset="0"/>
                <a:cs typeface="Arial" pitchFamily="34" charset="0"/>
              </a:rPr>
              <a:t/>
            </a:r>
            <a:br>
              <a:rPr kumimoji="0" lang="tr-TR" sz="900" b="1" i="0" u="none" strike="noStrike" cap="none" normalizeH="0" baseline="0" dirty="0" smtClean="0">
                <a:ln>
                  <a:noFill/>
                </a:ln>
                <a:solidFill>
                  <a:srgbClr val="434343"/>
                </a:solidFill>
                <a:effectLst/>
                <a:latin typeface="Arial" pitchFamily="34" charset="0"/>
                <a:cs typeface="Arial" pitchFamily="34" charset="0"/>
              </a:rPr>
            </a:br>
            <a:endParaRPr kumimoji="0" lang="tr-TR" sz="1800" b="0" i="0" u="none" strike="noStrike" cap="none" normalizeH="0" baseline="0" dirty="0" smtClean="0">
              <a:ln>
                <a:noFill/>
              </a:ln>
              <a:solidFill>
                <a:schemeClr val="tx1"/>
              </a:solidFill>
              <a:effectLst/>
              <a:latin typeface="Arial" pitchFamily="34" charset="0"/>
            </a:endParaRPr>
          </a:p>
        </p:txBody>
      </p:sp>
      <p:pic>
        <p:nvPicPr>
          <p:cNvPr id="9" name="8 Resim" descr="Bugs-Bunny.jpg"/>
          <p:cNvPicPr>
            <a:picLocks noChangeAspect="1"/>
          </p:cNvPicPr>
          <p:nvPr/>
        </p:nvPicPr>
        <p:blipFill>
          <a:blip r:embed="rId5" cstate="print"/>
          <a:stretch>
            <a:fillRect/>
          </a:stretch>
        </p:blipFill>
        <p:spPr>
          <a:xfrm>
            <a:off x="5929322" y="1214422"/>
            <a:ext cx="2928958" cy="1714512"/>
          </a:xfrm>
          <a:prstGeom prst="rect">
            <a:avLst/>
          </a:prstGeom>
        </p:spPr>
      </p:pic>
    </p:spTree>
  </p:cSld>
  <p:clrMapOvr>
    <a:masterClrMapping/>
  </p:clrMapOvr>
  <p:transition>
    <p:strips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meleklere iman ile ilgili resim3.jpg"/>
          <p:cNvPicPr>
            <a:picLocks noGrp="1" noChangeAspect="1"/>
          </p:cNvPicPr>
          <p:nvPr>
            <p:ph idx="1"/>
          </p:nvPr>
        </p:nvPicPr>
        <p:blipFill>
          <a:blip r:embed="rId2" cstate="print"/>
          <a:stretch>
            <a:fillRect/>
          </a:stretch>
        </p:blipFill>
        <p:spPr>
          <a:xfrm>
            <a:off x="0" y="0"/>
            <a:ext cx="9143999" cy="6858000"/>
          </a:xfrm>
        </p:spPr>
      </p:pic>
      <p:pic>
        <p:nvPicPr>
          <p:cNvPr id="5" name="4 Resim" descr="darvin.jpg"/>
          <p:cNvPicPr>
            <a:picLocks noChangeAspect="1"/>
          </p:cNvPicPr>
          <p:nvPr/>
        </p:nvPicPr>
        <p:blipFill>
          <a:blip r:embed="rId3" cstate="print"/>
          <a:stretch>
            <a:fillRect/>
          </a:stretch>
        </p:blipFill>
        <p:spPr>
          <a:xfrm>
            <a:off x="6715141" y="4000504"/>
            <a:ext cx="2428860" cy="2857496"/>
          </a:xfrm>
          <a:prstGeom prst="rect">
            <a:avLst/>
          </a:prstGeom>
        </p:spPr>
      </p:pic>
    </p:spTree>
  </p:cSld>
  <p:clrMapOvr>
    <a:masterClrMapping/>
  </p:clrMapOvr>
  <p:transition>
    <p:blinds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melek.jpg"/>
          <p:cNvPicPr>
            <a:picLocks noGrp="1" noChangeAspect="1"/>
          </p:cNvPicPr>
          <p:nvPr>
            <p:ph idx="1"/>
          </p:nvPr>
        </p:nvPicPr>
        <p:blipFill>
          <a:blip r:embed="rId2" cstate="print"/>
          <a:stretch>
            <a:fillRect/>
          </a:stretch>
        </p:blipFill>
        <p:spPr>
          <a:xfrm>
            <a:off x="1554691" y="1600200"/>
            <a:ext cx="6034617" cy="4525963"/>
          </a:xfrm>
        </p:spPr>
      </p:pic>
      <p:pic>
        <p:nvPicPr>
          <p:cNvPr id="5" name="4 Resim" descr="melek.jpg"/>
          <p:cNvPicPr>
            <a:picLocks noChangeAspect="1"/>
          </p:cNvPicPr>
          <p:nvPr/>
        </p:nvPicPr>
        <p:blipFill>
          <a:blip r:embed="rId2" cstate="print"/>
          <a:stretch>
            <a:fillRect/>
          </a:stretch>
        </p:blipFill>
        <p:spPr>
          <a:xfrm>
            <a:off x="0" y="0"/>
            <a:ext cx="9144000" cy="6858000"/>
          </a:xfrm>
          <a:prstGeom prst="rect">
            <a:avLst/>
          </a:prstGeom>
        </p:spPr>
      </p:pic>
      <p:sp>
        <p:nvSpPr>
          <p:cNvPr id="8" name="7 Metin kutusu"/>
          <p:cNvSpPr txBox="1"/>
          <p:nvPr/>
        </p:nvSpPr>
        <p:spPr>
          <a:xfrm>
            <a:off x="1000100" y="3749457"/>
            <a:ext cx="5572132" cy="310854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tr-TR" sz="2800" dirty="0" smtClean="0">
              <a:solidFill>
                <a:schemeClr val="tx1">
                  <a:lumMod val="95000"/>
                  <a:lumOff val="5000"/>
                </a:schemeClr>
              </a:solidFill>
            </a:endParaRPr>
          </a:p>
          <a:p>
            <a:r>
              <a:rPr lang="tr-TR" sz="2800" dirty="0" smtClean="0">
                <a:solidFill>
                  <a:schemeClr val="tx1">
                    <a:lumMod val="95000"/>
                    <a:lumOff val="5000"/>
                  </a:schemeClr>
                </a:solidFill>
              </a:rPr>
              <a:t>Şüphesiz, inkar edip kafir olarak ölenler, Allah'ın, meleklerin ve bütün insanların laneti bunların üzerinedir. (</a:t>
            </a:r>
            <a:r>
              <a:rPr lang="tr-TR" sz="2800" b="1" dirty="0" smtClean="0">
                <a:solidFill>
                  <a:schemeClr val="tx1">
                    <a:lumMod val="95000"/>
                    <a:lumOff val="5000"/>
                  </a:schemeClr>
                </a:solidFill>
              </a:rPr>
              <a:t>Bakara Suresi, 161</a:t>
            </a:r>
            <a:r>
              <a:rPr lang="tr-TR" sz="2800" dirty="0" smtClean="0">
                <a:solidFill>
                  <a:schemeClr val="tx1">
                    <a:lumMod val="95000"/>
                    <a:lumOff val="5000"/>
                  </a:schemeClr>
                </a:solidFill>
              </a:rPr>
              <a:t>)</a:t>
            </a:r>
          </a:p>
          <a:p>
            <a:endParaRPr lang="tr-TR" sz="2800" dirty="0" smtClean="0">
              <a:solidFill>
                <a:schemeClr val="bg1">
                  <a:lumMod val="95000"/>
                </a:schemeClr>
              </a:solidFill>
            </a:endParaRPr>
          </a:p>
          <a:p>
            <a:endParaRPr lang="tr-TR" sz="2800" dirty="0">
              <a:solidFill>
                <a:schemeClr val="bg1">
                  <a:lumMod val="95000"/>
                </a:schemeClr>
              </a:solidFill>
            </a:endParaRPr>
          </a:p>
        </p:txBody>
      </p:sp>
    </p:spTree>
  </p:cSld>
  <p:clrMapOvr>
    <a:masterClrMapping/>
  </p:clrMapOvr>
  <p:transition>
    <p:blinds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6" name="5 İçerik Yer Tutucusu" descr="4 büyük melek.jpg"/>
          <p:cNvPicPr>
            <a:picLocks noGrp="1" noChangeAspect="1"/>
          </p:cNvPicPr>
          <p:nvPr>
            <p:ph idx="1"/>
          </p:nvPr>
        </p:nvPicPr>
        <p:blipFill>
          <a:blip r:embed="rId2" cstate="print"/>
          <a:stretch>
            <a:fillRect/>
          </a:stretch>
        </p:blipFill>
        <p:spPr>
          <a:xfrm>
            <a:off x="4774" y="0"/>
            <a:ext cx="9139226" cy="5500702"/>
          </a:xfrm>
        </p:spPr>
      </p:pic>
      <p:sp>
        <p:nvSpPr>
          <p:cNvPr id="8" name="7 Metin kutusu"/>
          <p:cNvSpPr txBox="1"/>
          <p:nvPr/>
        </p:nvSpPr>
        <p:spPr>
          <a:xfrm>
            <a:off x="0" y="5500703"/>
            <a:ext cx="9286940" cy="1357298"/>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tr-TR" sz="8000" dirty="0" smtClean="0">
                <a:solidFill>
                  <a:srgbClr val="FF0000"/>
                </a:solidFill>
              </a:rPr>
              <a:t>4 BÜYÜK MELEK</a:t>
            </a:r>
            <a:endParaRPr lang="tr-TR" sz="8000" dirty="0">
              <a:solidFill>
                <a:srgbClr val="FF0000"/>
              </a:solidFill>
            </a:endParaRPr>
          </a:p>
        </p:txBody>
      </p:sp>
    </p:spTree>
  </p:cSld>
  <p:clrMapOvr>
    <a:masterClrMapping/>
  </p:clrMapOvr>
  <p:transition>
    <p:wedge/>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217</TotalTime>
  <Words>838</Words>
  <PresentationFormat>Ekran Gösterisi (4:3)</PresentationFormat>
  <Paragraphs>233</Paragraphs>
  <Slides>39</Slides>
  <Notes>0</Notes>
  <HiddenSlides>0</HiddenSlides>
  <MMClips>0</MMClips>
  <ScaleCrop>false</ScaleCrop>
  <HeadingPairs>
    <vt:vector size="4" baseType="variant">
      <vt:variant>
        <vt:lpstr>Tema</vt:lpstr>
      </vt:variant>
      <vt:variant>
        <vt:i4>1</vt:i4>
      </vt:variant>
      <vt:variant>
        <vt:lpstr>Slayt Başlıkları</vt:lpstr>
      </vt:variant>
      <vt:variant>
        <vt:i4>39</vt:i4>
      </vt:variant>
    </vt:vector>
  </HeadingPairs>
  <TitlesOfParts>
    <vt:vector size="40" baseType="lpstr">
      <vt:lpstr>Ofis Teması</vt:lpstr>
      <vt:lpstr>,,,,,,,,,,,,,,,,,</vt:lpstr>
      <vt:lpstr>İman Nedir?</vt:lpstr>
      <vt:lpstr>Slayt 3</vt:lpstr>
      <vt:lpstr>Slayt 4</vt:lpstr>
      <vt:lpstr>Slayt 5</vt:lpstr>
      <vt:lpstr>Slayt 6</vt:lpstr>
      <vt:lpstr>Slayt 7</vt:lpstr>
      <vt:lpstr>Slayt 8</vt:lpstr>
      <vt:lpstr>Slayt 9</vt:lpstr>
      <vt:lpstr>CEBRAİL MELEĞİ</vt:lpstr>
      <vt:lpstr>AZRAİL MELEĞİ</vt:lpstr>
      <vt:lpstr>İSRAFİL MELEĞİ</vt:lpstr>
      <vt:lpstr>MİKAİL MELEĞİ</vt:lpstr>
      <vt:lpstr>Slayt 14</vt:lpstr>
      <vt:lpstr>MELEKLERİN İMANIN DAVRANIŞLARIN GÜZELLMESİNE KATKI</vt:lpstr>
      <vt:lpstr>Slayt 16</vt:lpstr>
      <vt:lpstr>BATIL İNANÇLAR:</vt:lpstr>
      <vt:lpstr>BATIL İNANÇ ÖRNEKLERİ:</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İYİ DERSLER</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modified xsi:type="dcterms:W3CDTF">2017-04-02T08:00:27Z</dcterms:modified>
  <cp:category>www.sorubak.com</cp:category>
</cp:coreProperties>
</file>