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6" r:id="rId19"/>
    <p:sldId id="275" r:id="rId20"/>
    <p:sldId id="277" r:id="rId21"/>
    <p:sldId id="278" r:id="rId22"/>
    <p:sldId id="280" r:id="rId23"/>
    <p:sldId id="281" r:id="rId24"/>
    <p:sldId id="282" r:id="rId25"/>
    <p:sldId id="284" r:id="rId26"/>
    <p:sldId id="283" r:id="rId27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95" autoAdjust="0"/>
  </p:normalViewPr>
  <p:slideViewPr>
    <p:cSldViewPr>
      <p:cViewPr varScale="1">
        <p:scale>
          <a:sx n="117" d="100"/>
          <a:sy n="117" d="100"/>
        </p:scale>
        <p:origin x="-210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19768511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03535400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1824940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2244091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0871693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009125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131590"/>
            <a:ext cx="8496944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1808261"/>
            <a:ext cx="8496944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146943780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979712" y="987574"/>
            <a:ext cx="6912768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990056" y="1664245"/>
            <a:ext cx="6912768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92280821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95959501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513303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0431105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0580291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38794029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50510990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5239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ransition spd="slow">
    <p:push dir="u"/>
  </p:transition>
  <p:txStyles>
    <p:titleStyle>
      <a:lvl1pPr algn="ctr" defTabSz="914400" rtl="0" eaLnBrk="1" latinLnBrk="1" hangingPunct="1">
        <a:spcBef>
          <a:spcPct val="0"/>
        </a:spcBef>
        <a:buNone/>
        <a:defRPr sz="36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7D59-5EDB-4C39-B697-625748F703B6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2123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3363838"/>
            <a:ext cx="330506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Char char="☼"/>
              <a:defRPr/>
            </a:pPr>
            <a:r>
              <a:rPr kumimoji="0" lang="tr-T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Yazılım Nedir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Char char="☼"/>
              <a:defRPr/>
            </a:pPr>
            <a:r>
              <a:rPr lang="tr-T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Algoritma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Char char="☼"/>
              <a:defRPr/>
            </a:pPr>
            <a:r>
              <a:rPr kumimoji="0" lang="tr-T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Akış Seması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Char char="☼"/>
              <a:defRPr/>
            </a:pPr>
            <a:r>
              <a:rPr lang="tr-T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Örnekler</a:t>
            </a:r>
            <a:endParaRPr kumimoji="0"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251520" y="2067694"/>
            <a:ext cx="486003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PROGRAMLAMAYA GİRİŞ VE ALGORİTMA</a:t>
            </a:r>
            <a:endParaRPr lang="en-US" altLang="ko-KR" sz="32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804249" y="4659982"/>
            <a:ext cx="23042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tr-TR" sz="1050" dirty="0"/>
              <a:t>Çağlar GÜLCEK</a:t>
            </a:r>
          </a:p>
          <a:p>
            <a:pPr algn="r"/>
            <a:r>
              <a:rPr lang="tr-TR" sz="1050" dirty="0"/>
              <a:t>Bilişim Teknolojileri ve Yazılım</a:t>
            </a:r>
          </a:p>
        </p:txBody>
      </p:sp>
    </p:spTree>
    <p:extLst>
      <p:ext uri="{BB962C8B-B14F-4D97-AF65-F5344CB8AC3E}">
        <p14:creationId xmlns:p14="http://schemas.microsoft.com/office/powerpoint/2010/main" xmlns="" val="303447833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23528" y="0"/>
            <a:ext cx="8820472" cy="884466"/>
          </a:xfrm>
        </p:spPr>
        <p:txBody>
          <a:bodyPr/>
          <a:lstStyle/>
          <a:p>
            <a:r>
              <a:rPr lang="tr-TR" dirty="0"/>
              <a:t>Örnek Algoritma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0"/>
          </p:nvPr>
        </p:nvSpPr>
        <p:spPr>
          <a:xfrm>
            <a:off x="0" y="1077584"/>
            <a:ext cx="7956376" cy="486054"/>
          </a:xfrm>
        </p:spPr>
        <p:txBody>
          <a:bodyPr/>
          <a:lstStyle/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Şimdi basit bir problemin çözümünü gösteren bir algoritma hazırlayalım. </a:t>
            </a:r>
          </a:p>
        </p:txBody>
      </p:sp>
      <p:sp>
        <p:nvSpPr>
          <p:cNvPr id="5" name="İçerik Yer Tutucusu 3"/>
          <p:cNvSpPr>
            <a:spLocks noGrp="1"/>
          </p:cNvSpPr>
          <p:nvPr>
            <p:ph idx="10"/>
          </p:nvPr>
        </p:nvSpPr>
        <p:spPr>
          <a:xfrm>
            <a:off x="2123728" y="2314818"/>
            <a:ext cx="3995936" cy="241717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1: Başla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2: Yoğurdu kaba koy.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3: Su ekle.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4: Çırp.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5: Tuz koy.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6: Bardağa doldur.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7: Bitir.</a:t>
            </a:r>
          </a:p>
        </p:txBody>
      </p:sp>
      <p:sp>
        <p:nvSpPr>
          <p:cNvPr id="6" name="İçerik Yer Tutucusu 3"/>
          <p:cNvSpPr>
            <a:spLocks noGrp="1"/>
          </p:cNvSpPr>
          <p:nvPr>
            <p:ph idx="10"/>
          </p:nvPr>
        </p:nvSpPr>
        <p:spPr>
          <a:xfrm>
            <a:off x="2123728" y="1725656"/>
            <a:ext cx="3995936" cy="396044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Ayran yapıp bardağa dolduralım.</a:t>
            </a:r>
          </a:p>
        </p:txBody>
      </p:sp>
      <p:pic>
        <p:nvPicPr>
          <p:cNvPr id="6146" name="Picture 2" descr="http://www.masukcatering.com/resim/Firmalar/Istanbul/Beyoglu/86/images/monu/ayra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2850" y="3579862"/>
            <a:ext cx="1430648" cy="143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198" y="1696500"/>
            <a:ext cx="1375184" cy="1413120"/>
          </a:xfrm>
          <a:prstGeom prst="rect">
            <a:avLst/>
          </a:prstGeom>
        </p:spPr>
      </p:pic>
      <p:pic>
        <p:nvPicPr>
          <p:cNvPr id="6150" name="Picture 6" descr="http://slimages.macysassets.com/is/image/MCY/products/0/optimized/1589230_fpx.tif?01AD=30feDXgGZvS4gKuo1Akpiz2v-072zxYOnHRDikBGnwdhn6WrbXCmzCA&amp;01RI=900641187285508&amp;01NA=&amp;wid=1320&amp;hei=1616&amp;fit=fit,1&amp;$filterlrg$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365" b="12931"/>
          <a:stretch/>
        </p:blipFill>
        <p:spPr bwMode="auto">
          <a:xfrm flipH="1">
            <a:off x="410078" y="3651870"/>
            <a:ext cx="126442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img2.timeinc.net/health/images/gallery/living/water-pour-4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119" b="51556"/>
          <a:stretch/>
        </p:blipFill>
        <p:spPr bwMode="auto">
          <a:xfrm>
            <a:off x="7122641" y="1696500"/>
            <a:ext cx="1667470" cy="130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183" r="26869"/>
          <a:stretch/>
        </p:blipFill>
        <p:spPr bwMode="auto">
          <a:xfrm rot="6918752">
            <a:off x="6608891" y="3179964"/>
            <a:ext cx="707889" cy="95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888607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 uiExpand="1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23528" y="0"/>
            <a:ext cx="8820472" cy="884466"/>
          </a:xfrm>
        </p:spPr>
        <p:txBody>
          <a:bodyPr/>
          <a:lstStyle/>
          <a:p>
            <a:r>
              <a:rPr lang="tr-TR" dirty="0"/>
              <a:t>Örnek Algoritma - 2</a:t>
            </a:r>
          </a:p>
        </p:txBody>
      </p:sp>
      <p:sp>
        <p:nvSpPr>
          <p:cNvPr id="5" name="İçerik Yer Tutucusu 3"/>
          <p:cNvSpPr>
            <a:spLocks noGrp="1"/>
          </p:cNvSpPr>
          <p:nvPr>
            <p:ph idx="10"/>
          </p:nvPr>
        </p:nvSpPr>
        <p:spPr>
          <a:xfrm>
            <a:off x="2436062" y="1593468"/>
            <a:ext cx="4158208" cy="338928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1: Başla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2: Sürücü koltuğuna geç.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3: Emniyet kemerini tak.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4: Aynaları kontrol et.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5: Anahtarı tak.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6: Kontağı çevir.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7: El frenini indir.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8: Vitese geç.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9: Gaza bas.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10: Bitir.</a:t>
            </a:r>
          </a:p>
        </p:txBody>
      </p:sp>
      <p:sp>
        <p:nvSpPr>
          <p:cNvPr id="6" name="İçerik Yer Tutucusu 3"/>
          <p:cNvSpPr>
            <a:spLocks noGrp="1"/>
          </p:cNvSpPr>
          <p:nvPr>
            <p:ph idx="10"/>
          </p:nvPr>
        </p:nvSpPr>
        <p:spPr>
          <a:xfrm>
            <a:off x="2267744" y="1062034"/>
            <a:ext cx="4464496" cy="396044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Arabayı çalıştırıp yola çıkalım.</a:t>
            </a:r>
          </a:p>
        </p:txBody>
      </p:sp>
      <p:pic>
        <p:nvPicPr>
          <p:cNvPr id="7170" name="Picture 2" descr="http://otkupautomobilabeograd.net/wp-content/uploads/2013/12/otkup-automobila-u-Beogradu-1024x6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9218" y="3809236"/>
            <a:ext cx="1757537" cy="1184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staugustinecaraccidentlawyer.com/blog/wp-content/uploads/2013/01/seat-be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441" y="1593468"/>
            <a:ext cx="1478698" cy="949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856" y="2784763"/>
            <a:ext cx="1478698" cy="991865"/>
          </a:xfrm>
          <a:prstGeom prst="rect">
            <a:avLst/>
          </a:prstGeom>
        </p:spPr>
      </p:pic>
      <p:pic>
        <p:nvPicPr>
          <p:cNvPr id="7174" name="Picture 6" descr="http://www.24hoursanantoniolocksmiths.com/san-antonio-locksmiths/transponder_key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71" t="17816" r="11812" b="21840"/>
          <a:stretch/>
        </p:blipFill>
        <p:spPr bwMode="auto">
          <a:xfrm>
            <a:off x="413856" y="4048672"/>
            <a:ext cx="1367746" cy="683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getinsurancequotes.ca/pics/stickshif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1324" y="2730257"/>
            <a:ext cx="1104057" cy="110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7" cstate="print"/>
          <a:srcRect r="8729"/>
          <a:stretch/>
        </p:blipFill>
        <p:spPr>
          <a:xfrm>
            <a:off x="7164288" y="1611064"/>
            <a:ext cx="1538131" cy="94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15737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uiExpand="1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884466"/>
          </a:xfrm>
        </p:spPr>
        <p:txBody>
          <a:bodyPr/>
          <a:lstStyle/>
          <a:p>
            <a:r>
              <a:rPr lang="tr-TR" dirty="0"/>
              <a:t>Neden Algoritma Kullanıyoruz?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Sizce kodlamaya başlamadan önce niçin algoritma hazırlıyoruz?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0"/>
          </p:nvPr>
        </p:nvSpPr>
        <p:spPr>
          <a:xfrm>
            <a:off x="385394" y="1839363"/>
            <a:ext cx="8342584" cy="66038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44000"/>
          <a:lstStyle/>
          <a:p>
            <a:pPr algn="ctr"/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Gerekli tüm bilgi ve birikime sahipsiniz ve sizden bir bina yapmanız isteniyor. </a:t>
            </a:r>
            <a:b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Yapacağınız ilk iş ne olurdu?</a:t>
            </a:r>
          </a:p>
        </p:txBody>
      </p:sp>
      <p:pic>
        <p:nvPicPr>
          <p:cNvPr id="8194" name="Picture 2" descr="http://img.xcitefun.net/users/2011/03/233549,xcitefun-hole-digg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859782"/>
            <a:ext cx="3000387" cy="19966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chapmansbuilding.co.uk/media/img/page_images/project-managemen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097" r="16365"/>
          <a:stretch/>
        </p:blipFill>
        <p:spPr bwMode="auto">
          <a:xfrm>
            <a:off x="5292080" y="2859782"/>
            <a:ext cx="3024336" cy="20107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856183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884466"/>
          </a:xfrm>
        </p:spPr>
        <p:txBody>
          <a:bodyPr/>
          <a:lstStyle/>
          <a:p>
            <a:r>
              <a:rPr lang="tr-TR" dirty="0"/>
              <a:t>Neden Algoritma Kullanıyoruz?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4581" y="1262188"/>
            <a:ext cx="8496944" cy="792088"/>
          </a:xfrm>
        </p:spPr>
        <p:txBody>
          <a:bodyPr/>
          <a:lstStyle/>
          <a:p>
            <a:pPr algn="ctr"/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Oluşturacağımız yazılımın kusursuz olması için öncelikle her adımını </a:t>
            </a:r>
            <a:b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gösteren planını, yani algoritmasını hazırlamalıyız.</a:t>
            </a:r>
          </a:p>
        </p:txBody>
      </p:sp>
      <p:pic>
        <p:nvPicPr>
          <p:cNvPr id="9218" name="Picture 2" descr="http://cornucopia3d.e-oncontent.com/storeItems/Objects/Architecture/Large%20Buildings/Apartment_Building_5_Vue_3_0_img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334" r="4000" b="14667"/>
          <a:stretch/>
        </p:blipFill>
        <p:spPr bwMode="auto">
          <a:xfrm>
            <a:off x="323528" y="2431999"/>
            <a:ext cx="3995664" cy="22475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0" name="Picture 4" descr="https://managewp.com/wp-content/uploads/2013/10/lopsided-build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431999"/>
            <a:ext cx="4008021" cy="22432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240003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23528" y="0"/>
            <a:ext cx="8820472" cy="884466"/>
          </a:xfrm>
        </p:spPr>
        <p:txBody>
          <a:bodyPr/>
          <a:lstStyle/>
          <a:p>
            <a:r>
              <a:rPr lang="tr-TR" dirty="0"/>
              <a:t>Akış Şeması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3954" y="1203598"/>
            <a:ext cx="4680520" cy="3528392"/>
          </a:xfrm>
        </p:spPr>
        <p:txBody>
          <a:bodyPr/>
          <a:lstStyle/>
          <a:p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Bilgisayar programlarının işlem </a:t>
            </a:r>
            <a:b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basamaklarını geometrik şekillerle </a:t>
            </a:r>
            <a:b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gösteren şemadır.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Algoritmanın daha rahat anlaşılabilmesi için şemalarla gösterilmesidir.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Şemada yer alan her şeklin bir kullanım amacı vardır.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1275606"/>
            <a:ext cx="3473793" cy="366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8524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Elips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691680" y="987574"/>
            <a:ext cx="7056784" cy="936104"/>
          </a:xfrm>
        </p:spPr>
        <p:txBody>
          <a:bodyPr/>
          <a:lstStyle/>
          <a:p>
            <a:r>
              <a:rPr lang="tr-TR" b="1" dirty="0">
                <a:latin typeface="Arial" panose="020B0604020202020204" pitchFamily="34" charset="0"/>
                <a:cs typeface="Arial" panose="020B0604020202020204" pitchFamily="34" charset="0"/>
              </a:rPr>
              <a:t>Başla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ve </a:t>
            </a:r>
            <a:r>
              <a:rPr lang="tr-TR" b="1" dirty="0">
                <a:latin typeface="Arial" panose="020B0604020202020204" pitchFamily="34" charset="0"/>
                <a:cs typeface="Arial" panose="020B0604020202020204" pitchFamily="34" charset="0"/>
              </a:rPr>
              <a:t>Bitir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adımları için kullanılır. Akış şemasının </a:t>
            </a:r>
            <a:b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başlangıç ve bitiş noktasında yer alır.</a:t>
            </a:r>
          </a:p>
        </p:txBody>
      </p:sp>
      <p:sp>
        <p:nvSpPr>
          <p:cNvPr id="5" name="Oval 4"/>
          <p:cNvSpPr/>
          <p:nvPr/>
        </p:nvSpPr>
        <p:spPr>
          <a:xfrm>
            <a:off x="2339752" y="2715766"/>
            <a:ext cx="2232248" cy="129614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BAŞLA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940152" y="2715766"/>
            <a:ext cx="2232248" cy="129614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BİTİR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64691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Paralel Kenar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691680" y="987574"/>
            <a:ext cx="7056784" cy="1440160"/>
          </a:xfrm>
        </p:spPr>
        <p:txBody>
          <a:bodyPr/>
          <a:lstStyle/>
          <a:p>
            <a:r>
              <a:rPr lang="tr-TR" b="1" dirty="0">
                <a:latin typeface="Arial" panose="020B0604020202020204" pitchFamily="34" charset="0"/>
                <a:cs typeface="Arial" panose="020B0604020202020204" pitchFamily="34" charset="0"/>
              </a:rPr>
              <a:t>Giriş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ya da </a:t>
            </a:r>
            <a:r>
              <a:rPr lang="tr-TR" b="1" dirty="0">
                <a:latin typeface="Arial" panose="020B0604020202020204" pitchFamily="34" charset="0"/>
                <a:cs typeface="Arial" panose="020B0604020202020204" pitchFamily="34" charset="0"/>
              </a:rPr>
              <a:t>Çıkış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işlemleri için kullanılır. 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Örneğin; klavyeden bir sayı girilmesi istenmesi veya ekrana </a:t>
            </a:r>
            <a:b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işlem sonucunun yazdırılması gibi.</a:t>
            </a:r>
          </a:p>
        </p:txBody>
      </p:sp>
      <p:sp>
        <p:nvSpPr>
          <p:cNvPr id="5" name="Akış Çizelgesi: Veri 4"/>
          <p:cNvSpPr/>
          <p:nvPr/>
        </p:nvSpPr>
        <p:spPr>
          <a:xfrm>
            <a:off x="1925452" y="2859782"/>
            <a:ext cx="3456384" cy="1296144"/>
          </a:xfrm>
          <a:prstGeom prst="flowChartInputOutpu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Bir sayı </a:t>
            </a:r>
            <a:b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giriniz.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kış Çizelgesi: Veri 5"/>
          <p:cNvSpPr/>
          <p:nvPr/>
        </p:nvSpPr>
        <p:spPr>
          <a:xfrm>
            <a:off x="5292080" y="3507854"/>
            <a:ext cx="3456384" cy="1296144"/>
          </a:xfrm>
          <a:prstGeom prst="flowChartInputOutp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Girdiğiniz sayı çift.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12933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Dikdörtgen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691680" y="987574"/>
            <a:ext cx="7344816" cy="1440160"/>
          </a:xfrm>
        </p:spPr>
        <p:txBody>
          <a:bodyPr/>
          <a:lstStyle/>
          <a:p>
            <a:r>
              <a:rPr lang="tr-TR" b="1" dirty="0">
                <a:latin typeface="Arial" panose="020B0604020202020204" pitchFamily="34" charset="0"/>
                <a:cs typeface="Arial" panose="020B0604020202020204" pitchFamily="34" charset="0"/>
              </a:rPr>
              <a:t>Hesaplama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ya da </a:t>
            </a:r>
            <a:r>
              <a:rPr lang="tr-TR" b="1" dirty="0">
                <a:latin typeface="Arial" panose="020B0604020202020204" pitchFamily="34" charset="0"/>
                <a:cs typeface="Arial" panose="020B0604020202020204" pitchFamily="34" charset="0"/>
              </a:rPr>
              <a:t>Değişkene Değer Atama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işlemleri için </a:t>
            </a:r>
            <a:b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kullanılır. 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Örneğin; iki sayıyı topla veya girilen ilk sayıyı A olarak kabul et.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835696" y="2787774"/>
            <a:ext cx="3078596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A ile B’yi topla.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724128" y="3579862"/>
            <a:ext cx="3078596" cy="129614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İlk sayı = A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55969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Eşkenar Dörtgen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691680" y="771550"/>
            <a:ext cx="7344816" cy="1656184"/>
          </a:xfrm>
        </p:spPr>
        <p:txBody>
          <a:bodyPr/>
          <a:lstStyle/>
          <a:p>
            <a:r>
              <a:rPr lang="tr-TR" b="1" dirty="0">
                <a:latin typeface="Arial" panose="020B0604020202020204" pitchFamily="34" charset="0"/>
                <a:cs typeface="Arial" panose="020B0604020202020204" pitchFamily="34" charset="0"/>
              </a:rPr>
              <a:t>Karşılaştırma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ya da </a:t>
            </a:r>
            <a:r>
              <a:rPr lang="tr-TR" b="1" dirty="0">
                <a:latin typeface="Arial" panose="020B0604020202020204" pitchFamily="34" charset="0"/>
                <a:cs typeface="Arial" panose="020B0604020202020204" pitchFamily="34" charset="0"/>
              </a:rPr>
              <a:t>Karar Verme 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işlemleri için kullanılır. 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Örneğin; girilen sayı 5’ten büyük mü?</a:t>
            </a:r>
          </a:p>
        </p:txBody>
      </p:sp>
      <p:sp>
        <p:nvSpPr>
          <p:cNvPr id="5" name="Akış Çizelgesi: Karar 4"/>
          <p:cNvSpPr/>
          <p:nvPr/>
        </p:nvSpPr>
        <p:spPr>
          <a:xfrm>
            <a:off x="2123728" y="2427734"/>
            <a:ext cx="2808312" cy="2544531"/>
          </a:xfrm>
          <a:prstGeom prst="flowChartDecisi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Kalan </a:t>
            </a:r>
            <a:b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süre </a:t>
            </a:r>
            <a:b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0’dan </a:t>
            </a:r>
            <a:b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büyük </a:t>
            </a:r>
            <a:b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mü?</a:t>
            </a:r>
          </a:p>
        </p:txBody>
      </p:sp>
      <p:sp>
        <p:nvSpPr>
          <p:cNvPr id="7" name="Akış Çizelgesi: Karar 6"/>
          <p:cNvSpPr/>
          <p:nvPr/>
        </p:nvSpPr>
        <p:spPr>
          <a:xfrm>
            <a:off x="5868144" y="2411078"/>
            <a:ext cx="2808312" cy="2561187"/>
          </a:xfrm>
          <a:prstGeom prst="flowChartDecision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Oyunda başka </a:t>
            </a:r>
            <a:b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elma var mı?</a:t>
            </a:r>
            <a:endParaRPr lang="tr-T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32752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Yön Okları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691680" y="771550"/>
            <a:ext cx="7344816" cy="648072"/>
          </a:xfrm>
        </p:spPr>
        <p:txBody>
          <a:bodyPr/>
          <a:lstStyle/>
          <a:p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Akış şemasının ilerleme yönünü gösterir.</a:t>
            </a: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5724128" y="3234376"/>
            <a:ext cx="136815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V="1">
            <a:off x="4940897" y="1635646"/>
            <a:ext cx="0" cy="12961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 flipH="1" flipV="1">
            <a:off x="2699792" y="3234376"/>
            <a:ext cx="1512168" cy="180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H="1">
            <a:off x="4940897" y="3579862"/>
            <a:ext cx="1" cy="12961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964345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271466" y="3939902"/>
            <a:ext cx="8424936" cy="910684"/>
          </a:xfrm>
        </p:spPr>
        <p:txBody>
          <a:bodyPr/>
          <a:lstStyle/>
          <a:p>
            <a:pPr algn="ctr"/>
            <a:r>
              <a:rPr lang="tr-TR" altLang="ko-KR" sz="2400" dirty="0">
                <a:latin typeface="Arial" pitchFamily="34" charset="0"/>
                <a:cs typeface="Arial" pitchFamily="34" charset="0"/>
              </a:rPr>
              <a:t>Çeşitli görevleri gerçekleştirmek amacıyla hazırlamış programlara yazılım adı verilir.</a:t>
            </a:r>
            <a:endParaRPr lang="ko-KR" alt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884466"/>
          </a:xfrm>
        </p:spPr>
        <p:txBody>
          <a:bodyPr/>
          <a:lstStyle/>
          <a:p>
            <a:r>
              <a:rPr lang="tr-TR" dirty="0"/>
              <a:t>Yazılım Nedir?</a:t>
            </a:r>
            <a:endParaRPr lang="en-US" dirty="0"/>
          </a:p>
        </p:txBody>
      </p:sp>
      <p:pic>
        <p:nvPicPr>
          <p:cNvPr id="1026" name="Picture 2" descr="https://www.pcworldbusiness.co.uk/ui/category-landing-pages/software/img/pc_sw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03598"/>
            <a:ext cx="49911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905944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884466"/>
          </a:xfrm>
        </p:spPr>
        <p:txBody>
          <a:bodyPr/>
          <a:lstStyle/>
          <a:p>
            <a:r>
              <a:rPr lang="tr-TR" dirty="0"/>
              <a:t>Akış Şeması Örneği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987574"/>
            <a:ext cx="8496944" cy="864096"/>
          </a:xfrm>
        </p:spPr>
        <p:txBody>
          <a:bodyPr/>
          <a:lstStyle/>
          <a:p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Klavyeden girilen iki sayıyı toplayıp ekrana yazdıran programın akış </a:t>
            </a:r>
            <a:b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şemasını çizeceğiz. Önce </a:t>
            </a:r>
            <a:r>
              <a:rPr lang="tr-TR" b="1" dirty="0">
                <a:latin typeface="Arial" panose="020B0604020202020204" pitchFamily="34" charset="0"/>
                <a:cs typeface="Arial" panose="020B0604020202020204" pitchFamily="34" charset="0"/>
              </a:rPr>
              <a:t>algoritmasını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yazalım.</a:t>
            </a:r>
          </a:p>
        </p:txBody>
      </p:sp>
      <p:sp>
        <p:nvSpPr>
          <p:cNvPr id="5" name="İçerik Yer Tutucusu 3"/>
          <p:cNvSpPr>
            <a:spLocks noGrp="1"/>
          </p:cNvSpPr>
          <p:nvPr>
            <p:ph idx="10"/>
          </p:nvPr>
        </p:nvSpPr>
        <p:spPr>
          <a:xfrm>
            <a:off x="2483768" y="1995686"/>
            <a:ext cx="4158208" cy="266793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1: Başla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2: İlk sayıyı gir.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3: İlk sayı = A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4: İkinci sayıyı gir.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5: İkinci sayı = B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6: İki sayıyı topla (A+B)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7: Sonucu ekranda göster.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8: Bitir.</a:t>
            </a:r>
          </a:p>
        </p:txBody>
      </p:sp>
    </p:spTree>
    <p:extLst>
      <p:ext uri="{BB962C8B-B14F-4D97-AF65-F5344CB8AC3E}">
        <p14:creationId xmlns:p14="http://schemas.microsoft.com/office/powerpoint/2010/main" xmlns="" val="1759925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884466"/>
          </a:xfrm>
        </p:spPr>
        <p:txBody>
          <a:bodyPr/>
          <a:lstStyle/>
          <a:p>
            <a:r>
              <a:rPr lang="tr-TR" dirty="0"/>
              <a:t>Akış Şeması Örneği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60981" y="1167055"/>
            <a:ext cx="4824536" cy="1152128"/>
          </a:xfrm>
        </p:spPr>
        <p:txBody>
          <a:bodyPr/>
          <a:lstStyle/>
          <a:p>
            <a:pPr algn="ctr"/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Şimdi algoritmayı öğrendiğimiz şekillerle şemaya dökelim.</a:t>
            </a:r>
          </a:p>
        </p:txBody>
      </p:sp>
      <p:sp>
        <p:nvSpPr>
          <p:cNvPr id="23" name="7 Oval"/>
          <p:cNvSpPr/>
          <p:nvPr/>
        </p:nvSpPr>
        <p:spPr>
          <a:xfrm>
            <a:off x="849755" y="1059582"/>
            <a:ext cx="1285877" cy="428625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BAŞLA</a:t>
            </a:r>
          </a:p>
        </p:txBody>
      </p:sp>
      <p:sp>
        <p:nvSpPr>
          <p:cNvPr id="24" name="8 Paralelkenar"/>
          <p:cNvSpPr/>
          <p:nvPr/>
        </p:nvSpPr>
        <p:spPr>
          <a:xfrm>
            <a:off x="268558" y="1998031"/>
            <a:ext cx="2448273" cy="428625"/>
          </a:xfrm>
          <a:prstGeom prst="parallelogram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Birinci sayıyı giriniz</a:t>
            </a:r>
          </a:p>
        </p:txBody>
      </p:sp>
      <p:sp>
        <p:nvSpPr>
          <p:cNvPr id="25" name="13 Oval"/>
          <p:cNvSpPr/>
          <p:nvPr/>
        </p:nvSpPr>
        <p:spPr>
          <a:xfrm>
            <a:off x="7770818" y="4372188"/>
            <a:ext cx="1163412" cy="414625"/>
          </a:xfrm>
          <a:prstGeom prst="ellipse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BİTİR</a:t>
            </a:r>
          </a:p>
        </p:txBody>
      </p:sp>
      <p:cxnSp>
        <p:nvCxnSpPr>
          <p:cNvPr id="26" name="17 Düz Ok Bağlayıcısı"/>
          <p:cNvCxnSpPr>
            <a:stCxn id="23" idx="4"/>
            <a:endCxn id="24" idx="0"/>
          </p:cNvCxnSpPr>
          <p:nvPr/>
        </p:nvCxnSpPr>
        <p:spPr>
          <a:xfrm>
            <a:off x="1492694" y="1488207"/>
            <a:ext cx="1" cy="5098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22 Paralelkenar"/>
          <p:cNvSpPr/>
          <p:nvPr/>
        </p:nvSpPr>
        <p:spPr>
          <a:xfrm>
            <a:off x="3007708" y="2855131"/>
            <a:ext cx="2386418" cy="428625"/>
          </a:xfrm>
          <a:prstGeom prst="parallelogram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İkinci sayıyı giriniz</a:t>
            </a:r>
          </a:p>
        </p:txBody>
      </p:sp>
      <p:cxnSp>
        <p:nvCxnSpPr>
          <p:cNvPr id="28" name="88 Düz Ok Bağlayıcısı"/>
          <p:cNvCxnSpPr>
            <a:stCxn id="24" idx="4"/>
            <a:endCxn id="34" idx="0"/>
          </p:cNvCxnSpPr>
          <p:nvPr/>
        </p:nvCxnSpPr>
        <p:spPr>
          <a:xfrm flipH="1">
            <a:off x="1492694" y="2426656"/>
            <a:ext cx="1" cy="4590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90 Düz Ok Bağlayıcısı"/>
          <p:cNvCxnSpPr>
            <a:stCxn id="27" idx="4"/>
            <a:endCxn id="35" idx="0"/>
          </p:cNvCxnSpPr>
          <p:nvPr/>
        </p:nvCxnSpPr>
        <p:spPr>
          <a:xfrm>
            <a:off x="4200917" y="3283756"/>
            <a:ext cx="0" cy="39568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27 Paralelkenar"/>
          <p:cNvSpPr/>
          <p:nvPr/>
        </p:nvSpPr>
        <p:spPr>
          <a:xfrm>
            <a:off x="5279235" y="4372188"/>
            <a:ext cx="1984090" cy="428626"/>
          </a:xfrm>
          <a:prstGeom prst="parallelogram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Sonucu göster</a:t>
            </a:r>
          </a:p>
        </p:txBody>
      </p:sp>
      <p:cxnSp>
        <p:nvCxnSpPr>
          <p:cNvPr id="31" name="42 Düz Ok Bağlayıcısı"/>
          <p:cNvCxnSpPr>
            <a:stCxn id="30" idx="2"/>
            <a:endCxn id="25" idx="2"/>
          </p:cNvCxnSpPr>
          <p:nvPr/>
        </p:nvCxnSpPr>
        <p:spPr>
          <a:xfrm flipV="1">
            <a:off x="7209747" y="4579501"/>
            <a:ext cx="561071" cy="7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25 Dikdörtgen"/>
          <p:cNvSpPr/>
          <p:nvPr/>
        </p:nvSpPr>
        <p:spPr>
          <a:xfrm>
            <a:off x="5597151" y="3679441"/>
            <a:ext cx="1440160" cy="367393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A+B</a:t>
            </a:r>
          </a:p>
        </p:txBody>
      </p:sp>
      <p:cxnSp>
        <p:nvCxnSpPr>
          <p:cNvPr id="33" name="26 Düz Ok Bağlayıcısı"/>
          <p:cNvCxnSpPr>
            <a:stCxn id="32" idx="2"/>
            <a:endCxn id="30" idx="1"/>
          </p:cNvCxnSpPr>
          <p:nvPr/>
        </p:nvCxnSpPr>
        <p:spPr>
          <a:xfrm>
            <a:off x="6317231" y="4046834"/>
            <a:ext cx="7627" cy="32535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25 Dikdörtgen"/>
          <p:cNvSpPr/>
          <p:nvPr/>
        </p:nvSpPr>
        <p:spPr>
          <a:xfrm>
            <a:off x="638335" y="2885748"/>
            <a:ext cx="1708718" cy="367393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Birinci sayı = A</a:t>
            </a:r>
          </a:p>
        </p:txBody>
      </p:sp>
      <p:sp>
        <p:nvSpPr>
          <p:cNvPr id="35" name="25 Dikdörtgen"/>
          <p:cNvSpPr/>
          <p:nvPr/>
        </p:nvSpPr>
        <p:spPr>
          <a:xfrm>
            <a:off x="3435514" y="3679441"/>
            <a:ext cx="1530805" cy="367393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İkinci sayı = B</a:t>
            </a:r>
          </a:p>
        </p:txBody>
      </p:sp>
      <p:cxnSp>
        <p:nvCxnSpPr>
          <p:cNvPr id="36" name="88 Düz Ok Bağlayıcısı"/>
          <p:cNvCxnSpPr>
            <a:stCxn id="34" idx="3"/>
            <a:endCxn id="27" idx="5"/>
          </p:cNvCxnSpPr>
          <p:nvPr/>
        </p:nvCxnSpPr>
        <p:spPr>
          <a:xfrm flipV="1">
            <a:off x="2347053" y="3069444"/>
            <a:ext cx="714233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88 Düz Ok Bağlayıcısı"/>
          <p:cNvCxnSpPr>
            <a:stCxn id="35" idx="3"/>
            <a:endCxn id="32" idx="1"/>
          </p:cNvCxnSpPr>
          <p:nvPr/>
        </p:nvCxnSpPr>
        <p:spPr>
          <a:xfrm>
            <a:off x="4966319" y="3863138"/>
            <a:ext cx="6308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648004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23" grpId="0" animBg="1"/>
      <p:bldP spid="24" grpId="0" animBg="1"/>
      <p:bldP spid="25" grpId="0" animBg="1"/>
      <p:bldP spid="27" grpId="0" animBg="1"/>
      <p:bldP spid="30" grpId="0" animBg="1"/>
      <p:bldP spid="32" grpId="0" animBg="1"/>
      <p:bldP spid="34" grpId="0" animBg="1"/>
      <p:bldP spid="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884466"/>
          </a:xfrm>
        </p:spPr>
        <p:txBody>
          <a:bodyPr/>
          <a:lstStyle/>
          <a:p>
            <a:r>
              <a:rPr lang="tr-TR" dirty="0"/>
              <a:t>Akış Şeması Örneği - 2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987574"/>
            <a:ext cx="8496944" cy="864096"/>
          </a:xfrm>
        </p:spPr>
        <p:txBody>
          <a:bodyPr/>
          <a:lstStyle/>
          <a:p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Şimdi hava yağmurlu ise bizi şemsiye almamız konusunda uyaran </a:t>
            </a:r>
            <a:b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programın akış şemasını çizeceğiz. Önce </a:t>
            </a:r>
            <a:r>
              <a:rPr lang="tr-TR" b="1" dirty="0">
                <a:latin typeface="Arial" panose="020B0604020202020204" pitchFamily="34" charset="0"/>
                <a:cs typeface="Arial" panose="020B0604020202020204" pitchFamily="34" charset="0"/>
              </a:rPr>
              <a:t>algoritmasını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yazalım.</a:t>
            </a:r>
          </a:p>
        </p:txBody>
      </p:sp>
      <p:sp>
        <p:nvSpPr>
          <p:cNvPr id="5" name="İçerik Yer Tutucusu 3"/>
          <p:cNvSpPr>
            <a:spLocks noGrp="1"/>
          </p:cNvSpPr>
          <p:nvPr>
            <p:ph idx="10"/>
          </p:nvPr>
        </p:nvSpPr>
        <p:spPr>
          <a:xfrm>
            <a:off x="2675190" y="2067693"/>
            <a:ext cx="3879304" cy="244827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1: Başla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2: Hava yağmurlu mu?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3: Evet ise Adım 5’e git.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4: Hayır ise Adım 6’ya git.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5: Yanına şemsiye al.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6: Şemsiyeyi evde bırak.</a:t>
            </a: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 7: Bitir.</a:t>
            </a:r>
          </a:p>
        </p:txBody>
      </p:sp>
      <p:pic>
        <p:nvPicPr>
          <p:cNvPr id="12290" name="Picture 2" descr="http://cdn.shopify.com/s/files/1/0227/0033/products/Davek_Umbrella_Elite_Open_1024x1024.jpg?v=144894519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94" r="15774"/>
          <a:stretch/>
        </p:blipFill>
        <p:spPr bwMode="auto">
          <a:xfrm>
            <a:off x="6804248" y="2283718"/>
            <a:ext cx="1944216" cy="1737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www.clipartlord.com/wp-content/uploads/2012/12/rain-clou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08767"/>
            <a:ext cx="2088166" cy="156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61824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884466"/>
          </a:xfrm>
        </p:spPr>
        <p:txBody>
          <a:bodyPr/>
          <a:lstStyle/>
          <a:p>
            <a:r>
              <a:rPr lang="tr-TR" dirty="0"/>
              <a:t>Akış Şeması Örneği - 2</a:t>
            </a:r>
          </a:p>
        </p:txBody>
      </p:sp>
      <p:sp>
        <p:nvSpPr>
          <p:cNvPr id="19" name="10 Elmas"/>
          <p:cNvSpPr/>
          <p:nvPr/>
        </p:nvSpPr>
        <p:spPr>
          <a:xfrm>
            <a:off x="3315839" y="2355726"/>
            <a:ext cx="1976241" cy="1143008"/>
          </a:xfrm>
          <a:prstGeom prst="diamond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500" dirty="0">
                <a:latin typeface="Arial" panose="020B0604020202020204" pitchFamily="34" charset="0"/>
                <a:cs typeface="Arial" panose="020B0604020202020204" pitchFamily="34" charset="0"/>
              </a:rPr>
              <a:t>Hava</a:t>
            </a:r>
            <a:br>
              <a:rPr lang="tr-TR" sz="15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1500" dirty="0">
                <a:latin typeface="Arial" panose="020B0604020202020204" pitchFamily="34" charset="0"/>
                <a:cs typeface="Arial" panose="020B0604020202020204" pitchFamily="34" charset="0"/>
              </a:rPr>
              <a:t>yağmurlu </a:t>
            </a:r>
          </a:p>
          <a:p>
            <a:pPr algn="ctr">
              <a:defRPr/>
            </a:pPr>
            <a:r>
              <a:rPr lang="tr-TR" sz="1500" dirty="0">
                <a:latin typeface="Arial" panose="020B0604020202020204" pitchFamily="34" charset="0"/>
                <a:cs typeface="Arial" panose="020B0604020202020204" pitchFamily="34" charset="0"/>
              </a:rPr>
              <a:t>mu?</a:t>
            </a:r>
          </a:p>
        </p:txBody>
      </p:sp>
      <p:sp>
        <p:nvSpPr>
          <p:cNvPr id="20" name="13 Oval"/>
          <p:cNvSpPr/>
          <p:nvPr/>
        </p:nvSpPr>
        <p:spPr>
          <a:xfrm>
            <a:off x="3667628" y="4034834"/>
            <a:ext cx="1357313" cy="571500"/>
          </a:xfrm>
          <a:prstGeom prst="ellipse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BİTİR</a:t>
            </a:r>
          </a:p>
        </p:txBody>
      </p:sp>
      <p:cxnSp>
        <p:nvCxnSpPr>
          <p:cNvPr id="21" name="32 Düz Ok Bağlayıcısı"/>
          <p:cNvCxnSpPr>
            <a:stCxn id="19" idx="1"/>
            <a:endCxn id="43" idx="2"/>
          </p:cNvCxnSpPr>
          <p:nvPr/>
        </p:nvCxnSpPr>
        <p:spPr>
          <a:xfrm flipH="1">
            <a:off x="2572975" y="2927230"/>
            <a:ext cx="74286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34 Düz Ok Bağlayıcısı"/>
          <p:cNvCxnSpPr>
            <a:stCxn id="19" idx="3"/>
          </p:cNvCxnSpPr>
          <p:nvPr/>
        </p:nvCxnSpPr>
        <p:spPr>
          <a:xfrm>
            <a:off x="5292080" y="2927230"/>
            <a:ext cx="105990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36 Şekil"/>
          <p:cNvCxnSpPr>
            <a:stCxn id="44" idx="3"/>
            <a:endCxn id="20" idx="6"/>
          </p:cNvCxnSpPr>
          <p:nvPr/>
        </p:nvCxnSpPr>
        <p:spPr>
          <a:xfrm rot="5400000">
            <a:off x="5370596" y="2831606"/>
            <a:ext cx="1143324" cy="1834633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38 Şekil"/>
          <p:cNvCxnSpPr>
            <a:stCxn id="43" idx="3"/>
            <a:endCxn id="20" idx="2"/>
          </p:cNvCxnSpPr>
          <p:nvPr/>
        </p:nvCxnSpPr>
        <p:spPr>
          <a:xfrm rot="16200000" flipH="1">
            <a:off x="2157947" y="2810902"/>
            <a:ext cx="1143323" cy="1876039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" name="39 Metin kutusu"/>
          <p:cNvSpPr txBox="1">
            <a:spLocks noChangeArrowheads="1"/>
          </p:cNvSpPr>
          <p:nvPr/>
        </p:nvSpPr>
        <p:spPr bwMode="auto">
          <a:xfrm>
            <a:off x="5356078" y="2486825"/>
            <a:ext cx="7360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Hayır</a:t>
            </a:r>
          </a:p>
        </p:txBody>
      </p:sp>
      <p:sp>
        <p:nvSpPr>
          <p:cNvPr id="41" name="40 Metin kutusu"/>
          <p:cNvSpPr txBox="1">
            <a:spLocks noChangeArrowheads="1"/>
          </p:cNvSpPr>
          <p:nvPr/>
        </p:nvSpPr>
        <p:spPr bwMode="auto">
          <a:xfrm>
            <a:off x="2646825" y="2456812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Evet</a:t>
            </a:r>
          </a:p>
        </p:txBody>
      </p:sp>
      <p:cxnSp>
        <p:nvCxnSpPr>
          <p:cNvPr id="42" name="92 Düz Ok Bağlayıcısı"/>
          <p:cNvCxnSpPr>
            <a:stCxn id="45" idx="4"/>
            <a:endCxn id="19" idx="0"/>
          </p:cNvCxnSpPr>
          <p:nvPr/>
        </p:nvCxnSpPr>
        <p:spPr>
          <a:xfrm>
            <a:off x="4303959" y="1870127"/>
            <a:ext cx="1" cy="48559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95 Paralelkenar"/>
          <p:cNvSpPr/>
          <p:nvPr/>
        </p:nvSpPr>
        <p:spPr>
          <a:xfrm>
            <a:off x="1072710" y="2677199"/>
            <a:ext cx="1562773" cy="500062"/>
          </a:xfrm>
          <a:prstGeom prst="parallelogram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500" dirty="0">
                <a:latin typeface="Arial" panose="020B0604020202020204" pitchFamily="34" charset="0"/>
                <a:cs typeface="Arial" panose="020B0604020202020204" pitchFamily="34" charset="0"/>
              </a:rPr>
              <a:t>Şemsiye al.</a:t>
            </a:r>
          </a:p>
        </p:txBody>
      </p:sp>
      <p:sp>
        <p:nvSpPr>
          <p:cNvPr id="44" name="97 Paralelkenar"/>
          <p:cNvSpPr/>
          <p:nvPr/>
        </p:nvSpPr>
        <p:spPr>
          <a:xfrm>
            <a:off x="6156176" y="2677199"/>
            <a:ext cx="1531812" cy="500061"/>
          </a:xfrm>
          <a:prstGeom prst="parallelogram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500" dirty="0">
                <a:latin typeface="Arial" panose="020B0604020202020204" pitchFamily="34" charset="0"/>
                <a:cs typeface="Arial" panose="020B0604020202020204" pitchFamily="34" charset="0"/>
              </a:rPr>
              <a:t>Şemsiyeni evde bırak.</a:t>
            </a:r>
          </a:p>
        </p:txBody>
      </p:sp>
      <p:sp>
        <p:nvSpPr>
          <p:cNvPr id="45" name="37 Oval"/>
          <p:cNvSpPr/>
          <p:nvPr/>
        </p:nvSpPr>
        <p:spPr>
          <a:xfrm>
            <a:off x="3518146" y="1370065"/>
            <a:ext cx="1571625" cy="500062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BAŞLA</a:t>
            </a:r>
          </a:p>
        </p:txBody>
      </p:sp>
    </p:spTree>
    <p:extLst>
      <p:ext uri="{BB962C8B-B14F-4D97-AF65-F5344CB8AC3E}">
        <p14:creationId xmlns:p14="http://schemas.microsoft.com/office/powerpoint/2010/main" xmlns="" val="1860048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 animBg="1"/>
      <p:bldP spid="20" grpId="0" animBg="1"/>
      <p:bldP spid="40" grpId="0"/>
      <p:bldP spid="41" grpId="0"/>
      <p:bldP spid="43" grpId="0" animBg="1"/>
      <p:bldP spid="44" grpId="0" animBg="1"/>
      <p:bldP spid="4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rightselection.com/blog/wp-content/uploads/2012/12/thinking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637" r="27537" b="14883"/>
          <a:stretch/>
        </p:blipFill>
        <p:spPr bwMode="auto">
          <a:xfrm>
            <a:off x="6804248" y="2230726"/>
            <a:ext cx="2304256" cy="2912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Uygulama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691680" y="987575"/>
            <a:ext cx="6912768" cy="2592288"/>
          </a:xfrm>
        </p:spPr>
        <p:txBody>
          <a:bodyPr/>
          <a:lstStyle/>
          <a:p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Bir öğrencinin klavyeden girilen iki notunun ortalamasını </a:t>
            </a:r>
            <a:b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hesaplayan ve çıkan sonuca göre notun iyi veya kötü </a:t>
            </a:r>
            <a:b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olduğunu ekrana yazdıran programın algoritmasını ve akış şemasını hazırlayınız.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(Ortalama 70’ten büyük ise </a:t>
            </a:r>
            <a:r>
              <a:rPr lang="tr-TR" b="1" dirty="0">
                <a:latin typeface="Arial" panose="020B0604020202020204" pitchFamily="34" charset="0"/>
                <a:cs typeface="Arial" panose="020B0604020202020204" pitchFamily="34" charset="0"/>
              </a:rPr>
              <a:t>İYİ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b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küçük ise </a:t>
            </a:r>
            <a:r>
              <a:rPr lang="tr-TR" b="1" dirty="0">
                <a:latin typeface="Arial" panose="020B0604020202020204" pitchFamily="34" charset="0"/>
                <a:cs typeface="Arial" panose="020B0604020202020204" pitchFamily="34" charset="0"/>
              </a:rPr>
              <a:t>KÖTÜ</a:t>
            </a: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kabul edilecek.)</a:t>
            </a:r>
          </a:p>
        </p:txBody>
      </p:sp>
    </p:spTree>
    <p:extLst>
      <p:ext uri="{BB962C8B-B14F-4D97-AF65-F5344CB8AC3E}">
        <p14:creationId xmlns:p14="http://schemas.microsoft.com/office/powerpoint/2010/main" xmlns="" val="37761629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884466"/>
          </a:xfrm>
        </p:spPr>
        <p:txBody>
          <a:bodyPr/>
          <a:lstStyle/>
          <a:p>
            <a:r>
              <a:rPr lang="tr-TR" dirty="0"/>
              <a:t>Son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645532" y="2715766"/>
            <a:ext cx="4104456" cy="1008112"/>
          </a:xfrm>
        </p:spPr>
        <p:txBody>
          <a:bodyPr>
            <a:prstTxWarp prst="textArchUp">
              <a:avLst/>
            </a:prstTxWarp>
          </a:bodyPr>
          <a:lstStyle/>
          <a:p>
            <a:pPr algn="ctr"/>
            <a:r>
              <a:rPr lang="tr-TR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Teşekkür ederim.</a:t>
            </a:r>
          </a:p>
        </p:txBody>
      </p:sp>
    </p:spTree>
    <p:extLst>
      <p:ext uri="{BB962C8B-B14F-4D97-AF65-F5344CB8AC3E}">
        <p14:creationId xmlns:p14="http://schemas.microsoft.com/office/powerpoint/2010/main" xmlns="" val="231949783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05880" y="0"/>
            <a:ext cx="8738120" cy="884466"/>
          </a:xfrm>
        </p:spPr>
        <p:txBody>
          <a:bodyPr/>
          <a:lstStyle/>
          <a:p>
            <a:r>
              <a:rPr lang="tr-TR" dirty="0"/>
              <a:t>Yazılımlar…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0"/>
          </p:nvPr>
        </p:nvSpPr>
        <p:spPr>
          <a:xfrm>
            <a:off x="683568" y="2866462"/>
            <a:ext cx="7344816" cy="432048"/>
          </a:xfrm>
        </p:spPr>
        <p:txBody>
          <a:bodyPr/>
          <a:lstStyle/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Her yazılım bir </a:t>
            </a:r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problemi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 çözmek amacıyla geliştirilmiştir.</a:t>
            </a:r>
          </a:p>
        </p:txBody>
      </p:sp>
      <p:pic>
        <p:nvPicPr>
          <p:cNvPr id="2050" name="Picture 2" descr="http://4.bp.blogspot.com/-omqONe9Y9u0/VcZqIg09CaI/AAAAAAAABsA/twqoUMq-YJU/s1600/Logo_Paint-p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9854" y="1245510"/>
            <a:ext cx="1070030" cy="1070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schoolsoutclubs.com/images/kid-paint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575" y="1100172"/>
            <a:ext cx="1709473" cy="1349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mozilla.org/media/img/firefox/desktop/index/animations/firefox-logo.bee1d85af18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86356"/>
            <a:ext cx="894252" cy="9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shieldcasework.com/wp-content/uploads/2015/09/apple-to-zebra-browsing-internet-on-a-laptop-702x33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974"/>
          <a:stretch/>
        </p:blipFill>
        <p:spPr bwMode="auto">
          <a:xfrm>
            <a:off x="6633969" y="1126962"/>
            <a:ext cx="2350331" cy="1323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appsforpcmero.com/wp-content/uploads/2015/09/windows-media-player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73490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radiomaniacz.com/guy-listening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658"/>
          <a:stretch/>
        </p:blipFill>
        <p:spPr bwMode="auto">
          <a:xfrm>
            <a:off x="2308785" y="3507854"/>
            <a:ext cx="1512168" cy="142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lh6.ggpht.com/mp86vbELnqLi2FzvhiKdPX31_oiTRLNyeK8x4IIrbF5eD1D5RdnVwjQP0hwMNR_JdA=w3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579862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onemobilemedia.com/assets/images/textin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3192" y="3407485"/>
            <a:ext cx="1448972" cy="1516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579932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95536" y="0"/>
            <a:ext cx="8748464" cy="884466"/>
          </a:xfrm>
        </p:spPr>
        <p:txBody>
          <a:bodyPr/>
          <a:lstStyle/>
          <a:p>
            <a:r>
              <a:rPr lang="tr-TR" dirty="0"/>
              <a:t>Problem Nedir?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0"/>
          </p:nvPr>
        </p:nvSpPr>
        <p:spPr>
          <a:xfrm>
            <a:off x="107504" y="1227237"/>
            <a:ext cx="6192688" cy="1651090"/>
          </a:xfrm>
        </p:spPr>
        <p:txBody>
          <a:bodyPr/>
          <a:lstStyle/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Problem, çözülmesi gereken sorun ya da aşılması gereken engel anlamına gelir.</a:t>
            </a:r>
          </a:p>
          <a:p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Günlük hayatta sık sık problemlerle karşılaşırız.</a:t>
            </a:r>
          </a:p>
        </p:txBody>
      </p:sp>
      <p:pic>
        <p:nvPicPr>
          <p:cNvPr id="2050" name="Picture 2" descr="https://bodyoflighthealingarts.files.wordpress.com/2010/12/problem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275606"/>
            <a:ext cx="2098236" cy="2439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İçerik Yer Tutucusu 3"/>
          <p:cNvSpPr>
            <a:spLocks noGrp="1"/>
          </p:cNvSpPr>
          <p:nvPr>
            <p:ph idx="10"/>
          </p:nvPr>
        </p:nvSpPr>
        <p:spPr>
          <a:xfrm>
            <a:off x="2843808" y="3579862"/>
            <a:ext cx="3816424" cy="936104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Karşılaştığınız bir problemi çözmek için ne yaparsınız?</a:t>
            </a:r>
          </a:p>
        </p:txBody>
      </p:sp>
      <p:pic>
        <p:nvPicPr>
          <p:cNvPr id="2052" name="Picture 4" descr="https://fearmastery.files.wordpress.com/2013/07/problems-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624" y="2878328"/>
            <a:ext cx="2151123" cy="2000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188548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67544" y="0"/>
            <a:ext cx="8676456" cy="884466"/>
          </a:xfrm>
        </p:spPr>
        <p:txBody>
          <a:bodyPr/>
          <a:lstStyle/>
          <a:p>
            <a:r>
              <a:rPr lang="tr-TR" dirty="0"/>
              <a:t>Bir Problemin Çözümü İçin…</a:t>
            </a:r>
          </a:p>
        </p:txBody>
      </p:sp>
      <p:sp>
        <p:nvSpPr>
          <p:cNvPr id="5" name="3 Oval"/>
          <p:cNvSpPr/>
          <p:nvPr/>
        </p:nvSpPr>
        <p:spPr>
          <a:xfrm>
            <a:off x="456387" y="1231640"/>
            <a:ext cx="2520280" cy="2334327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Problemi </a:t>
            </a:r>
          </a:p>
          <a:p>
            <a:pPr algn="ctr"/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iyi </a:t>
            </a:r>
          </a:p>
          <a:p>
            <a:pPr algn="ctr"/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anlamak</a:t>
            </a:r>
          </a:p>
        </p:txBody>
      </p:sp>
      <p:sp>
        <p:nvSpPr>
          <p:cNvPr id="6" name="6 Oval"/>
          <p:cNvSpPr/>
          <p:nvPr/>
        </p:nvSpPr>
        <p:spPr>
          <a:xfrm>
            <a:off x="6300192" y="1231639"/>
            <a:ext cx="2503180" cy="2334327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Kısa ve </a:t>
            </a:r>
          </a:p>
          <a:p>
            <a:pPr algn="ctr"/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anlaşılır </a:t>
            </a:r>
          </a:p>
          <a:p>
            <a:pPr algn="ctr"/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biçimde </a:t>
            </a:r>
          </a:p>
          <a:p>
            <a:pPr algn="ctr"/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çözmek</a:t>
            </a:r>
          </a:p>
        </p:txBody>
      </p:sp>
      <p:sp>
        <p:nvSpPr>
          <p:cNvPr id="7" name="7 Oval"/>
          <p:cNvSpPr/>
          <p:nvPr/>
        </p:nvSpPr>
        <p:spPr>
          <a:xfrm>
            <a:off x="2774772" y="3147814"/>
            <a:ext cx="3727316" cy="165618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Ve sonucun </a:t>
            </a:r>
          </a:p>
          <a:p>
            <a:pPr algn="ctr"/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doğruluğunu </a:t>
            </a:r>
          </a:p>
          <a:p>
            <a:pPr algn="ctr"/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kontrol etmek </a:t>
            </a:r>
          </a:p>
        </p:txBody>
      </p:sp>
    </p:spTree>
    <p:extLst>
      <p:ext uri="{BB962C8B-B14F-4D97-AF65-F5344CB8AC3E}">
        <p14:creationId xmlns:p14="http://schemas.microsoft.com/office/powerpoint/2010/main" xmlns="" val="21888243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05880" y="0"/>
            <a:ext cx="8738120" cy="884466"/>
          </a:xfrm>
        </p:spPr>
        <p:txBody>
          <a:bodyPr/>
          <a:lstStyle/>
          <a:p>
            <a:r>
              <a:rPr lang="tr-TR" dirty="0"/>
              <a:t>Problem Çözme 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0"/>
          </p:nvPr>
        </p:nvSpPr>
        <p:spPr>
          <a:xfrm>
            <a:off x="107504" y="1597713"/>
            <a:ext cx="4408580" cy="2697973"/>
          </a:xfrm>
        </p:spPr>
        <p:txBody>
          <a:bodyPr/>
          <a:lstStyle/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Günlük yaşamda karşılaştığımız </a:t>
            </a:r>
            <a:b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problemleri bilerek veya farkında </a:t>
            </a:r>
            <a:b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olmadan adım adım çözmeye </a:t>
            </a:r>
            <a:b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çalışırız.</a:t>
            </a:r>
          </a:p>
          <a:p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Örneğin yazı yazarken kaleminizin ucu kırıldığında şu adımları takip </a:t>
            </a:r>
            <a:b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ederek bu sorunu çözersiniz.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5652120" y="3003798"/>
            <a:ext cx="3168352" cy="17543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tr-TR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Kalemtıraşı çıkar.</a:t>
            </a:r>
          </a:p>
          <a:p>
            <a:pPr marL="342900" indent="-342900">
              <a:buFont typeface="+mj-lt"/>
              <a:buAutoNum type="arabicPeriod"/>
            </a:pPr>
            <a:r>
              <a:rPr lang="tr-TR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Kalemi al.</a:t>
            </a:r>
          </a:p>
          <a:p>
            <a:pPr marL="342900" indent="-342900">
              <a:buFont typeface="+mj-lt"/>
              <a:buAutoNum type="arabicPeriod"/>
            </a:pPr>
            <a:r>
              <a:rPr lang="tr-TR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Çöp kovasının yanına git.</a:t>
            </a:r>
          </a:p>
          <a:p>
            <a:pPr marL="342900" indent="-342900">
              <a:buFont typeface="+mj-lt"/>
              <a:buAutoNum type="arabicPeriod"/>
            </a:pPr>
            <a:r>
              <a:rPr lang="tr-TR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Kalemin ucunu aç.</a:t>
            </a:r>
          </a:p>
          <a:p>
            <a:pPr marL="342900" indent="-342900">
              <a:buFont typeface="+mj-lt"/>
              <a:buAutoNum type="arabicPeriod"/>
            </a:pPr>
            <a:r>
              <a:rPr lang="tr-TR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Sırana geri dön.</a:t>
            </a:r>
          </a:p>
          <a:p>
            <a:pPr marL="342900" indent="-342900">
              <a:buFont typeface="+mj-lt"/>
              <a:buAutoNum type="arabicPeriod"/>
            </a:pPr>
            <a:r>
              <a:rPr lang="tr-TR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Yazmaya devam et.</a:t>
            </a:r>
          </a:p>
        </p:txBody>
      </p:sp>
      <p:pic>
        <p:nvPicPr>
          <p:cNvPr id="3074" name="Picture 2" descr="http://www.opendoorwayreflections.com/wp-content/uploads/2014/10/problems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2140" y="941564"/>
            <a:ext cx="2808312" cy="20051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506964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23528" y="0"/>
            <a:ext cx="8820472" cy="884466"/>
          </a:xfrm>
        </p:spPr>
        <p:txBody>
          <a:bodyPr/>
          <a:lstStyle/>
          <a:p>
            <a:r>
              <a:rPr lang="tr-TR" dirty="0"/>
              <a:t>Peki Ya Bilgisayarlar?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0"/>
          </p:nvPr>
        </p:nvSpPr>
        <p:spPr>
          <a:xfrm>
            <a:off x="0" y="1203599"/>
            <a:ext cx="4932040" cy="3600400"/>
          </a:xfrm>
        </p:spPr>
        <p:txBody>
          <a:bodyPr/>
          <a:lstStyle/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Bilgisayarlar da problemleri tıpkı bizler gibi </a:t>
            </a:r>
            <a:b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çözmeye çalışır. Kullanıcı tarafından </a:t>
            </a:r>
            <a:b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kendisine verilen komutları </a:t>
            </a:r>
            <a:r>
              <a:rPr lang="tr-TR" sz="1800" b="1" dirty="0">
                <a:latin typeface="Arial" panose="020B0604020202020204" pitchFamily="34" charset="0"/>
                <a:cs typeface="Arial" panose="020B0604020202020204" pitchFamily="34" charset="0"/>
              </a:rPr>
              <a:t>adım adım </a:t>
            </a:r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uygulayarak problemin çözümüne ulaşır. </a:t>
            </a:r>
          </a:p>
          <a:p>
            <a:endParaRPr lang="tr-T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Kullandığımız yazılımların tamamı </a:t>
            </a:r>
            <a:r>
              <a:rPr lang="tr-TR" sz="1800" b="1" dirty="0">
                <a:latin typeface="Arial" panose="020B0604020202020204" pitchFamily="34" charset="0"/>
                <a:cs typeface="Arial" panose="020B0604020202020204" pitchFamily="34" charset="0"/>
              </a:rPr>
              <a:t>«kod» </a:t>
            </a:r>
            <a:br>
              <a:rPr lang="tr-TR" sz="1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 verilen bilgisayarın anlayacağı dilde </a:t>
            </a:r>
            <a:b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yazılmış özel komutlardan oluşur.</a:t>
            </a:r>
          </a:p>
          <a:p>
            <a:endParaRPr lang="tr-T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Bu kodlar bilgisayar yazılımcıları tarafından yazılır.</a:t>
            </a:r>
          </a:p>
        </p:txBody>
      </p:sp>
      <p:pic>
        <p:nvPicPr>
          <p:cNvPr id="4098" name="Picture 2" descr="http://masslawblog.com/wp-content/uploads/2012/11/cod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27121"/>
            <a:ext cx="3669092" cy="335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600828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95536" y="0"/>
            <a:ext cx="8748464" cy="884466"/>
          </a:xfrm>
        </p:spPr>
        <p:txBody>
          <a:bodyPr/>
          <a:lstStyle/>
          <a:p>
            <a:r>
              <a:rPr lang="tr-TR" dirty="0"/>
              <a:t>Kodlamadan Önce…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0"/>
          </p:nvPr>
        </p:nvSpPr>
        <p:spPr>
          <a:xfrm>
            <a:off x="107504" y="1275606"/>
            <a:ext cx="5328592" cy="3600400"/>
          </a:xfrm>
        </p:spPr>
        <p:txBody>
          <a:bodyPr/>
          <a:lstStyle/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Kodlamaya başlamadan önce oluşturacağımız yazılımın adım adım ne yapacağını </a:t>
            </a:r>
            <a:b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tasarlamamız gerekir.</a:t>
            </a:r>
          </a:p>
          <a:p>
            <a:endParaRPr lang="tr-T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İşte açık ve net ifadelerle problemin adım adım çözümünü gösteren bu taslağa </a:t>
            </a:r>
            <a:b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1800" b="1" dirty="0">
                <a:latin typeface="Arial" panose="020B0604020202020204" pitchFamily="34" charset="0"/>
                <a:cs typeface="Arial" panose="020B0604020202020204" pitchFamily="34" charset="0"/>
              </a:rPr>
              <a:t>«algoritma» </a:t>
            </a:r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 verilir.</a:t>
            </a:r>
          </a:p>
          <a:p>
            <a:endParaRPr lang="tr-T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Programlamanın ilk adımı algoritma </a:t>
            </a:r>
            <a:b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oluşturmaktır.</a:t>
            </a:r>
          </a:p>
          <a:p>
            <a:endParaRPr lang="tr-T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/>
          <a:srcRect l="9947" r="4431"/>
          <a:stretch/>
        </p:blipFill>
        <p:spPr>
          <a:xfrm>
            <a:off x="5457403" y="1563638"/>
            <a:ext cx="3581760" cy="279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84343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95536" y="0"/>
            <a:ext cx="8748464" cy="884466"/>
          </a:xfrm>
        </p:spPr>
        <p:txBody>
          <a:bodyPr/>
          <a:lstStyle/>
          <a:p>
            <a:r>
              <a:rPr lang="tr-TR" dirty="0"/>
              <a:t>Algoritma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0"/>
          </p:nvPr>
        </p:nvSpPr>
        <p:spPr>
          <a:xfrm>
            <a:off x="0" y="1635646"/>
            <a:ext cx="4860032" cy="3384376"/>
          </a:xfrm>
        </p:spPr>
        <p:txBody>
          <a:bodyPr/>
          <a:lstStyle/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Bir problemin çözümünde izlenecek yol </a:t>
            </a:r>
            <a:b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anlamına gelir ve problemin çözümünün </a:t>
            </a:r>
            <a:b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adımlar halinde yazılmasıyla oluşturulur.</a:t>
            </a:r>
          </a:p>
          <a:p>
            <a:endParaRPr lang="tr-T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Algoritma basamaklarının bir başlangıcı ve sonu bulunur.</a:t>
            </a:r>
          </a:p>
          <a:p>
            <a:endParaRPr lang="tr-T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Her adımda yapılacak işlem açıkça </a:t>
            </a:r>
            <a:b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belirtilir.</a:t>
            </a:r>
          </a:p>
        </p:txBody>
      </p:sp>
      <p:pic>
        <p:nvPicPr>
          <p:cNvPr id="5122" name="Picture 2" descr="http://www.kodcuherif.com/images/2014/11/Algoritma-Diyagram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131590"/>
            <a:ext cx="2736304" cy="3732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08614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Özel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FC0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</TotalTime>
  <Words>583</Words>
  <PresentationFormat>Ekran Gösterisi (16:9)</PresentationFormat>
  <Paragraphs>157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25</vt:i4>
      </vt:variant>
    </vt:vector>
  </HeadingPairs>
  <TitlesOfParts>
    <vt:vector size="27" baseType="lpstr">
      <vt:lpstr>Office Theme</vt:lpstr>
      <vt:lpstr>Custom Design</vt:lpstr>
      <vt:lpstr>Slayt 1</vt:lpstr>
      <vt:lpstr>Yazılım Nedir?</vt:lpstr>
      <vt:lpstr>Yazılımlar…</vt:lpstr>
      <vt:lpstr>Problem Nedir?</vt:lpstr>
      <vt:lpstr>Bir Problemin Çözümü İçin…</vt:lpstr>
      <vt:lpstr>Problem Çözme </vt:lpstr>
      <vt:lpstr>Peki Ya Bilgisayarlar?</vt:lpstr>
      <vt:lpstr>Kodlamadan Önce…</vt:lpstr>
      <vt:lpstr>Algoritma</vt:lpstr>
      <vt:lpstr>Örnek Algoritma</vt:lpstr>
      <vt:lpstr>Örnek Algoritma - 2</vt:lpstr>
      <vt:lpstr>Neden Algoritma Kullanıyoruz?</vt:lpstr>
      <vt:lpstr>Neden Algoritma Kullanıyoruz?</vt:lpstr>
      <vt:lpstr>Akış Şeması</vt:lpstr>
      <vt:lpstr>Elips</vt:lpstr>
      <vt:lpstr>Paralel Kenar</vt:lpstr>
      <vt:lpstr>Dikdörtgen</vt:lpstr>
      <vt:lpstr>Eşkenar Dörtgen</vt:lpstr>
      <vt:lpstr>Yön Okları</vt:lpstr>
      <vt:lpstr>Akış Şeması Örneği</vt:lpstr>
      <vt:lpstr>Akış Şeması Örneği</vt:lpstr>
      <vt:lpstr>Akış Şeması Örneği - 2</vt:lpstr>
      <vt:lpstr>Akış Şeması Örneği - 2</vt:lpstr>
      <vt:lpstr>Uygulama</vt:lpstr>
      <vt:lpstr>Son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2014-04-01T16:27:38Z</dcterms:created>
  <dcterms:modified xsi:type="dcterms:W3CDTF">2016-12-01T11:15:10Z</dcterms:modified>
  <cp:category>www.sorubak.com</cp:category>
</cp:coreProperties>
</file>