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5" r:id="rId2"/>
    <p:sldId id="256" r:id="rId3"/>
    <p:sldId id="286" r:id="rId4"/>
    <p:sldId id="273" r:id="rId5"/>
    <p:sldId id="258" r:id="rId6"/>
    <p:sldId id="259" r:id="rId7"/>
    <p:sldId id="260" r:id="rId8"/>
    <p:sldId id="257" r:id="rId9"/>
    <p:sldId id="261" r:id="rId10"/>
    <p:sldId id="262" r:id="rId11"/>
    <p:sldId id="283" r:id="rId12"/>
    <p:sldId id="279" r:id="rId13"/>
    <p:sldId id="282" r:id="rId14"/>
    <p:sldId id="281" r:id="rId15"/>
    <p:sldId id="263" r:id="rId16"/>
    <p:sldId id="264" r:id="rId17"/>
    <p:sldId id="265" r:id="rId18"/>
    <p:sldId id="266" r:id="rId19"/>
    <p:sldId id="267" r:id="rId20"/>
    <p:sldId id="268" r:id="rId21"/>
    <p:sldId id="269" r:id="rId22"/>
    <p:sldId id="270" r:id="rId23"/>
    <p:sldId id="271" r:id="rId24"/>
    <p:sldId id="272" r:id="rId25"/>
    <p:sldId id="274" r:id="rId26"/>
    <p:sldId id="275" r:id="rId27"/>
    <p:sldId id="276" r:id="rId28"/>
    <p:sldId id="278" r:id="rId29"/>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0000"/>
    <a:srgbClr val="48D7EA"/>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6" autoAdjust="0"/>
    <p:restoredTop sz="94660"/>
  </p:normalViewPr>
  <p:slideViewPr>
    <p:cSldViewPr>
      <p:cViewPr>
        <p:scale>
          <a:sx n="66" d="100"/>
          <a:sy n="66" d="100"/>
        </p:scale>
        <p:origin x="-1854" y="-54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8F32E9-12B5-4E84-8F63-2940C0A2516B}" type="datetimeFigureOut">
              <a:rPr lang="tr-TR" smtClean="0"/>
              <a:t>23.12.2016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01B8C2-7316-4A4D-B5B7-D81CE07CF4FA}"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1501B8C2-7316-4A4D-B5B7-D81CE07CF4FA}" type="slidenum">
              <a:rPr lang="tr-TR" smtClean="0"/>
              <a:t>28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5FAB2706-CAFD-45C5-ADF6-C012F1FD0E2C}"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D9A1CF09-67FA-4640-ACEA-E7CB0616A62C}"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3BCE0CBA-180E-48BF-9767-9D50D95542E3}"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8CE983B4-D340-483B-ABAF-E2AAC8A02811}"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DAD09132-E977-4C91-B3DE-25405848297C}"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63FB9AAC-1E5A-42C2-B6AC-A6BA7ACC16AE}" type="slidenum">
              <a:rPr lang="tr-T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A4750C4C-855D-45D5-B120-56702679115D}" type="slidenum">
              <a:rPr lang="tr-T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16EA4DFF-F0A2-421F-8717-60523510CE07}"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8357B403-1403-45EE-BD0F-FCBA8739D454}"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1F7AE705-910D-4FDC-8013-811F46099130}"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7BD0DB99-3AE8-4AA6-9FF7-6D6FA71E2F63}"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tr-T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tr-T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B33E4E9-D704-4F5B-9964-54673418F7F2}"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WordArt 4" descr="Kağıt torba"/>
          <p:cNvSpPr>
            <a:spLocks noChangeArrowheads="1" noChangeShapeType="1" noTextEdit="1"/>
          </p:cNvSpPr>
          <p:nvPr/>
        </p:nvSpPr>
        <p:spPr bwMode="auto">
          <a:xfrm>
            <a:off x="1676400" y="5257800"/>
            <a:ext cx="6096000" cy="1066800"/>
          </a:xfrm>
          <a:prstGeom prst="rect">
            <a:avLst/>
          </a:prstGeom>
          <a:solidFill>
            <a:schemeClr val="accent2"/>
          </a:solidFill>
        </p:spPr>
        <p:txBody>
          <a:bodyPr wrap="none" fromWordArt="1">
            <a:prstTxWarp prst="textPlain">
              <a:avLst>
                <a:gd name="adj" fmla="val 49541"/>
              </a:avLst>
            </a:prstTxWarp>
          </a:bodyPr>
          <a:lstStyle/>
          <a:p>
            <a:pPr algn="ctr"/>
            <a:r>
              <a:rPr lang="tr-TR" sz="4400" b="1" kern="10"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Stencil Std"/>
              </a:rPr>
              <a:t> İSTANBUL'UN </a:t>
            </a:r>
            <a:r>
              <a:rPr lang="tr-TR" sz="4400" b="1" kern="1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Stencil Std"/>
              </a:rPr>
              <a:t>FETHİ </a:t>
            </a:r>
            <a:endParaRPr lang="tr-TR" sz="4400" b="1" kern="10"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Stencil Std"/>
            </a:endParaRPr>
          </a:p>
          <a:p>
            <a:pPr algn="ctr"/>
            <a:r>
              <a:rPr lang="tr-TR" sz="4400" b="1" kern="10" spc="50" dirty="0" smtClean="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Stencil Std"/>
              </a:rPr>
              <a:t>29 MAYIS 1453</a:t>
            </a:r>
            <a:endParaRPr lang="tr-TR" sz="4400" b="1" kern="10" spc="50" dirty="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Stencil Std"/>
            </a:endParaRPr>
          </a:p>
        </p:txBody>
      </p:sp>
      <p:pic>
        <p:nvPicPr>
          <p:cNvPr id="34823" name="Picture 7" descr="C:\Users\acer\Pictures\istanbulun-fethi-ile-ilgili-siirler.jpg"/>
          <p:cNvPicPr>
            <a:picLocks noChangeAspect="1" noChangeArrowheads="1"/>
          </p:cNvPicPr>
          <p:nvPr/>
        </p:nvPicPr>
        <p:blipFill>
          <a:blip r:embed="rId2" cstate="print"/>
          <a:srcRect/>
          <a:stretch>
            <a:fillRect/>
          </a:stretch>
        </p:blipFill>
        <p:spPr bwMode="auto">
          <a:xfrm>
            <a:off x="1600200" y="406400"/>
            <a:ext cx="6261100" cy="4699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04800" y="274638"/>
            <a:ext cx="8686800" cy="1143000"/>
          </a:xfrm>
        </p:spPr>
        <p:txBody>
          <a:bodyPr/>
          <a:lstStyle/>
          <a:p>
            <a:r>
              <a:rPr lang="tr-TR" b="1" dirty="0">
                <a:solidFill>
                  <a:srgbClr val="002060"/>
                </a:solidFill>
              </a:rPr>
              <a:t>2-Dünya Tarihi </a:t>
            </a:r>
            <a:r>
              <a:rPr lang="tr-TR" b="1" dirty="0" smtClean="0">
                <a:solidFill>
                  <a:srgbClr val="002060"/>
                </a:solidFill>
              </a:rPr>
              <a:t>Açısından SONUCU;</a:t>
            </a:r>
            <a:endParaRPr lang="tr-TR" b="1" dirty="0">
              <a:solidFill>
                <a:srgbClr val="002060"/>
              </a:solidFill>
            </a:endParaRPr>
          </a:p>
        </p:txBody>
      </p:sp>
      <p:sp>
        <p:nvSpPr>
          <p:cNvPr id="11267" name="Rectangle 3"/>
          <p:cNvSpPr>
            <a:spLocks noGrp="1" noChangeArrowheads="1"/>
          </p:cNvSpPr>
          <p:nvPr>
            <p:ph type="body" idx="1"/>
          </p:nvPr>
        </p:nvSpPr>
        <p:spPr/>
        <p:txBody>
          <a:bodyPr/>
          <a:lstStyle/>
          <a:p>
            <a:r>
              <a:rPr lang="tr-TR" dirty="0"/>
              <a:t>Bizans, tarihe gömüldü.</a:t>
            </a:r>
          </a:p>
          <a:p>
            <a:r>
              <a:rPr lang="tr-TR" dirty="0"/>
              <a:t>Orta Çağ kapandı, </a:t>
            </a:r>
            <a:r>
              <a:rPr lang="tr-TR" dirty="0">
                <a:solidFill>
                  <a:srgbClr val="FF0000"/>
                </a:solidFill>
              </a:rPr>
              <a:t>Yeni Çağ</a:t>
            </a:r>
            <a:r>
              <a:rPr lang="tr-TR" dirty="0"/>
              <a:t> başladı.</a:t>
            </a:r>
          </a:p>
          <a:p>
            <a:r>
              <a:rPr lang="tr-TR" dirty="0"/>
              <a:t>Feodalite çözüldü, Krallıklar güçlendi.</a:t>
            </a:r>
          </a:p>
          <a:p>
            <a:r>
              <a:rPr lang="tr-TR" dirty="0"/>
              <a:t>Bizanslı </a:t>
            </a:r>
            <a:r>
              <a:rPr lang="tr-TR" dirty="0" smtClean="0"/>
              <a:t>bilim adamları</a:t>
            </a:r>
            <a:r>
              <a:rPr lang="tr-TR" dirty="0"/>
              <a:t>, Avrupa’da </a:t>
            </a:r>
            <a:r>
              <a:rPr lang="tr-TR" dirty="0">
                <a:solidFill>
                  <a:srgbClr val="FF0000"/>
                </a:solidFill>
              </a:rPr>
              <a:t>Rönesans ve Reform</a:t>
            </a:r>
            <a:r>
              <a:rPr lang="tr-TR" dirty="0"/>
              <a:t>’u başlattılar.</a:t>
            </a:r>
          </a:p>
          <a:p>
            <a:r>
              <a:rPr lang="tr-TR" dirty="0"/>
              <a:t>Dünya ticaretini elinde tutan Venedik ve Cenevizliler olumsuz etkilendi.</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ChangeArrowheads="1"/>
          </p:cNvSpPr>
          <p:nvPr/>
        </p:nvSpPr>
        <p:spPr bwMode="auto">
          <a:xfrm>
            <a:off x="0" y="0"/>
            <a:ext cx="9144000" cy="0"/>
          </a:xfrm>
          <a:prstGeom prst="rect">
            <a:avLst/>
          </a:prstGeom>
          <a:noFill/>
          <a:ln w="9525">
            <a:noFill/>
            <a:miter lim="800000"/>
            <a:headEnd/>
            <a:tailEnd/>
          </a:ln>
          <a:effectLst/>
        </p:spPr>
        <p:txBody>
          <a:bodyPr anchor="ctr">
            <a:spAutoFit/>
          </a:bodyPr>
          <a:lstStyle/>
          <a:p>
            <a:endParaRPr lang="tr-TR"/>
          </a:p>
        </p:txBody>
      </p:sp>
      <p:sp>
        <p:nvSpPr>
          <p:cNvPr id="32773" name="Rectangle 5"/>
          <p:cNvSpPr>
            <a:spLocks noChangeArrowheads="1"/>
          </p:cNvSpPr>
          <p:nvPr/>
        </p:nvSpPr>
        <p:spPr bwMode="auto">
          <a:xfrm>
            <a:off x="0" y="0"/>
            <a:ext cx="7938" cy="7938"/>
          </a:xfrm>
          <a:prstGeom prst="rect">
            <a:avLst/>
          </a:prstGeom>
          <a:solidFill>
            <a:schemeClr val="accent1"/>
          </a:solidFill>
          <a:ln w="9525">
            <a:solidFill>
              <a:schemeClr val="tx1"/>
            </a:solidFill>
            <a:miter lim="800000"/>
            <a:headEnd/>
            <a:tailEnd/>
          </a:ln>
          <a:effectLst/>
        </p:spPr>
        <p:txBody>
          <a:bodyPr/>
          <a:lstStyle/>
          <a:p>
            <a:endParaRPr lang="tr-TR"/>
          </a:p>
        </p:txBody>
      </p:sp>
      <p:pic>
        <p:nvPicPr>
          <p:cNvPr id="32775" name="Picture 7" descr="stanbulunfethiel0"/>
          <p:cNvPicPr>
            <a:picLocks noChangeAspect="1" noChangeArrowheads="1"/>
          </p:cNvPicPr>
          <p:nvPr/>
        </p:nvPicPr>
        <p:blipFill>
          <a:blip r:embed="rId2" cstate="print"/>
          <a:stretch>
            <a:fillRect/>
          </a:stretch>
        </p:blipFill>
        <p:spPr bwMode="auto">
          <a:xfrm>
            <a:off x="612449" y="304800"/>
            <a:ext cx="7919102" cy="6096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anchor="ctr">
            <a:spAutoFit/>
          </a:bodyPr>
          <a:lstStyle/>
          <a:p>
            <a:endParaRPr lang="tr-TR"/>
          </a:p>
        </p:txBody>
      </p:sp>
      <p:sp>
        <p:nvSpPr>
          <p:cNvPr id="28677" name="Rectangle 5"/>
          <p:cNvSpPr>
            <a:spLocks noChangeArrowheads="1"/>
          </p:cNvSpPr>
          <p:nvPr/>
        </p:nvSpPr>
        <p:spPr bwMode="auto">
          <a:xfrm>
            <a:off x="0" y="0"/>
            <a:ext cx="7938" cy="7938"/>
          </a:xfrm>
          <a:prstGeom prst="rect">
            <a:avLst/>
          </a:prstGeom>
          <a:solidFill>
            <a:schemeClr val="accent1"/>
          </a:solidFill>
          <a:ln w="9525">
            <a:solidFill>
              <a:schemeClr val="tx1"/>
            </a:solidFill>
            <a:miter lim="800000"/>
            <a:headEnd/>
            <a:tailEnd/>
          </a:ln>
          <a:effectLst/>
        </p:spPr>
        <p:txBody>
          <a:bodyPr/>
          <a:lstStyle/>
          <a:p>
            <a:endParaRPr lang="tr-TR"/>
          </a:p>
        </p:txBody>
      </p:sp>
      <p:pic>
        <p:nvPicPr>
          <p:cNvPr id="28679" name="Picture 7" descr="bc9h224ajxya6j9s5"/>
          <p:cNvPicPr>
            <a:picLocks noChangeAspect="1" noChangeArrowheads="1"/>
          </p:cNvPicPr>
          <p:nvPr/>
        </p:nvPicPr>
        <p:blipFill>
          <a:blip r:embed="rId2" cstate="print"/>
          <a:srcRect/>
          <a:stretch>
            <a:fillRect/>
          </a:stretch>
        </p:blipFill>
        <p:spPr bwMode="auto">
          <a:xfrm>
            <a:off x="533400" y="457200"/>
            <a:ext cx="8153400" cy="57912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9" name="Picture 5" descr="1453istanbul9"/>
          <p:cNvPicPr>
            <a:picLocks noChangeAspect="1" noChangeArrowheads="1"/>
          </p:cNvPicPr>
          <p:nvPr/>
        </p:nvPicPr>
        <p:blipFill>
          <a:blip r:embed="rId2" cstate="print"/>
          <a:srcRect/>
          <a:stretch>
            <a:fillRect/>
          </a:stretch>
        </p:blipFill>
        <p:spPr bwMode="auto">
          <a:xfrm>
            <a:off x="457200" y="152400"/>
            <a:ext cx="8305800" cy="64008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İstanbulun Fethinde Kulanılan Toplar"/>
          <p:cNvPicPr>
            <a:picLocks noGrp="1" noChangeAspect="1" noChangeArrowheads="1"/>
          </p:cNvPicPr>
          <p:nvPr>
            <p:ph type="body" idx="1"/>
          </p:nvPr>
        </p:nvPicPr>
        <p:blipFill>
          <a:blip r:embed="rId2" cstate="print"/>
          <a:srcRect/>
          <a:stretch>
            <a:fillRect/>
          </a:stretch>
        </p:blipFill>
        <p:spPr>
          <a:xfrm>
            <a:off x="1981200" y="685800"/>
            <a:ext cx="5638800" cy="3276600"/>
          </a:xfrm>
          <a:noFill/>
          <a:ln/>
        </p:spPr>
      </p:pic>
      <p:sp>
        <p:nvSpPr>
          <p:cNvPr id="30723" name="Rectangle 3"/>
          <p:cNvSpPr>
            <a:spLocks noChangeArrowheads="1"/>
          </p:cNvSpPr>
          <p:nvPr/>
        </p:nvSpPr>
        <p:spPr bwMode="auto">
          <a:xfrm>
            <a:off x="457200" y="3940076"/>
            <a:ext cx="8382000" cy="2308324"/>
          </a:xfrm>
          <a:prstGeom prst="rect">
            <a:avLst/>
          </a:prstGeom>
          <a:noFill/>
          <a:ln w="9525">
            <a:noFill/>
            <a:miter lim="800000"/>
            <a:headEnd/>
            <a:tailEnd/>
          </a:ln>
          <a:effectLst/>
        </p:spPr>
        <p:txBody>
          <a:bodyPr wrap="square" anchor="ctr">
            <a:spAutoFit/>
          </a:bodyPr>
          <a:lstStyle/>
          <a:p>
            <a:pPr algn="ctr"/>
            <a:r>
              <a:rPr lang="tr-TR" sz="2400" b="1" i="1" dirty="0">
                <a:solidFill>
                  <a:schemeClr val="accent2">
                    <a:lumMod val="75000"/>
                  </a:schemeClr>
                </a:solidFill>
                <a:effectLst>
                  <a:outerShdw blurRad="38100" dist="38100" dir="2700000" algn="tl">
                    <a:srgbClr val="000000">
                      <a:alpha val="43137"/>
                    </a:srgbClr>
                  </a:outerShdw>
                </a:effectLst>
                <a:latin typeface="Times New Roman" pitchFamily="18" charset="0"/>
              </a:rPr>
              <a:t>ŞAHİ</a:t>
            </a:r>
          </a:p>
          <a:p>
            <a:pPr algn="ctr"/>
            <a:r>
              <a:rPr lang="tr-TR" sz="2400" i="1" dirty="0">
                <a:latin typeface="Times New Roman" pitchFamily="18" charset="0"/>
              </a:rPr>
              <a:t>Bronzdan iki parça olarak yapılmıştır.Yaklaşık menzili 1km kadardır.Bu Türk silahı dünyadaki ilk </a:t>
            </a:r>
            <a:r>
              <a:rPr lang="tr-TR" sz="2400" i="1" dirty="0" err="1">
                <a:latin typeface="Times New Roman" pitchFamily="18" charset="0"/>
              </a:rPr>
              <a:t>supergun'dır</a:t>
            </a:r>
            <a:r>
              <a:rPr lang="tr-TR" sz="2400" i="1" dirty="0" smtClean="0">
                <a:latin typeface="Times New Roman" pitchFamily="18" charset="0"/>
              </a:rPr>
              <a:t>. </a:t>
            </a:r>
          </a:p>
          <a:p>
            <a:pPr algn="ctr"/>
            <a:r>
              <a:rPr lang="tr-TR" sz="2400" i="1" dirty="0" smtClean="0">
                <a:latin typeface="Times New Roman" pitchFamily="18" charset="0"/>
              </a:rPr>
              <a:t>Avrupa'da </a:t>
            </a:r>
            <a:r>
              <a:rPr lang="tr-TR" sz="2400" i="1" dirty="0">
                <a:latin typeface="Times New Roman" pitchFamily="18" charset="0"/>
              </a:rPr>
              <a:t>büyük korkuya neden olmuştur. </a:t>
            </a:r>
            <a:r>
              <a:rPr lang="tr-TR" sz="2400" i="1" dirty="0" err="1" smtClean="0">
                <a:latin typeface="Times New Roman" pitchFamily="18" charset="0"/>
              </a:rPr>
              <a:t>Supergun</a:t>
            </a:r>
            <a:r>
              <a:rPr lang="tr-TR" sz="2400" i="1" dirty="0" smtClean="0">
                <a:latin typeface="Times New Roman" pitchFamily="18" charset="0"/>
              </a:rPr>
              <a:t>: Süper Silah.. </a:t>
            </a:r>
            <a:endParaRPr lang="tr-TR" sz="2400" i="1" dirty="0">
              <a:latin typeface="Times New Roman" pitchFamily="18" charset="0"/>
            </a:endParaRPr>
          </a:p>
          <a:p>
            <a:pPr algn="ctr"/>
            <a:r>
              <a:rPr lang="tr-TR" sz="2400" b="1" i="1" dirty="0">
                <a:latin typeface="Times New Roman" pitchFamily="18" charset="0"/>
              </a:rPr>
              <a:t>Yapımından 300 yıl sonra boğazların savunmasında kullanılmıştır</a:t>
            </a:r>
            <a:r>
              <a:rPr lang="tr-TR" b="1" i="1" dirty="0"/>
              <a:t>. </a:t>
            </a:r>
            <a:r>
              <a:rPr lang="tr-TR" b="1" dirty="0"/>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81000" y="152400"/>
            <a:ext cx="8686800" cy="1143000"/>
          </a:xfrm>
        </p:spPr>
        <p:txBody>
          <a:bodyPr/>
          <a:lstStyle/>
          <a:p>
            <a:r>
              <a:rPr lang="tr-TR" sz="4000" b="1" dirty="0" smtClean="0">
                <a:solidFill>
                  <a:srgbClr val="FF0000"/>
                </a:solidFill>
              </a:rPr>
              <a:t>İstanbul’un </a:t>
            </a:r>
            <a:r>
              <a:rPr lang="tr-TR" sz="4000" b="1" dirty="0">
                <a:solidFill>
                  <a:srgbClr val="FF0000"/>
                </a:solidFill>
              </a:rPr>
              <a:t>Fethinin </a:t>
            </a:r>
            <a:r>
              <a:rPr lang="tr-TR" sz="4000" b="1" dirty="0" err="1" smtClean="0">
                <a:solidFill>
                  <a:srgbClr val="FF0000"/>
                </a:solidFill>
              </a:rPr>
              <a:t>Tasfiri</a:t>
            </a:r>
            <a:r>
              <a:rPr lang="tr-TR" sz="4000" b="1" dirty="0" smtClean="0">
                <a:solidFill>
                  <a:srgbClr val="FF0000"/>
                </a:solidFill>
              </a:rPr>
              <a:t> - </a:t>
            </a:r>
            <a:r>
              <a:rPr lang="tr-TR" sz="4000" b="1" dirty="0">
                <a:solidFill>
                  <a:srgbClr val="FF0000"/>
                </a:solidFill>
              </a:rPr>
              <a:t>1453</a:t>
            </a:r>
          </a:p>
        </p:txBody>
      </p:sp>
      <p:pic>
        <p:nvPicPr>
          <p:cNvPr id="12292" name="Picture 4" descr="İstanbulun Feth Edilmesi "/>
          <p:cNvPicPr>
            <a:picLocks noGrp="1" noChangeAspect="1" noChangeArrowheads="1"/>
          </p:cNvPicPr>
          <p:nvPr>
            <p:ph type="body" idx="1"/>
          </p:nvPr>
        </p:nvPicPr>
        <p:blipFill>
          <a:blip r:embed="rId2" cstate="print"/>
          <a:srcRect/>
          <a:stretch>
            <a:fillRect/>
          </a:stretch>
        </p:blipFill>
        <p:spPr>
          <a:xfrm>
            <a:off x="1066800" y="1447800"/>
            <a:ext cx="7235428" cy="4495800"/>
          </a:xfrm>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istanbul panorama tarih müzesi"/>
          <p:cNvPicPr>
            <a:picLocks noGrp="1" noChangeAspect="1" noChangeArrowheads="1"/>
          </p:cNvPicPr>
          <p:nvPr>
            <p:ph type="body" idx="1"/>
          </p:nvPr>
        </p:nvPicPr>
        <p:blipFill>
          <a:blip r:embed="rId2" cstate="print"/>
          <a:srcRect/>
          <a:stretch>
            <a:fillRect/>
          </a:stretch>
        </p:blipFill>
        <p:spPr>
          <a:xfrm>
            <a:off x="914400" y="753374"/>
            <a:ext cx="7239000" cy="5190226"/>
          </a:xfrm>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 1453 istanbulun fethi resimleri"/>
          <p:cNvPicPr>
            <a:picLocks noGrp="1" noChangeAspect="1" noChangeArrowheads="1"/>
          </p:cNvPicPr>
          <p:nvPr>
            <p:ph type="body" idx="1"/>
          </p:nvPr>
        </p:nvPicPr>
        <p:blipFill>
          <a:blip r:embed="rId2" cstate="print"/>
          <a:srcRect/>
          <a:stretch>
            <a:fillRect/>
          </a:stretch>
        </p:blipFill>
        <p:spPr>
          <a:xfrm>
            <a:off x="990600" y="668215"/>
            <a:ext cx="7315200" cy="5275385"/>
          </a:xfrm>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istanbulun fethi resimleri"/>
          <p:cNvPicPr>
            <a:picLocks noGrp="1" noChangeAspect="1" noChangeArrowheads="1"/>
          </p:cNvPicPr>
          <p:nvPr>
            <p:ph type="body" idx="1"/>
          </p:nvPr>
        </p:nvPicPr>
        <p:blipFill>
          <a:blip r:embed="rId2" cstate="print"/>
          <a:srcRect/>
          <a:stretch>
            <a:fillRect/>
          </a:stretch>
        </p:blipFill>
        <p:spPr>
          <a:xfrm>
            <a:off x="1066800" y="743712"/>
            <a:ext cx="7010400" cy="5047488"/>
          </a:xfrm>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Picture 5" descr="1453 istanbulun fethi resimleri"/>
          <p:cNvPicPr>
            <a:picLocks noGrp="1" noChangeAspect="1" noChangeArrowheads="1"/>
          </p:cNvPicPr>
          <p:nvPr>
            <p:ph type="body" idx="1"/>
          </p:nvPr>
        </p:nvPicPr>
        <p:blipFill>
          <a:blip r:embed="rId2" cstate="print"/>
          <a:srcRect/>
          <a:stretch>
            <a:fillRect/>
          </a:stretch>
        </p:blipFill>
        <p:spPr>
          <a:xfrm>
            <a:off x="914400" y="677501"/>
            <a:ext cx="7391400" cy="5342299"/>
          </a:xfrm>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subTitle" idx="1"/>
          </p:nvPr>
        </p:nvSpPr>
        <p:spPr>
          <a:xfrm>
            <a:off x="2209800" y="76200"/>
            <a:ext cx="5181600" cy="685800"/>
          </a:xfrm>
        </p:spPr>
        <p:txBody>
          <a:bodyPr/>
          <a:lstStyle/>
          <a:p>
            <a:r>
              <a:rPr lang="tr-TR" dirty="0">
                <a:latin typeface="Franklin Gothic Demi" pitchFamily="34" charset="0"/>
              </a:rPr>
              <a:t>İSTANBUL’UN FETHİ </a:t>
            </a:r>
            <a:r>
              <a:rPr lang="tr-TR" dirty="0" smtClean="0">
                <a:latin typeface="Franklin Gothic Demi" pitchFamily="34" charset="0"/>
              </a:rPr>
              <a:t>- 1453</a:t>
            </a:r>
            <a:endParaRPr lang="tr-TR" dirty="0">
              <a:latin typeface="Franklin Gothic Demi" pitchFamily="34" charset="0"/>
            </a:endParaRPr>
          </a:p>
        </p:txBody>
      </p:sp>
      <p:pic>
        <p:nvPicPr>
          <p:cNvPr id="5124" name="Picture 4" descr="Fatih Sultan Mehmet  (1432 - 1481)"/>
          <p:cNvPicPr>
            <a:picLocks noGrp="1" noChangeAspect="1" noChangeArrowheads="1"/>
          </p:cNvPicPr>
          <p:nvPr>
            <p:ph type="ctrTitle"/>
          </p:nvPr>
        </p:nvPicPr>
        <p:blipFill>
          <a:blip r:embed="rId2" cstate="print"/>
          <a:srcRect/>
          <a:stretch>
            <a:fillRect/>
          </a:stretch>
        </p:blipFill>
        <p:spPr>
          <a:xfrm>
            <a:off x="6673850" y="1600200"/>
            <a:ext cx="2393950" cy="2819400"/>
          </a:xfrm>
          <a:noFill/>
          <a:ln/>
        </p:spPr>
      </p:pic>
      <p:sp>
        <p:nvSpPr>
          <p:cNvPr id="5127" name="Text Box 7"/>
          <p:cNvSpPr txBox="1">
            <a:spLocks noChangeArrowheads="1"/>
          </p:cNvSpPr>
          <p:nvPr/>
        </p:nvSpPr>
        <p:spPr bwMode="auto">
          <a:xfrm>
            <a:off x="3505200" y="1676400"/>
            <a:ext cx="5105400" cy="366713"/>
          </a:xfrm>
          <a:prstGeom prst="rect">
            <a:avLst/>
          </a:prstGeom>
          <a:noFill/>
          <a:ln w="9525">
            <a:noFill/>
            <a:miter lim="800000"/>
            <a:headEnd/>
            <a:tailEnd/>
          </a:ln>
          <a:effectLst/>
        </p:spPr>
        <p:txBody>
          <a:bodyPr>
            <a:spAutoFit/>
          </a:bodyPr>
          <a:lstStyle/>
          <a:p>
            <a:endParaRPr lang="tr-TR"/>
          </a:p>
        </p:txBody>
      </p:sp>
      <p:sp>
        <p:nvSpPr>
          <p:cNvPr id="5128" name="Text Box 8"/>
          <p:cNvSpPr txBox="1">
            <a:spLocks noChangeArrowheads="1"/>
          </p:cNvSpPr>
          <p:nvPr/>
        </p:nvSpPr>
        <p:spPr bwMode="auto">
          <a:xfrm flipV="1">
            <a:off x="381000" y="4060825"/>
            <a:ext cx="2590800" cy="366713"/>
          </a:xfrm>
          <a:prstGeom prst="rect">
            <a:avLst/>
          </a:prstGeom>
          <a:noFill/>
          <a:ln w="9525">
            <a:noFill/>
            <a:miter lim="800000"/>
            <a:headEnd/>
            <a:tailEnd/>
          </a:ln>
          <a:effectLst/>
        </p:spPr>
        <p:txBody>
          <a:bodyPr rot="10800000">
            <a:spAutoFit/>
          </a:bodyPr>
          <a:lstStyle/>
          <a:p>
            <a:endParaRPr lang="tr-TR"/>
          </a:p>
        </p:txBody>
      </p:sp>
      <p:sp>
        <p:nvSpPr>
          <p:cNvPr id="5132" name="Rectangle 12"/>
          <p:cNvSpPr>
            <a:spLocks noChangeArrowheads="1"/>
          </p:cNvSpPr>
          <p:nvPr/>
        </p:nvSpPr>
        <p:spPr bwMode="auto">
          <a:xfrm>
            <a:off x="-4613275" y="2097088"/>
            <a:ext cx="9144000" cy="0"/>
          </a:xfrm>
          <a:prstGeom prst="rect">
            <a:avLst/>
          </a:prstGeom>
          <a:noFill/>
          <a:ln w="9525">
            <a:noFill/>
            <a:miter lim="800000"/>
            <a:headEnd/>
            <a:tailEnd/>
          </a:ln>
          <a:effectLst/>
        </p:spPr>
        <p:txBody>
          <a:bodyPr wrap="none" anchor="ctr">
            <a:spAutoFit/>
          </a:bodyPr>
          <a:lstStyle/>
          <a:p>
            <a:endParaRPr lang="tr-TR"/>
          </a:p>
        </p:txBody>
      </p:sp>
      <p:sp>
        <p:nvSpPr>
          <p:cNvPr id="5133" name="Rectangle 13"/>
          <p:cNvSpPr>
            <a:spLocks noChangeArrowheads="1"/>
          </p:cNvSpPr>
          <p:nvPr/>
        </p:nvSpPr>
        <p:spPr bwMode="auto">
          <a:xfrm>
            <a:off x="76200" y="762000"/>
            <a:ext cx="6629400" cy="5940088"/>
          </a:xfrm>
          <a:prstGeom prst="rect">
            <a:avLst/>
          </a:prstGeom>
          <a:noFill/>
          <a:ln w="9525">
            <a:noFill/>
            <a:miter lim="800000"/>
            <a:headEnd/>
            <a:tailEnd/>
          </a:ln>
          <a:effectLst/>
        </p:spPr>
        <p:txBody>
          <a:bodyPr wrap="square" anchor="ctr">
            <a:spAutoFit/>
          </a:bodyPr>
          <a:lstStyle/>
          <a:p>
            <a:pPr algn="just"/>
            <a:r>
              <a:rPr lang="tr-TR" sz="2000" b="1" i="1" dirty="0">
                <a:solidFill>
                  <a:srgbClr val="000000"/>
                </a:solidFill>
                <a:latin typeface="Arial Narrow" pitchFamily="34" charset="0"/>
                <a:cs typeface="Aharoni" pitchFamily="2" charset="-79"/>
              </a:rPr>
              <a:t>Fatih Sultan </a:t>
            </a:r>
            <a:r>
              <a:rPr lang="tr-TR" sz="2000" b="1" i="1" dirty="0" err="1">
                <a:solidFill>
                  <a:srgbClr val="000000"/>
                </a:solidFill>
                <a:latin typeface="Arial Narrow" pitchFamily="34" charset="0"/>
                <a:cs typeface="Aharoni" pitchFamily="2" charset="-79"/>
              </a:rPr>
              <a:t>Mehmed</a:t>
            </a:r>
            <a:r>
              <a:rPr lang="tr-TR" sz="2000" b="1" i="1" dirty="0">
                <a:solidFill>
                  <a:srgbClr val="000000"/>
                </a:solidFill>
                <a:latin typeface="Arial Narrow" pitchFamily="34" charset="0"/>
                <a:cs typeface="Aharoni" pitchFamily="2" charset="-79"/>
              </a:rPr>
              <a:t> </a:t>
            </a:r>
            <a:r>
              <a:rPr lang="tr-TR" sz="2000" b="1" i="1" dirty="0" smtClean="0">
                <a:solidFill>
                  <a:srgbClr val="000000"/>
                </a:solidFill>
                <a:latin typeface="Arial Narrow" pitchFamily="34" charset="0"/>
                <a:cs typeface="Aharoni" pitchFamily="2" charset="-79"/>
              </a:rPr>
              <a:t> Kimdir?               29 </a:t>
            </a:r>
            <a:r>
              <a:rPr lang="tr-TR" sz="2000" b="1" i="1" dirty="0">
                <a:solidFill>
                  <a:srgbClr val="000000"/>
                </a:solidFill>
                <a:latin typeface="Arial Narrow" pitchFamily="34" charset="0"/>
                <a:cs typeface="Aharoni" pitchFamily="2" charset="-79"/>
              </a:rPr>
              <a:t>Mart 1432</a:t>
            </a:r>
            <a:r>
              <a:rPr lang="tr-TR" sz="2000" b="1" i="1" dirty="0">
                <a:latin typeface="Arial Narrow" pitchFamily="34" charset="0"/>
                <a:cs typeface="Aharoni" pitchFamily="2" charset="-79"/>
              </a:rPr>
              <a:t> </a:t>
            </a:r>
            <a:endParaRPr lang="tr-TR" sz="2000" b="1" i="1" dirty="0">
              <a:solidFill>
                <a:srgbClr val="000000"/>
              </a:solidFill>
              <a:latin typeface="Arial Narrow" pitchFamily="34" charset="0"/>
              <a:cs typeface="Aharoni" pitchFamily="2" charset="-79"/>
            </a:endParaRPr>
          </a:p>
          <a:p>
            <a:pPr algn="just"/>
            <a:r>
              <a:rPr lang="tr-TR" sz="2000" dirty="0">
                <a:solidFill>
                  <a:srgbClr val="000000"/>
                </a:solidFill>
                <a:latin typeface="Arial Narrow" pitchFamily="34" charset="0"/>
                <a:cs typeface="Aharoni" pitchFamily="2" charset="-79"/>
              </a:rPr>
              <a:t>Edirne'de doğdu. Babası </a:t>
            </a:r>
            <a:r>
              <a:rPr lang="tr-TR" sz="2000" dirty="0" smtClean="0">
                <a:solidFill>
                  <a:srgbClr val="000000"/>
                </a:solidFill>
                <a:latin typeface="Arial Narrow" pitchFamily="34" charset="0"/>
                <a:cs typeface="Aharoni" pitchFamily="2" charset="-79"/>
              </a:rPr>
              <a:t>Sultan İkinci </a:t>
            </a:r>
            <a:r>
              <a:rPr lang="tr-TR" sz="2000" dirty="0" err="1" smtClean="0">
                <a:solidFill>
                  <a:srgbClr val="000000"/>
                </a:solidFill>
                <a:latin typeface="Arial Narrow" pitchFamily="34" charset="0"/>
                <a:cs typeface="Aharoni" pitchFamily="2" charset="-79"/>
              </a:rPr>
              <a:t>Murad</a:t>
            </a:r>
            <a:r>
              <a:rPr lang="tr-TR" sz="2000" dirty="0">
                <a:solidFill>
                  <a:srgbClr val="000000"/>
                </a:solidFill>
                <a:latin typeface="Arial Narrow" pitchFamily="34" charset="0"/>
                <a:cs typeface="Aharoni" pitchFamily="2" charset="-79"/>
              </a:rPr>
              <a:t>, annesi </a:t>
            </a:r>
            <a:r>
              <a:rPr lang="tr-TR" sz="2000" dirty="0" err="1">
                <a:solidFill>
                  <a:srgbClr val="000000"/>
                </a:solidFill>
                <a:latin typeface="Arial Narrow" pitchFamily="34" charset="0"/>
                <a:cs typeface="Aharoni" pitchFamily="2" charset="-79"/>
              </a:rPr>
              <a:t>Huma</a:t>
            </a:r>
            <a:r>
              <a:rPr lang="tr-TR" sz="2000" dirty="0">
                <a:solidFill>
                  <a:srgbClr val="000000"/>
                </a:solidFill>
                <a:latin typeface="Arial Narrow" pitchFamily="34" charset="0"/>
                <a:cs typeface="Aharoni" pitchFamily="2" charset="-79"/>
              </a:rPr>
              <a:t> Hatun'dur. Devrinin en büyük ulemalarından birisiydi ve yedi yabancı dil bilirdi. Alim, şair ve sanatkarları sık sık toplar ve onlarla sohbet etmekten çok hoşlanırdı. Hocalığını da yapmış olan </a:t>
            </a:r>
            <a:r>
              <a:rPr lang="tr-TR" sz="2000" dirty="0" err="1">
                <a:solidFill>
                  <a:srgbClr val="000000"/>
                </a:solidFill>
                <a:latin typeface="Arial Narrow" pitchFamily="34" charset="0"/>
                <a:cs typeface="Aharoni" pitchFamily="2" charset="-79"/>
              </a:rPr>
              <a:t>Akşemseddin</a:t>
            </a:r>
            <a:r>
              <a:rPr lang="tr-TR" sz="2000" dirty="0">
                <a:solidFill>
                  <a:srgbClr val="000000"/>
                </a:solidFill>
                <a:latin typeface="Arial Narrow" pitchFamily="34" charset="0"/>
                <a:cs typeface="Aharoni" pitchFamily="2" charset="-79"/>
              </a:rPr>
              <a:t>, Fatih Sultan </a:t>
            </a:r>
            <a:r>
              <a:rPr lang="tr-TR" sz="2000" dirty="0" err="1">
                <a:solidFill>
                  <a:srgbClr val="000000"/>
                </a:solidFill>
                <a:latin typeface="Arial Narrow" pitchFamily="34" charset="0"/>
                <a:cs typeface="Aharoni" pitchFamily="2" charset="-79"/>
              </a:rPr>
              <a:t>Mehmed'in</a:t>
            </a:r>
            <a:r>
              <a:rPr lang="tr-TR" sz="2000" dirty="0">
                <a:solidFill>
                  <a:srgbClr val="000000"/>
                </a:solidFill>
                <a:latin typeface="Arial Narrow" pitchFamily="34" charset="0"/>
                <a:cs typeface="Aharoni" pitchFamily="2" charset="-79"/>
              </a:rPr>
              <a:t> en çok değer verdiği alimlerden biridir. Fatih Sultan </a:t>
            </a:r>
            <a:r>
              <a:rPr lang="tr-TR" sz="2000" dirty="0" err="1">
                <a:solidFill>
                  <a:srgbClr val="000000"/>
                </a:solidFill>
                <a:latin typeface="Arial Narrow" pitchFamily="34" charset="0"/>
                <a:cs typeface="Aharoni" pitchFamily="2" charset="-79"/>
              </a:rPr>
              <a:t>Mehmed</a:t>
            </a:r>
            <a:r>
              <a:rPr lang="tr-TR" sz="2000" dirty="0">
                <a:solidFill>
                  <a:srgbClr val="000000"/>
                </a:solidFill>
                <a:latin typeface="Arial Narrow" pitchFamily="34" charset="0"/>
                <a:cs typeface="Aharoni" pitchFamily="2" charset="-79"/>
              </a:rPr>
              <a:t>, gayet soğukkanlı ve cesurdu. Eşsiz bir komutan ve idareciydi. Yapacağı işlerle ilgili olarak en yakınlarına bile hiçbir şey söylemezdi. Fatih Sultan </a:t>
            </a:r>
            <a:r>
              <a:rPr lang="tr-TR" sz="2000" dirty="0" err="1">
                <a:solidFill>
                  <a:srgbClr val="000000"/>
                </a:solidFill>
                <a:latin typeface="Arial Narrow" pitchFamily="34" charset="0"/>
                <a:cs typeface="Aharoni" pitchFamily="2" charset="-79"/>
              </a:rPr>
              <a:t>Mehmed</a:t>
            </a:r>
            <a:r>
              <a:rPr lang="tr-TR" sz="2000" dirty="0">
                <a:solidFill>
                  <a:srgbClr val="000000"/>
                </a:solidFill>
                <a:latin typeface="Arial Narrow" pitchFamily="34" charset="0"/>
                <a:cs typeface="Aharoni" pitchFamily="2" charset="-79"/>
              </a:rPr>
              <a:t> okumayı çok severdi. Farsça ve </a:t>
            </a:r>
            <a:r>
              <a:rPr lang="tr-TR" sz="2000" dirty="0" err="1">
                <a:solidFill>
                  <a:srgbClr val="000000"/>
                </a:solidFill>
                <a:latin typeface="Arial Narrow" pitchFamily="34" charset="0"/>
                <a:cs typeface="Aharoni" pitchFamily="2" charset="-79"/>
              </a:rPr>
              <a:t>Arapça'ya</a:t>
            </a:r>
            <a:r>
              <a:rPr lang="tr-TR" sz="2000" dirty="0">
                <a:solidFill>
                  <a:srgbClr val="000000"/>
                </a:solidFill>
                <a:latin typeface="Arial Narrow" pitchFamily="34" charset="0"/>
                <a:cs typeface="Aharoni" pitchFamily="2" charset="-79"/>
              </a:rPr>
              <a:t> çevrilmiş olan felsefi eserler okurdu. Bilime büyük önem veren Fatih Sultan </a:t>
            </a:r>
            <a:r>
              <a:rPr lang="tr-TR" sz="2000" dirty="0" err="1">
                <a:solidFill>
                  <a:srgbClr val="000000"/>
                </a:solidFill>
                <a:latin typeface="Arial Narrow" pitchFamily="34" charset="0"/>
                <a:cs typeface="Aharoni" pitchFamily="2" charset="-79"/>
              </a:rPr>
              <a:t>Mehmed</a:t>
            </a:r>
            <a:r>
              <a:rPr lang="tr-TR" sz="2000" dirty="0">
                <a:solidFill>
                  <a:srgbClr val="000000"/>
                </a:solidFill>
                <a:latin typeface="Arial Narrow" pitchFamily="34" charset="0"/>
                <a:cs typeface="Aharoni" pitchFamily="2" charset="-79"/>
              </a:rPr>
              <a:t> yabancı ülkelerdeki büyük bilginleri İstanbul'a getirtirdi. Nitekim Astronomi bilgini Ali Kuşçu kendi döneminde İstanbul'a geldi. Ünlü Ressam </a:t>
            </a:r>
            <a:r>
              <a:rPr lang="tr-TR" sz="2000" dirty="0" err="1">
                <a:solidFill>
                  <a:srgbClr val="000000"/>
                </a:solidFill>
                <a:latin typeface="Arial Narrow" pitchFamily="34" charset="0"/>
                <a:cs typeface="Aharoni" pitchFamily="2" charset="-79"/>
              </a:rPr>
              <a:t>Bellini'yi</a:t>
            </a:r>
            <a:r>
              <a:rPr lang="tr-TR" sz="2000" dirty="0">
                <a:solidFill>
                  <a:srgbClr val="000000"/>
                </a:solidFill>
                <a:latin typeface="Arial Narrow" pitchFamily="34" charset="0"/>
                <a:cs typeface="Aharoni" pitchFamily="2" charset="-79"/>
              </a:rPr>
              <a:t> de İstanbul'a davet ederek kendi resmini yaptırdı. Şair ve açık görüşlüydü. Fatih Sultan </a:t>
            </a:r>
            <a:r>
              <a:rPr lang="tr-TR" sz="2000" dirty="0" err="1">
                <a:solidFill>
                  <a:srgbClr val="000000"/>
                </a:solidFill>
                <a:latin typeface="Arial Narrow" pitchFamily="34" charset="0"/>
                <a:cs typeface="Aharoni" pitchFamily="2" charset="-79"/>
              </a:rPr>
              <a:t>Mehmed</a:t>
            </a:r>
            <a:r>
              <a:rPr lang="tr-TR" sz="2000" dirty="0">
                <a:solidFill>
                  <a:srgbClr val="000000"/>
                </a:solidFill>
                <a:latin typeface="Arial Narrow" pitchFamily="34" charset="0"/>
                <a:cs typeface="Aharoni" pitchFamily="2" charset="-79"/>
              </a:rPr>
              <a:t> 1481 yılına kadar hükümdarlık yaptı ve bizzat 25 sefere katıldı. Azim ve irade sahibiydi. Temkinli ve verdiği kararları kesinlikle uygulayan bir kişiliği vardı. Devlet yönetiminde oldukça sertti. Savaşlarda çok cesur olur, bozgunu önlemek için ileri atılarak askerleri savaşa teşvik ederdi. </a:t>
            </a:r>
          </a:p>
        </p:txBody>
      </p:sp>
      <p:sp>
        <p:nvSpPr>
          <p:cNvPr id="5134" name="Rectangle 14"/>
          <p:cNvSpPr>
            <a:spLocks noChangeArrowheads="1"/>
          </p:cNvSpPr>
          <p:nvPr/>
        </p:nvSpPr>
        <p:spPr bwMode="auto">
          <a:xfrm>
            <a:off x="-4613275" y="2097088"/>
            <a:ext cx="1785937" cy="0"/>
          </a:xfrm>
          <a:prstGeom prst="rect">
            <a:avLst/>
          </a:prstGeom>
          <a:solidFill>
            <a:srgbClr val="F5F5F5"/>
          </a:solidFill>
          <a:ln w="9525">
            <a:noFill/>
            <a:miter lim="800000"/>
            <a:headEnd/>
            <a:tailEnd/>
          </a:ln>
          <a:effectLst/>
        </p:spPr>
        <p:txBody>
          <a:bodyPr wrap="none" anchor="ctr">
            <a:spAutoFit/>
          </a:bodyPr>
          <a:lstStyle/>
          <a:p>
            <a:endParaRPr lang="tr-TR" sz="700" b="1" i="1">
              <a:solidFill>
                <a:srgbClr val="000000"/>
              </a:solidFill>
              <a:latin typeface="Verdana" pitchFamily="34" charset="0"/>
              <a:cs typeface="Times New Roman" pitchFamily="18" charset="0"/>
            </a:endParaRPr>
          </a:p>
          <a:p>
            <a:pPr eaLnBrk="0" hangingPunct="0"/>
            <a:r>
              <a:rPr lang="tr-TR" sz="700" b="1" i="1">
                <a:solidFill>
                  <a:srgbClr val="000000"/>
                </a:solidFill>
                <a:latin typeface="Verdana" pitchFamily="34" charset="0"/>
                <a:cs typeface="Times New Roman" pitchFamily="18" charset="0"/>
              </a:rPr>
              <a:t>KESİTLER</a:t>
            </a:r>
            <a:r>
              <a:rPr lang="tr-TR" sz="700" i="1">
                <a:solidFill>
                  <a:srgbClr val="000000"/>
                </a:solidFill>
                <a:latin typeface="Verdana" pitchFamily="34" charset="0"/>
                <a:cs typeface="Times New Roman" pitchFamily="18" charset="0"/>
              </a:rPr>
              <a:t/>
            </a:r>
            <a:br>
              <a:rPr lang="tr-TR" sz="700" i="1">
                <a:solidFill>
                  <a:srgbClr val="000000"/>
                </a:solidFill>
                <a:latin typeface="Verdana" pitchFamily="34" charset="0"/>
                <a:cs typeface="Times New Roman" pitchFamily="18" charset="0"/>
              </a:rPr>
            </a:br>
            <a:endParaRPr lang="tr-T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Fatihin istanbulun fethi resimleri"/>
          <p:cNvPicPr>
            <a:picLocks noGrp="1" noChangeAspect="1" noChangeArrowheads="1"/>
          </p:cNvPicPr>
          <p:nvPr>
            <p:ph type="body" idx="1"/>
          </p:nvPr>
        </p:nvPicPr>
        <p:blipFill>
          <a:blip r:embed="rId2" cstate="print"/>
          <a:srcRect/>
          <a:stretch>
            <a:fillRect/>
          </a:stretch>
        </p:blipFill>
        <p:spPr>
          <a:xfrm>
            <a:off x="914400" y="605118"/>
            <a:ext cx="7467600" cy="5490882"/>
          </a:xfrm>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Fatih Sultan Mehmedin istanbulun fethi resimleri"/>
          <p:cNvPicPr>
            <a:picLocks noGrp="1" noChangeAspect="1" noChangeArrowheads="1"/>
          </p:cNvPicPr>
          <p:nvPr>
            <p:ph type="body" idx="1"/>
          </p:nvPr>
        </p:nvPicPr>
        <p:blipFill>
          <a:blip r:embed="rId2" cstate="print"/>
          <a:srcRect/>
          <a:stretch>
            <a:fillRect/>
          </a:stretch>
        </p:blipFill>
        <p:spPr>
          <a:xfrm>
            <a:off x="990600" y="735330"/>
            <a:ext cx="7239000" cy="5284470"/>
          </a:xfrm>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Ottoman and Konstantinopolis images"/>
          <p:cNvPicPr>
            <a:picLocks noGrp="1" noChangeAspect="1" noChangeArrowheads="1"/>
          </p:cNvPicPr>
          <p:nvPr>
            <p:ph type="body" idx="1"/>
          </p:nvPr>
        </p:nvPicPr>
        <p:blipFill>
          <a:blip r:embed="rId2" cstate="print"/>
          <a:srcRect/>
          <a:stretch>
            <a:fillRect/>
          </a:stretch>
        </p:blipFill>
        <p:spPr>
          <a:xfrm>
            <a:off x="838200" y="745565"/>
            <a:ext cx="7467600" cy="5198035"/>
          </a:xfr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İstanbulun Fethi Fotoğrafları"/>
          <p:cNvPicPr>
            <a:picLocks noGrp="1" noChangeAspect="1" noChangeArrowheads="1"/>
          </p:cNvPicPr>
          <p:nvPr>
            <p:ph type="body" idx="1"/>
          </p:nvPr>
        </p:nvPicPr>
        <p:blipFill>
          <a:blip r:embed="rId2" cstate="print"/>
          <a:srcRect/>
          <a:stretch>
            <a:fillRect/>
          </a:stretch>
        </p:blipFill>
        <p:spPr>
          <a:xfrm>
            <a:off x="533400" y="367632"/>
            <a:ext cx="8077200" cy="5880768"/>
          </a:xfrm>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İstanbulun Türkler Tarafından Fethedilmesi"/>
          <p:cNvPicPr>
            <a:picLocks noGrp="1" noChangeAspect="1" noChangeArrowheads="1"/>
          </p:cNvPicPr>
          <p:nvPr>
            <p:ph type="body" idx="1"/>
          </p:nvPr>
        </p:nvPicPr>
        <p:blipFill>
          <a:blip r:embed="rId2" cstate="print"/>
          <a:srcRect/>
          <a:stretch>
            <a:fillRect/>
          </a:stretch>
        </p:blipFill>
        <p:spPr>
          <a:xfrm>
            <a:off x="685800" y="685800"/>
            <a:ext cx="7772400" cy="5334000"/>
          </a:xfrm>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Osmanlı ve Fetih Resimleri"/>
          <p:cNvPicPr>
            <a:picLocks noGrp="1" noChangeAspect="1" noChangeArrowheads="1"/>
          </p:cNvPicPr>
          <p:nvPr>
            <p:ph type="body" idx="1"/>
          </p:nvPr>
        </p:nvPicPr>
        <p:blipFill>
          <a:blip r:embed="rId2" cstate="print"/>
          <a:srcRect/>
          <a:stretch>
            <a:fillRect/>
          </a:stretch>
        </p:blipFill>
        <p:spPr>
          <a:xfrm>
            <a:off x="609600" y="609600"/>
            <a:ext cx="8077200" cy="5562600"/>
          </a:xfrm>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638"/>
            <a:ext cx="8458200" cy="868362"/>
          </a:xfrm>
        </p:spPr>
        <p:txBody>
          <a:bodyPr/>
          <a:lstStyle/>
          <a:p>
            <a:r>
              <a:rPr lang="tr-TR" sz="3600" b="1" i="1" dirty="0">
                <a:latin typeface="Times New Roman" pitchFamily="18" charset="0"/>
              </a:rPr>
              <a:t>Gemilerin </a:t>
            </a:r>
            <a:r>
              <a:rPr lang="tr-TR" sz="3600" b="1" i="1" dirty="0" smtClean="0">
                <a:latin typeface="Times New Roman" pitchFamily="18" charset="0"/>
              </a:rPr>
              <a:t>Kasımpaşa’dan Haliç’e </a:t>
            </a:r>
            <a:r>
              <a:rPr lang="tr-TR" sz="3600" b="1" i="1" dirty="0">
                <a:latin typeface="Times New Roman" pitchFamily="18" charset="0"/>
              </a:rPr>
              <a:t>İndirilişi</a:t>
            </a:r>
          </a:p>
        </p:txBody>
      </p:sp>
      <p:pic>
        <p:nvPicPr>
          <p:cNvPr id="24580" name="Picture 4" descr="Gemilerin Kasımpaşadan Haliçe İndirilişi"/>
          <p:cNvPicPr>
            <a:picLocks noGrp="1" noChangeAspect="1" noChangeArrowheads="1"/>
          </p:cNvPicPr>
          <p:nvPr>
            <p:ph type="body" idx="1"/>
          </p:nvPr>
        </p:nvPicPr>
        <p:blipFill>
          <a:blip r:embed="rId2" cstate="print"/>
          <a:srcRect/>
          <a:stretch>
            <a:fillRect/>
          </a:stretch>
        </p:blipFill>
        <p:spPr>
          <a:xfrm>
            <a:off x="1143000" y="1308847"/>
            <a:ext cx="7162800" cy="4634753"/>
          </a:xfrm>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33400" y="76200"/>
            <a:ext cx="8229600" cy="762000"/>
          </a:xfrm>
        </p:spPr>
        <p:txBody>
          <a:bodyPr/>
          <a:lstStyle/>
          <a:p>
            <a:r>
              <a:rPr lang="tr-TR" sz="3600" dirty="0">
                <a:latin typeface="Times New Roman" pitchFamily="18" charset="0"/>
              </a:rPr>
              <a:t>Fatih Sultan </a:t>
            </a:r>
            <a:r>
              <a:rPr lang="tr-TR" sz="3600" dirty="0" err="1">
                <a:latin typeface="Times New Roman" pitchFamily="18" charset="0"/>
              </a:rPr>
              <a:t>Mehmed’in</a:t>
            </a:r>
            <a:r>
              <a:rPr lang="tr-TR" sz="3600" dirty="0">
                <a:latin typeface="Times New Roman" pitchFamily="18" charset="0"/>
              </a:rPr>
              <a:t> İstanbul’a Girişi</a:t>
            </a:r>
          </a:p>
        </p:txBody>
      </p:sp>
      <p:pic>
        <p:nvPicPr>
          <p:cNvPr id="25604" name="Picture 4" descr="Fatih Sultan Mehmet'in İstanbula Girişi"/>
          <p:cNvPicPr preferRelativeResize="0">
            <a:picLocks noGrp="1" noChangeArrowheads="1"/>
          </p:cNvPicPr>
          <p:nvPr>
            <p:ph type="body" idx="1"/>
          </p:nvPr>
        </p:nvPicPr>
        <p:blipFill>
          <a:blip r:embed="rId2" cstate="print"/>
          <a:srcRect/>
          <a:stretch>
            <a:fillRect/>
          </a:stretch>
        </p:blipFill>
        <p:spPr>
          <a:xfrm>
            <a:off x="1295400" y="762000"/>
            <a:ext cx="6629400" cy="5715000"/>
          </a:xfrm>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Ayasofya"/>
          <p:cNvPicPr>
            <a:picLocks noGrp="1" noChangeAspect="1" noChangeArrowheads="1"/>
          </p:cNvPicPr>
          <p:nvPr>
            <p:ph type="body" idx="1"/>
          </p:nvPr>
        </p:nvPicPr>
        <p:blipFill>
          <a:blip r:embed="rId3" cstate="print"/>
          <a:srcRect/>
          <a:stretch>
            <a:fillRect/>
          </a:stretch>
        </p:blipFill>
        <p:spPr>
          <a:xfrm>
            <a:off x="609600" y="457200"/>
            <a:ext cx="7848600" cy="5029200"/>
          </a:xfrm>
          <a:noFill/>
          <a:ln/>
        </p:spPr>
      </p:pic>
      <p:sp>
        <p:nvSpPr>
          <p:cNvPr id="27653" name="Rectangle 5"/>
          <p:cNvSpPr>
            <a:spLocks noChangeArrowheads="1"/>
          </p:cNvSpPr>
          <p:nvPr/>
        </p:nvSpPr>
        <p:spPr bwMode="auto">
          <a:xfrm>
            <a:off x="2438400" y="5486400"/>
            <a:ext cx="4800600" cy="369332"/>
          </a:xfrm>
          <a:prstGeom prst="rect">
            <a:avLst/>
          </a:prstGeom>
          <a:noFill/>
          <a:ln w="9525">
            <a:noFill/>
            <a:miter lim="800000"/>
            <a:headEnd/>
            <a:tailEnd/>
          </a:ln>
          <a:effectLst/>
        </p:spPr>
        <p:txBody>
          <a:bodyPr wrap="square" anchor="ctr">
            <a:spAutoFit/>
          </a:bodyPr>
          <a:lstStyle/>
          <a:p>
            <a:r>
              <a:rPr lang="tr-TR" b="1" dirty="0" smtClean="0">
                <a:solidFill>
                  <a:schemeClr val="accent1">
                    <a:lumMod val="50000"/>
                  </a:schemeClr>
                </a:solidFill>
              </a:rPr>
              <a:t>Ayasofya, dünya’nın </a:t>
            </a:r>
            <a:r>
              <a:rPr lang="tr-TR" b="1" dirty="0">
                <a:solidFill>
                  <a:schemeClr val="accent1">
                    <a:lumMod val="50000"/>
                  </a:schemeClr>
                </a:solidFill>
              </a:rPr>
              <a:t>en eski </a:t>
            </a:r>
            <a:r>
              <a:rPr lang="tr-TR" b="1" dirty="0" smtClean="0">
                <a:solidFill>
                  <a:schemeClr val="accent1">
                    <a:lumMod val="50000"/>
                  </a:schemeClr>
                </a:solidFill>
              </a:rPr>
              <a:t>katedralidir</a:t>
            </a:r>
            <a:r>
              <a:rPr lang="tr-TR" b="1" dirty="0">
                <a:solidFill>
                  <a:schemeClr val="accent1">
                    <a:lumMod val="50000"/>
                  </a:schemeClr>
                </a:solidFill>
              </a:rPr>
              <a:t>. </a:t>
            </a:r>
          </a:p>
        </p:txBody>
      </p:sp>
      <p:sp>
        <p:nvSpPr>
          <p:cNvPr id="27654" name="Rectangle 6"/>
          <p:cNvSpPr>
            <a:spLocks noChangeArrowheads="1"/>
          </p:cNvSpPr>
          <p:nvPr/>
        </p:nvSpPr>
        <p:spPr bwMode="auto">
          <a:xfrm>
            <a:off x="762000" y="5943600"/>
            <a:ext cx="7772400" cy="641350"/>
          </a:xfrm>
          <a:prstGeom prst="rect">
            <a:avLst/>
          </a:prstGeom>
          <a:noFill/>
          <a:ln w="9525">
            <a:noFill/>
            <a:miter lim="800000"/>
            <a:headEnd/>
            <a:tailEnd/>
          </a:ln>
          <a:effectLst/>
        </p:spPr>
        <p:txBody>
          <a:bodyPr anchor="ctr">
            <a:spAutoFit/>
          </a:bodyPr>
          <a:lstStyle/>
          <a:p>
            <a:pPr algn="ctr"/>
            <a:r>
              <a:rPr lang="tr-TR" b="1" dirty="0">
                <a:solidFill>
                  <a:srgbClr val="002060"/>
                </a:solidFill>
                <a:latin typeface="Times New Roman" pitchFamily="18" charset="0"/>
              </a:rPr>
              <a:t>İstanbul’un 1453’te Osmanlı </a:t>
            </a:r>
            <a:r>
              <a:rPr lang="tr-TR" b="1" dirty="0" smtClean="0">
                <a:solidFill>
                  <a:srgbClr val="002060"/>
                </a:solidFill>
                <a:latin typeface="Times New Roman" pitchFamily="18" charset="0"/>
              </a:rPr>
              <a:t>tarafından </a:t>
            </a:r>
            <a:r>
              <a:rPr lang="tr-TR" b="1" dirty="0">
                <a:solidFill>
                  <a:srgbClr val="002060"/>
                </a:solidFill>
                <a:latin typeface="Times New Roman" pitchFamily="18" charset="0"/>
              </a:rPr>
              <a:t>fethinden sonra, fethin sembolü </a:t>
            </a:r>
            <a:r>
              <a:rPr lang="tr-TR" b="1" dirty="0" smtClean="0">
                <a:solidFill>
                  <a:srgbClr val="002060"/>
                </a:solidFill>
                <a:latin typeface="Times New Roman" pitchFamily="18" charset="0"/>
              </a:rPr>
              <a:t>olarak </a:t>
            </a:r>
            <a:r>
              <a:rPr lang="tr-TR" b="1" dirty="0" smtClean="0">
                <a:solidFill>
                  <a:srgbClr val="CC3300"/>
                </a:solidFill>
                <a:effectLst>
                  <a:outerShdw blurRad="38100" dist="38100" dir="2700000" algn="tl">
                    <a:srgbClr val="000000">
                      <a:alpha val="43137"/>
                    </a:srgbClr>
                  </a:outerShdw>
                </a:effectLst>
                <a:latin typeface="Times New Roman" pitchFamily="18" charset="0"/>
              </a:rPr>
              <a:t>Ayasofya</a:t>
            </a:r>
            <a:r>
              <a:rPr lang="tr-TR" b="1" dirty="0" smtClean="0">
                <a:solidFill>
                  <a:srgbClr val="002060"/>
                </a:solidFill>
                <a:effectLst>
                  <a:outerShdw blurRad="38100" dist="38100" dir="2700000" algn="tl">
                    <a:srgbClr val="000000">
                      <a:alpha val="43137"/>
                    </a:srgbClr>
                  </a:outerShdw>
                </a:effectLst>
                <a:latin typeface="Times New Roman" pitchFamily="18" charset="0"/>
              </a:rPr>
              <a:t> </a:t>
            </a:r>
            <a:r>
              <a:rPr lang="tr-TR" b="1" dirty="0" smtClean="0">
                <a:solidFill>
                  <a:srgbClr val="002060"/>
                </a:solidFill>
                <a:latin typeface="Times New Roman" pitchFamily="18" charset="0"/>
              </a:rPr>
              <a:t>Kilisesi, </a:t>
            </a:r>
            <a:r>
              <a:rPr lang="tr-TR" b="1" dirty="0">
                <a:solidFill>
                  <a:srgbClr val="002060"/>
                </a:solidFill>
                <a:latin typeface="Times New Roman" pitchFamily="18" charset="0"/>
              </a:rPr>
              <a:t>camiye dönüştürülmüştür.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subTitle" idx="1"/>
          </p:nvPr>
        </p:nvSpPr>
        <p:spPr>
          <a:xfrm>
            <a:off x="1981200" y="533400"/>
            <a:ext cx="5181600" cy="685800"/>
          </a:xfrm>
        </p:spPr>
        <p:txBody>
          <a:bodyPr/>
          <a:lstStyle/>
          <a:p>
            <a:r>
              <a:rPr lang="tr-TR" dirty="0">
                <a:latin typeface="Franklin Gothic Demi" pitchFamily="34" charset="0"/>
              </a:rPr>
              <a:t>İSTANBUL’UN FETHİ </a:t>
            </a:r>
            <a:r>
              <a:rPr lang="tr-TR" dirty="0" smtClean="0">
                <a:latin typeface="Franklin Gothic Demi" pitchFamily="34" charset="0"/>
              </a:rPr>
              <a:t>- 1453</a:t>
            </a:r>
            <a:endParaRPr lang="tr-TR" dirty="0">
              <a:latin typeface="Franklin Gothic Demi" pitchFamily="34" charset="0"/>
            </a:endParaRPr>
          </a:p>
        </p:txBody>
      </p:sp>
      <p:sp>
        <p:nvSpPr>
          <p:cNvPr id="5128" name="Text Box 8"/>
          <p:cNvSpPr txBox="1">
            <a:spLocks noChangeArrowheads="1"/>
          </p:cNvSpPr>
          <p:nvPr/>
        </p:nvSpPr>
        <p:spPr bwMode="auto">
          <a:xfrm flipV="1">
            <a:off x="381000" y="4060825"/>
            <a:ext cx="2590800" cy="366713"/>
          </a:xfrm>
          <a:prstGeom prst="rect">
            <a:avLst/>
          </a:prstGeom>
          <a:noFill/>
          <a:ln w="9525">
            <a:noFill/>
            <a:miter lim="800000"/>
            <a:headEnd/>
            <a:tailEnd/>
          </a:ln>
          <a:effectLst/>
        </p:spPr>
        <p:txBody>
          <a:bodyPr rot="10800000">
            <a:spAutoFit/>
          </a:bodyPr>
          <a:lstStyle/>
          <a:p>
            <a:endParaRPr lang="tr-TR"/>
          </a:p>
        </p:txBody>
      </p:sp>
      <p:pic>
        <p:nvPicPr>
          <p:cNvPr id="5129" name="Picture 9" descr="fatih_05"/>
          <p:cNvPicPr>
            <a:picLocks noChangeAspect="1" noChangeArrowheads="1"/>
          </p:cNvPicPr>
          <p:nvPr/>
        </p:nvPicPr>
        <p:blipFill>
          <a:blip r:embed="rId2" cstate="print"/>
          <a:srcRect/>
          <a:stretch>
            <a:fillRect/>
          </a:stretch>
        </p:blipFill>
        <p:spPr bwMode="auto">
          <a:xfrm>
            <a:off x="457200" y="2209800"/>
            <a:ext cx="2699657" cy="1828800"/>
          </a:xfrm>
          <a:prstGeom prst="rect">
            <a:avLst/>
          </a:prstGeom>
          <a:noFill/>
          <a:ln w="9525">
            <a:noFill/>
            <a:miter lim="800000"/>
            <a:headEnd/>
            <a:tailEnd/>
          </a:ln>
        </p:spPr>
      </p:pic>
      <p:sp>
        <p:nvSpPr>
          <p:cNvPr id="5132" name="Rectangle 12"/>
          <p:cNvSpPr>
            <a:spLocks noChangeArrowheads="1"/>
          </p:cNvSpPr>
          <p:nvPr/>
        </p:nvSpPr>
        <p:spPr bwMode="auto">
          <a:xfrm>
            <a:off x="-4613275" y="2097088"/>
            <a:ext cx="9144000" cy="0"/>
          </a:xfrm>
          <a:prstGeom prst="rect">
            <a:avLst/>
          </a:prstGeom>
          <a:noFill/>
          <a:ln w="9525">
            <a:noFill/>
            <a:miter lim="800000"/>
            <a:headEnd/>
            <a:tailEnd/>
          </a:ln>
          <a:effectLst/>
        </p:spPr>
        <p:txBody>
          <a:bodyPr wrap="none" anchor="ctr">
            <a:spAutoFit/>
          </a:bodyPr>
          <a:lstStyle/>
          <a:p>
            <a:endParaRPr lang="tr-TR"/>
          </a:p>
        </p:txBody>
      </p:sp>
      <p:sp>
        <p:nvSpPr>
          <p:cNvPr id="5144" name="Rectangle 24"/>
          <p:cNvSpPr>
            <a:spLocks noChangeArrowheads="1"/>
          </p:cNvSpPr>
          <p:nvPr/>
        </p:nvSpPr>
        <p:spPr bwMode="auto">
          <a:xfrm>
            <a:off x="3352800" y="1295400"/>
            <a:ext cx="5334000" cy="4524315"/>
          </a:xfrm>
          <a:prstGeom prst="rect">
            <a:avLst/>
          </a:prstGeom>
          <a:noFill/>
          <a:ln w="9525">
            <a:noFill/>
            <a:miter lim="800000"/>
            <a:headEnd/>
            <a:tailEnd/>
          </a:ln>
          <a:effectLst/>
        </p:spPr>
        <p:txBody>
          <a:bodyPr anchor="ctr">
            <a:spAutoFit/>
          </a:bodyPr>
          <a:lstStyle/>
          <a:p>
            <a:pPr algn="just"/>
            <a:r>
              <a:rPr lang="tr-TR" sz="2400" dirty="0">
                <a:solidFill>
                  <a:srgbClr val="000000"/>
                </a:solidFill>
                <a:latin typeface="Times New Roman" pitchFamily="18" charset="0"/>
                <a:cs typeface="Times New Roman" pitchFamily="18" charset="0"/>
              </a:rPr>
              <a:t>20 yaşında Osmanlı padişahı olan Sultan İkinci </a:t>
            </a:r>
            <a:r>
              <a:rPr lang="tr-TR" sz="2400" dirty="0" err="1">
                <a:solidFill>
                  <a:srgbClr val="000000"/>
                </a:solidFill>
                <a:latin typeface="Times New Roman" pitchFamily="18" charset="0"/>
                <a:cs typeface="Times New Roman" pitchFamily="18" charset="0"/>
              </a:rPr>
              <a:t>Mehmed</a:t>
            </a:r>
            <a:r>
              <a:rPr lang="tr-TR" sz="2400" dirty="0">
                <a:solidFill>
                  <a:srgbClr val="000000"/>
                </a:solidFill>
                <a:latin typeface="Times New Roman" pitchFamily="18" charset="0"/>
                <a:cs typeface="Times New Roman" pitchFamily="18" charset="0"/>
              </a:rPr>
              <a:t>, İstanbul'u fethedip 1100 yıllık Doğu Roma İmparatorluğunu ortadan kaldırarak Fatih </a:t>
            </a:r>
            <a:r>
              <a:rPr lang="tr-TR" sz="2400" dirty="0" err="1">
                <a:solidFill>
                  <a:srgbClr val="000000"/>
                </a:solidFill>
                <a:latin typeface="Times New Roman" pitchFamily="18" charset="0"/>
                <a:cs typeface="Times New Roman" pitchFamily="18" charset="0"/>
              </a:rPr>
              <a:t>ünvanını</a:t>
            </a:r>
            <a:r>
              <a:rPr lang="tr-TR" sz="2400" dirty="0">
                <a:solidFill>
                  <a:srgbClr val="000000"/>
                </a:solidFill>
                <a:latin typeface="Times New Roman" pitchFamily="18" charset="0"/>
                <a:cs typeface="Times New Roman" pitchFamily="18" charset="0"/>
              </a:rPr>
              <a:t> aldı. Fatih Sultan </a:t>
            </a:r>
            <a:r>
              <a:rPr lang="tr-TR" sz="2400" dirty="0" err="1">
                <a:solidFill>
                  <a:srgbClr val="000000"/>
                </a:solidFill>
                <a:latin typeface="Times New Roman" pitchFamily="18" charset="0"/>
                <a:cs typeface="Times New Roman" pitchFamily="18" charset="0"/>
              </a:rPr>
              <a:t>Mehmed</a:t>
            </a:r>
            <a:r>
              <a:rPr lang="tr-TR" sz="2400" dirty="0">
                <a:solidFill>
                  <a:srgbClr val="000000"/>
                </a:solidFill>
                <a:latin typeface="Times New Roman" pitchFamily="18" charset="0"/>
                <a:cs typeface="Times New Roman" pitchFamily="18" charset="0"/>
              </a:rPr>
              <a:t>, yüksek yeteneği ve dehasıyla dost ve düşmanlarına gücünü kabul ettirmiş bir Türk hükümdarıydı. Orta Çağ'ı kapatıp, Yeniçağ'ı açan Cihan İmparatoru Fatih Sultan </a:t>
            </a:r>
            <a:r>
              <a:rPr lang="tr-TR" sz="2400" dirty="0" err="1">
                <a:solidFill>
                  <a:srgbClr val="000000"/>
                </a:solidFill>
                <a:latin typeface="Times New Roman" pitchFamily="18" charset="0"/>
                <a:cs typeface="Times New Roman" pitchFamily="18" charset="0"/>
              </a:rPr>
              <a:t>Mehmed</a:t>
            </a:r>
            <a:r>
              <a:rPr lang="tr-TR" sz="2400" dirty="0">
                <a:solidFill>
                  <a:srgbClr val="000000"/>
                </a:solidFill>
                <a:latin typeface="Times New Roman" pitchFamily="18" charset="0"/>
                <a:cs typeface="Times New Roman" pitchFamily="18" charset="0"/>
              </a:rPr>
              <a:t>, </a:t>
            </a:r>
            <a:r>
              <a:rPr lang="tr-TR" sz="2400" dirty="0" err="1">
                <a:solidFill>
                  <a:srgbClr val="000000"/>
                </a:solidFill>
                <a:latin typeface="Times New Roman" pitchFamily="18" charset="0"/>
                <a:cs typeface="Times New Roman" pitchFamily="18" charset="0"/>
              </a:rPr>
              <a:t>Nikris</a:t>
            </a:r>
            <a:r>
              <a:rPr lang="tr-TR" sz="2400" dirty="0">
                <a:solidFill>
                  <a:srgbClr val="000000"/>
                </a:solidFill>
                <a:latin typeface="Times New Roman" pitchFamily="18" charset="0"/>
                <a:cs typeface="Times New Roman" pitchFamily="18" charset="0"/>
              </a:rPr>
              <a:t> hastalığından dolayı 3 Mayıs 1481 günü Maltepe'de vefat etti ve Fatih Camii'nin yanındaki Fatih Türbesi'ne defnedildi. </a:t>
            </a:r>
            <a:endParaRPr lang="tr-TR" sz="2400" dirty="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457200" y="533400"/>
            <a:ext cx="8229600" cy="5592763"/>
          </a:xfrm>
        </p:spPr>
        <p:txBody>
          <a:bodyPr/>
          <a:lstStyle/>
          <a:p>
            <a:pPr algn="just">
              <a:lnSpc>
                <a:spcPct val="90000"/>
              </a:lnSpc>
            </a:pPr>
            <a:r>
              <a:rPr lang="tr-TR" sz="4400" b="1" dirty="0">
                <a:solidFill>
                  <a:schemeClr val="accent2"/>
                </a:solidFill>
                <a:latin typeface="Times New Roman" pitchFamily="18" charset="0"/>
              </a:rPr>
              <a:t>Önceki Fetih Denemeleri</a:t>
            </a:r>
            <a:r>
              <a:rPr lang="tr-TR" sz="2800" b="1" dirty="0"/>
              <a:t> </a:t>
            </a:r>
            <a:r>
              <a:rPr lang="tr-TR" sz="2800" dirty="0"/>
              <a:t/>
            </a:r>
            <a:br>
              <a:rPr lang="tr-TR" sz="2800" dirty="0"/>
            </a:br>
            <a:r>
              <a:rPr lang="tr-TR" sz="2800" dirty="0"/>
              <a:t/>
            </a:r>
            <a:br>
              <a:rPr lang="tr-TR" sz="2800" dirty="0"/>
            </a:br>
            <a:r>
              <a:rPr lang="tr-TR" sz="2800" dirty="0"/>
              <a:t>Karadeniz ile Ege'yi birbirine bağlayan deniz yolu üzerinde kurulu olan İstanbul, günümüzde olduğu gibi o zamanlar da oldukça önemli bir şehirdi. 1453 yılına kadar farklı zamanlarda, birçok farklı millet ve medeniyet tarafından defalarca kuşatılmışsa da, gerek Bizans'ın sahip olduğu Rum ateşi (</a:t>
            </a:r>
            <a:r>
              <a:rPr lang="tr-TR" sz="2800" dirty="0" err="1"/>
              <a:t>grejuva</a:t>
            </a:r>
            <a:r>
              <a:rPr lang="tr-TR" sz="2800" dirty="0"/>
              <a:t>), gerekse şehrin o zamanlar için aşılamaz olarak görülen surları, bu fetih hareketlerini başarısız kılmıştı.</a:t>
            </a:r>
            <a:br>
              <a:rPr lang="tr-TR" sz="2800" dirty="0"/>
            </a:br>
            <a:r>
              <a:rPr lang="tr-TR" sz="2800" dirty="0"/>
              <a:t/>
            </a:r>
            <a:br>
              <a:rPr lang="tr-TR" sz="2800" dirty="0"/>
            </a:br>
            <a:endParaRPr lang="tr-TR"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tr-TR" dirty="0">
                <a:solidFill>
                  <a:srgbClr val="FF0000"/>
                </a:solidFill>
                <a:effectLst>
                  <a:outerShdw blurRad="38100" dist="38100" dir="2700000" algn="tl">
                    <a:srgbClr val="000000">
                      <a:alpha val="43137"/>
                    </a:srgbClr>
                  </a:outerShdw>
                </a:effectLst>
                <a:latin typeface="Elephant" pitchFamily="18" charset="0"/>
              </a:rPr>
              <a:t>A- Fethin Sebepleri</a:t>
            </a:r>
          </a:p>
        </p:txBody>
      </p:sp>
      <p:sp>
        <p:nvSpPr>
          <p:cNvPr id="7171" name="Rectangle 3"/>
          <p:cNvSpPr>
            <a:spLocks noGrp="1" noChangeArrowheads="1"/>
          </p:cNvSpPr>
          <p:nvPr>
            <p:ph type="body" idx="1"/>
          </p:nvPr>
        </p:nvSpPr>
        <p:spPr/>
        <p:txBody>
          <a:bodyPr/>
          <a:lstStyle/>
          <a:p>
            <a:pPr>
              <a:buFontTx/>
              <a:buNone/>
            </a:pPr>
            <a:r>
              <a:rPr lang="tr-TR" b="1" dirty="0"/>
              <a:t>   </a:t>
            </a:r>
            <a:r>
              <a:rPr lang="tr-TR" b="1" dirty="0">
                <a:solidFill>
                  <a:schemeClr val="hlink"/>
                </a:solidFill>
              </a:rPr>
              <a:t>1-</a:t>
            </a:r>
            <a:r>
              <a:rPr lang="tr-TR" b="1" dirty="0"/>
              <a:t> </a:t>
            </a:r>
            <a:r>
              <a:rPr lang="tr-TR" b="1" dirty="0">
                <a:solidFill>
                  <a:schemeClr val="hlink"/>
                </a:solidFill>
              </a:rPr>
              <a:t>Milli</a:t>
            </a:r>
            <a:r>
              <a:rPr lang="tr-TR" dirty="0">
                <a:solidFill>
                  <a:schemeClr val="hlink"/>
                </a:solidFill>
              </a:rPr>
              <a:t> </a:t>
            </a:r>
          </a:p>
          <a:p>
            <a:r>
              <a:rPr lang="tr-TR" dirty="0"/>
              <a:t>Kızıl Elma ülküsü.</a:t>
            </a:r>
          </a:p>
          <a:p>
            <a:r>
              <a:rPr lang="tr-TR" dirty="0"/>
              <a:t>Türk Cengaverliği.</a:t>
            </a:r>
          </a:p>
          <a:p>
            <a:r>
              <a:rPr lang="tr-TR" dirty="0"/>
              <a:t>Fatih’in, </a:t>
            </a:r>
            <a:r>
              <a:rPr lang="tr-TR" b="1" dirty="0"/>
              <a:t>“Ya ben İstanbul’u alırım ya da İstanbul beni alır!”</a:t>
            </a:r>
            <a:r>
              <a:rPr lang="tr-TR" dirty="0"/>
              <a:t> sözündeki kararlılığı.</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l"/>
            <a:r>
              <a:rPr lang="tr-TR" b="1" dirty="0">
                <a:solidFill>
                  <a:schemeClr val="hlink"/>
                </a:solidFill>
              </a:rPr>
              <a:t>  2-Dini</a:t>
            </a:r>
          </a:p>
        </p:txBody>
      </p:sp>
      <p:sp>
        <p:nvSpPr>
          <p:cNvPr id="8195" name="Rectangle 3"/>
          <p:cNvSpPr>
            <a:spLocks noGrp="1" noChangeArrowheads="1"/>
          </p:cNvSpPr>
          <p:nvPr>
            <p:ph type="body" idx="1"/>
          </p:nvPr>
        </p:nvSpPr>
        <p:spPr/>
        <p:txBody>
          <a:bodyPr/>
          <a:lstStyle/>
          <a:p>
            <a:r>
              <a:rPr lang="tr-TR" dirty="0"/>
              <a:t>Fetih’le ilgili Hadis-i Şerif’ler.</a:t>
            </a:r>
          </a:p>
          <a:p>
            <a:r>
              <a:rPr lang="tr-TR" dirty="0"/>
              <a:t>Hz. </a:t>
            </a:r>
            <a:r>
              <a:rPr lang="tr-TR" dirty="0" err="1"/>
              <a:t>Eyyub</a:t>
            </a:r>
            <a:r>
              <a:rPr lang="tr-TR" dirty="0"/>
              <a:t> El </a:t>
            </a:r>
            <a:r>
              <a:rPr lang="tr-TR" dirty="0" err="1"/>
              <a:t>Ensari’nin</a:t>
            </a:r>
            <a:r>
              <a:rPr lang="tr-TR" dirty="0"/>
              <a:t> kabrinin İstanbul’da bulunması.</a:t>
            </a:r>
          </a:p>
          <a:p>
            <a:r>
              <a:rPr lang="tr-TR" dirty="0" err="1"/>
              <a:t>Kur’an’ın</a:t>
            </a:r>
            <a:r>
              <a:rPr lang="tr-TR" dirty="0"/>
              <a:t>, makam hesabına göre, İstanbul’un fethinin 1453 yılına rastlaması.</a:t>
            </a:r>
          </a:p>
          <a:p>
            <a:r>
              <a:rPr lang="tr-TR" dirty="0"/>
              <a:t>Rum kahinlerinin, İstanbul’un elden çıkacağına dair haberleri ve Rum halkının moral çöküntüsü.</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l"/>
            <a:r>
              <a:rPr lang="tr-TR" b="1">
                <a:solidFill>
                  <a:schemeClr val="hlink"/>
                </a:solidFill>
              </a:rPr>
              <a:t> 3- Siyasi</a:t>
            </a:r>
          </a:p>
        </p:txBody>
      </p:sp>
      <p:sp>
        <p:nvSpPr>
          <p:cNvPr id="9219" name="Rectangle 3"/>
          <p:cNvSpPr>
            <a:spLocks noGrp="1" noChangeArrowheads="1"/>
          </p:cNvSpPr>
          <p:nvPr>
            <p:ph type="body" idx="1"/>
          </p:nvPr>
        </p:nvSpPr>
        <p:spPr/>
        <p:txBody>
          <a:bodyPr/>
          <a:lstStyle/>
          <a:p>
            <a:r>
              <a:rPr lang="tr-TR"/>
              <a:t>Bizans’ın, Osmanlı’da taht kavgalarına sebep olması.</a:t>
            </a:r>
          </a:p>
          <a:p>
            <a:r>
              <a:rPr lang="tr-TR"/>
              <a:t>Bizans’ın Haçlı Seferleri’ni teşvik etmesi.</a:t>
            </a:r>
          </a:p>
          <a:p>
            <a:r>
              <a:rPr lang="tr-TR"/>
              <a:t>Bizans’ın Osmanlı ülke sınırları içerisinde kalmış olması.</a:t>
            </a:r>
          </a:p>
          <a:p>
            <a:r>
              <a:rPr lang="tr-TR"/>
              <a:t>Boğaz Hakimiyeti için, İstanbul’un alınmasının aciliyeti.</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28600"/>
            <a:ext cx="8229600" cy="1143000"/>
          </a:xfrm>
        </p:spPr>
        <p:txBody>
          <a:bodyPr/>
          <a:lstStyle/>
          <a:p>
            <a:r>
              <a:rPr lang="tr-TR" sz="2800" b="1" i="1" dirty="0">
                <a:solidFill>
                  <a:srgbClr val="FF0000"/>
                </a:solidFill>
                <a:effectLst>
                  <a:outerShdw blurRad="38100" dist="38100" dir="2700000" algn="tl">
                    <a:srgbClr val="000000">
                      <a:alpha val="43137"/>
                    </a:srgbClr>
                  </a:outerShdw>
                </a:effectLst>
                <a:latin typeface="Times New Roman" pitchFamily="18" charset="0"/>
              </a:rPr>
              <a:t>B- İstanbul’un Fethi için </a:t>
            </a:r>
            <a:r>
              <a:rPr lang="tr-TR" sz="2800" b="1" i="1" dirty="0" err="1">
                <a:solidFill>
                  <a:srgbClr val="FF0000"/>
                </a:solidFill>
                <a:effectLst>
                  <a:outerShdw blurRad="38100" dist="38100" dir="2700000" algn="tl">
                    <a:srgbClr val="000000">
                      <a:alpha val="43137"/>
                    </a:srgbClr>
                  </a:outerShdw>
                </a:effectLst>
                <a:latin typeface="Times New Roman" pitchFamily="18" charset="0"/>
              </a:rPr>
              <a:t>Türkler’in</a:t>
            </a:r>
            <a:r>
              <a:rPr lang="tr-TR" sz="2800" b="1" i="1" dirty="0">
                <a:solidFill>
                  <a:srgbClr val="FF0000"/>
                </a:solidFill>
                <a:effectLst>
                  <a:outerShdw blurRad="38100" dist="38100" dir="2700000" algn="tl">
                    <a:srgbClr val="000000">
                      <a:alpha val="43137"/>
                    </a:srgbClr>
                  </a:outerShdw>
                </a:effectLst>
                <a:latin typeface="Times New Roman" pitchFamily="18" charset="0"/>
              </a:rPr>
              <a:t> </a:t>
            </a:r>
            <a:r>
              <a:rPr lang="tr-TR" sz="2800" b="1" i="1" dirty="0" smtClean="0">
                <a:solidFill>
                  <a:srgbClr val="FF0000"/>
                </a:solidFill>
                <a:effectLst>
                  <a:outerShdw blurRad="38100" dist="38100" dir="2700000" algn="tl">
                    <a:srgbClr val="000000">
                      <a:alpha val="43137"/>
                    </a:srgbClr>
                  </a:outerShdw>
                </a:effectLst>
                <a:latin typeface="Times New Roman" pitchFamily="18" charset="0"/>
              </a:rPr>
              <a:t>Yaptığı </a:t>
            </a:r>
            <a:br>
              <a:rPr lang="tr-TR" sz="2800" b="1" i="1" dirty="0" smtClean="0">
                <a:solidFill>
                  <a:srgbClr val="FF0000"/>
                </a:solidFill>
                <a:effectLst>
                  <a:outerShdw blurRad="38100" dist="38100" dir="2700000" algn="tl">
                    <a:srgbClr val="000000">
                      <a:alpha val="43137"/>
                    </a:srgbClr>
                  </a:outerShdw>
                </a:effectLst>
                <a:latin typeface="Times New Roman" pitchFamily="18" charset="0"/>
              </a:rPr>
            </a:br>
            <a:r>
              <a:rPr lang="tr-TR" sz="2800" b="1" i="1" dirty="0" smtClean="0">
                <a:solidFill>
                  <a:srgbClr val="FF0000"/>
                </a:solidFill>
                <a:effectLst>
                  <a:outerShdw blurRad="38100" dist="38100" dir="2700000" algn="tl">
                    <a:srgbClr val="000000">
                      <a:alpha val="43137"/>
                    </a:srgbClr>
                  </a:outerShdw>
                </a:effectLst>
                <a:latin typeface="Times New Roman" pitchFamily="18" charset="0"/>
              </a:rPr>
              <a:t>Hazırlıklar</a:t>
            </a:r>
            <a:endParaRPr lang="tr-TR" sz="2800" b="1" i="1" dirty="0">
              <a:solidFill>
                <a:srgbClr val="FF0000"/>
              </a:solidFill>
              <a:effectLst>
                <a:outerShdw blurRad="38100" dist="38100" dir="2700000" algn="tl">
                  <a:srgbClr val="000000">
                    <a:alpha val="43137"/>
                  </a:srgbClr>
                </a:outerShdw>
              </a:effectLst>
              <a:latin typeface="Times New Roman" pitchFamily="18" charset="0"/>
            </a:endParaRPr>
          </a:p>
        </p:txBody>
      </p:sp>
      <p:sp>
        <p:nvSpPr>
          <p:cNvPr id="6147" name="Rectangle 3"/>
          <p:cNvSpPr>
            <a:spLocks noGrp="1" noChangeArrowheads="1"/>
          </p:cNvSpPr>
          <p:nvPr>
            <p:ph type="body" idx="1"/>
          </p:nvPr>
        </p:nvSpPr>
        <p:spPr>
          <a:xfrm>
            <a:off x="457200" y="1219200"/>
            <a:ext cx="8229600" cy="4906963"/>
          </a:xfrm>
        </p:spPr>
        <p:txBody>
          <a:bodyPr/>
          <a:lstStyle/>
          <a:p>
            <a:pPr>
              <a:buFontTx/>
              <a:buNone/>
            </a:pPr>
            <a:endParaRPr lang="tr-TR" sz="2800" dirty="0"/>
          </a:p>
          <a:p>
            <a:r>
              <a:rPr lang="tr-TR" sz="2800" dirty="0"/>
              <a:t>Yeniçeriler disipline edildi.</a:t>
            </a:r>
          </a:p>
          <a:p>
            <a:r>
              <a:rPr lang="tr-TR" sz="2800" dirty="0"/>
              <a:t>Rumeli Hisarı </a:t>
            </a:r>
            <a:r>
              <a:rPr lang="tr-TR" sz="2800" dirty="0" err="1"/>
              <a:t>inşaa</a:t>
            </a:r>
            <a:r>
              <a:rPr lang="tr-TR" sz="2800" dirty="0"/>
              <a:t> edildi.</a:t>
            </a:r>
          </a:p>
          <a:p>
            <a:r>
              <a:rPr lang="tr-TR" sz="2800" dirty="0"/>
              <a:t>İstanbul Surları tetkik(inceleme) edildi, yakın kaleler   fethedildi.</a:t>
            </a:r>
          </a:p>
          <a:p>
            <a:r>
              <a:rPr lang="tr-TR" sz="2800" dirty="0"/>
              <a:t>Venedik ve </a:t>
            </a:r>
            <a:r>
              <a:rPr lang="tr-TR" sz="2800" dirty="0" err="1" smtClean="0"/>
              <a:t>Cenevizliler’le</a:t>
            </a:r>
            <a:r>
              <a:rPr lang="tr-TR" sz="2800" dirty="0" smtClean="0"/>
              <a:t> </a:t>
            </a:r>
            <a:r>
              <a:rPr lang="tr-TR" sz="2800" dirty="0"/>
              <a:t>anlaşma yapıldı.</a:t>
            </a:r>
          </a:p>
          <a:p>
            <a:r>
              <a:rPr lang="tr-TR" sz="2800" dirty="0"/>
              <a:t>Haliç’e karadan gemi indirildi.</a:t>
            </a:r>
          </a:p>
          <a:p>
            <a:r>
              <a:rPr lang="tr-TR" sz="2800" dirty="0"/>
              <a:t>Gelişmiş toplar </a:t>
            </a:r>
            <a:r>
              <a:rPr lang="tr-TR" sz="2800" dirty="0" smtClean="0"/>
              <a:t>döküldü</a:t>
            </a:r>
            <a:r>
              <a:rPr lang="tr-TR" sz="2800" dirty="0"/>
              <a:t>.</a:t>
            </a:r>
          </a:p>
          <a:p>
            <a:r>
              <a:rPr lang="tr-TR" sz="2800" dirty="0"/>
              <a:t>Anadolu’da Türk Beylikleri ile uzlaşıldı.</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0"/>
            <a:ext cx="8229600" cy="1143000"/>
          </a:xfrm>
        </p:spPr>
        <p:txBody>
          <a:bodyPr/>
          <a:lstStyle/>
          <a:p>
            <a:r>
              <a:rPr lang="tr-TR" dirty="0">
                <a:solidFill>
                  <a:srgbClr val="FF0000"/>
                </a:solidFill>
                <a:effectLst>
                  <a:outerShdw blurRad="38100" dist="38100" dir="2700000" algn="tl">
                    <a:srgbClr val="000000">
                      <a:alpha val="43137"/>
                    </a:srgbClr>
                  </a:outerShdw>
                </a:effectLst>
                <a:latin typeface="Times New Roman" pitchFamily="18" charset="0"/>
              </a:rPr>
              <a:t>C- İstanbul’un Fethi’nin Sonuçları</a:t>
            </a:r>
          </a:p>
        </p:txBody>
      </p:sp>
      <p:sp>
        <p:nvSpPr>
          <p:cNvPr id="10243" name="Rectangle 3"/>
          <p:cNvSpPr>
            <a:spLocks noGrp="1" noChangeArrowheads="1"/>
          </p:cNvSpPr>
          <p:nvPr>
            <p:ph type="body" idx="1"/>
          </p:nvPr>
        </p:nvSpPr>
        <p:spPr>
          <a:xfrm>
            <a:off x="533400" y="838200"/>
            <a:ext cx="8305800" cy="5715000"/>
          </a:xfrm>
        </p:spPr>
        <p:txBody>
          <a:bodyPr/>
          <a:lstStyle/>
          <a:p>
            <a:pPr>
              <a:buFontTx/>
              <a:buNone/>
            </a:pPr>
            <a:r>
              <a:rPr lang="tr-TR" sz="2800" b="1" dirty="0">
                <a:solidFill>
                  <a:srgbClr val="002060"/>
                </a:solidFill>
              </a:rPr>
              <a:t> 1-Türk Tarihi </a:t>
            </a:r>
            <a:r>
              <a:rPr lang="tr-TR" sz="2800" b="1" dirty="0" smtClean="0">
                <a:solidFill>
                  <a:srgbClr val="002060"/>
                </a:solidFill>
              </a:rPr>
              <a:t>Açısından SONUCU;</a:t>
            </a:r>
            <a:r>
              <a:rPr lang="tr-TR" sz="2800" dirty="0" smtClean="0">
                <a:solidFill>
                  <a:srgbClr val="002060"/>
                </a:solidFill>
              </a:rPr>
              <a:t> </a:t>
            </a:r>
            <a:endParaRPr lang="tr-TR" sz="2800" dirty="0">
              <a:solidFill>
                <a:srgbClr val="002060"/>
              </a:solidFill>
            </a:endParaRPr>
          </a:p>
          <a:p>
            <a:r>
              <a:rPr lang="tr-TR" sz="2800" dirty="0"/>
              <a:t>Anadolu-Rumeli bütünlüğü sağlandı, başkent İstanbul oldu.</a:t>
            </a:r>
          </a:p>
          <a:p>
            <a:r>
              <a:rPr lang="tr-TR" sz="2800" dirty="0"/>
              <a:t>Osmanlı Yükselme Dönemi başladı.</a:t>
            </a:r>
          </a:p>
          <a:p>
            <a:r>
              <a:rPr lang="tr-TR" sz="2800" dirty="0"/>
              <a:t>Osmanlı Devleti için, en büyük fitne yuvası kaldırılmış oldu.</a:t>
            </a:r>
          </a:p>
          <a:p>
            <a:r>
              <a:rPr lang="tr-TR" sz="2800" b="1" dirty="0"/>
              <a:t>Akdeniz-Karadeniz ticareti</a:t>
            </a:r>
            <a:r>
              <a:rPr lang="tr-TR" sz="2800" dirty="0"/>
              <a:t>, Osmanlı’nın denetimine girdi.</a:t>
            </a:r>
          </a:p>
          <a:p>
            <a:r>
              <a:rPr lang="tr-TR" sz="2800" dirty="0"/>
              <a:t>Osmanlılar, İslam dünyasında büyük bir prestije sahip oldu.</a:t>
            </a:r>
          </a:p>
          <a:p>
            <a:r>
              <a:rPr lang="tr-TR" sz="2800" dirty="0"/>
              <a:t> İstanbul'da bulunan Ortodoks Kilisesi'nin koruyuculuğu Osmanlıların eline geçti.</a:t>
            </a:r>
          </a:p>
          <a:p>
            <a:pPr>
              <a:buFontTx/>
              <a:buNone/>
            </a:pPr>
            <a:r>
              <a:rPr lang="tr-TR" sz="2800" dirty="0"/>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Varsayılan Tasarım">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TotalTime>
  <Words>609</Words>
  <PresentationFormat>Ekran Gösterisi (4:3)</PresentationFormat>
  <Paragraphs>60</Paragraphs>
  <Slides>28</Slides>
  <Notes>1</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Varsayılan Tasarım</vt:lpstr>
      <vt:lpstr>Slayt 1</vt:lpstr>
      <vt:lpstr>Slayt 2</vt:lpstr>
      <vt:lpstr>Slayt 3</vt:lpstr>
      <vt:lpstr>Slayt 4</vt:lpstr>
      <vt:lpstr>A- Fethin Sebepleri</vt:lpstr>
      <vt:lpstr>  2-Dini</vt:lpstr>
      <vt:lpstr> 3- Siyasi</vt:lpstr>
      <vt:lpstr>B- İstanbul’un Fethi için Türkler’in Yaptığı  Hazırlıklar</vt:lpstr>
      <vt:lpstr>C- İstanbul’un Fethi’nin Sonuçları</vt:lpstr>
      <vt:lpstr>2-Dünya Tarihi Açısından SONUCU;</vt:lpstr>
      <vt:lpstr>Slayt 11</vt:lpstr>
      <vt:lpstr>Slayt 12</vt:lpstr>
      <vt:lpstr>Slayt 13</vt:lpstr>
      <vt:lpstr>Slayt 14</vt:lpstr>
      <vt:lpstr>İstanbul’un Fethinin Tasfiri - 1453</vt:lpstr>
      <vt:lpstr>Slayt 16</vt:lpstr>
      <vt:lpstr>Slayt 17</vt:lpstr>
      <vt:lpstr>Slayt 18</vt:lpstr>
      <vt:lpstr>Slayt 19</vt:lpstr>
      <vt:lpstr>Slayt 20</vt:lpstr>
      <vt:lpstr>Slayt 21</vt:lpstr>
      <vt:lpstr>Slayt 22</vt:lpstr>
      <vt:lpstr>Slayt 23</vt:lpstr>
      <vt:lpstr>Slayt 24</vt:lpstr>
      <vt:lpstr>Slayt 25</vt:lpstr>
      <vt:lpstr>Gemilerin Kasımpaşa’dan Haliç’e İndirilişi</vt:lpstr>
      <vt:lpstr>Fatih Sultan Mehmed’in İstanbul’a Girişi</vt:lpstr>
      <vt:lpstr>Slayt 28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Printed>1601-01-01T00:00:00Z</cp:lastPrinted>
  <dcterms:created xsi:type="dcterms:W3CDTF">1601-01-01T00:00:00Z</dcterms:created>
  <dcterms:modified xsi:type="dcterms:W3CDTF">2016-12-23T09:57:15Z</dcterms:modified>
  <cp:category>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