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6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LGIN " initials="TNR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C1CD1"/>
  </p:clrMru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ema Uygulanmış Stil 1 - Vurgu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ema Uygulanmış Stil 1 - Vurgu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Tema Uygulanmış Stil 2 - Vurgu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ema Uygulanmış Stil 2 - Vurgu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929F9F4-4A8F-4326-A1B4-22849713DDAB}" styleName="Koyu Stil 1 - Vurgu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Koyu Stil 1 - Vurgu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E171933-4619-4E11-9A3F-F7608DF75F80}" styleName="Orta Stil 1 - Vurgu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1" autoAdjust="0"/>
    <p:restoredTop sz="93369" autoAdjust="0"/>
  </p:normalViewPr>
  <p:slideViewPr>
    <p:cSldViewPr>
      <p:cViewPr varScale="1">
        <p:scale>
          <a:sx n="85" d="100"/>
          <a:sy n="85" d="100"/>
        </p:scale>
        <p:origin x="-11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7-01-11T17:46:40.212" idx="1">
    <p:pos x="10" y="10"/>
    <p:text/>
  </p:cm>
  <p:cm authorId="0" dt="2017-01-11T17:46:44.340" idx="2">
    <p:pos x="146" y="146"/>
    <p:text/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A4A3AA-CF88-461D-A85E-4D8C9AF2C611}" type="datetimeFigureOut">
              <a:rPr lang="tr-TR" smtClean="0"/>
              <a:pPr/>
              <a:t>31.03.2017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D807BF-E90E-47E8-9FA4-54268ACAE29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2CCBDF-5B08-40E3-8E7A-9C6725F8DF3E}" type="datetimeFigureOut">
              <a:rPr lang="tr-TR" smtClean="0"/>
              <a:pPr/>
              <a:t>31.03.2017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E53521-71A6-46B0-8CB4-657CAF8741E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53521-71A6-46B0-8CB4-657CAF8741EC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53521-71A6-46B0-8CB4-657CAF8741EC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E53521-71A6-46B0-8CB4-657CAF8741EC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tr-TR" smtClean="0"/>
              <a:t>Merve Koleji</a:t>
            </a:r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C511C1A-221B-4B87-8B92-30F36BF5CDE3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  <p:sndAc>
      <p:stSnd>
        <p:snd r:embed="rId1" name="projctor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Merve Koleji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836EA2-19C5-46DF-9222-BA60C3E98A3A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 thruBlk="1"/>
    <p:sndAc>
      <p:stSnd>
        <p:snd r:embed="rId1" name="projctor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pPr>
              <a:defRPr/>
            </a:pPr>
            <a:r>
              <a:rPr lang="tr-TR" smtClean="0"/>
              <a:t>Merve Koleji</a:t>
            </a:r>
            <a:endParaRPr lang="tr-TR"/>
          </a:p>
        </p:txBody>
      </p:sp>
      <p:sp>
        <p:nvSpPr>
          <p:cNvPr id="7" name="6 Dikdörtgen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pPr>
              <a:defRPr/>
            </a:pPr>
            <a:fld id="{A57BC9CF-6894-4D71-83E0-64901AB70F5C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  <p:sndAc>
      <p:stSnd>
        <p:snd r:embed="rId1" name="projctor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Merve Koleji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39BF20C-F2FD-4537-8589-1321FCC76C2C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 spd="slow">
    <p:fade thruBlk="1"/>
    <p:sndAc>
      <p:stSnd>
        <p:snd r:embed="rId1" name="projctor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Dikdörtgen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8512F59-1440-4B05-97CB-3D2A0ED9E0E4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Merve Koleji</a:t>
            </a:r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  <p:sndAc>
      <p:stSnd>
        <p:snd r:embed="rId1" name="projctor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>
              <a:defRPr/>
            </a:pPr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>
              <a:defRPr/>
            </a:pPr>
            <a:fld id="{F7EB78B1-FEBA-4AB2-9D1B-94FED73192B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r>
              <a:rPr lang="tr-TR" smtClean="0"/>
              <a:t>Merve Koleji</a:t>
            </a:r>
            <a:endParaRPr lang="tr-TR"/>
          </a:p>
        </p:txBody>
      </p:sp>
    </p:spTree>
  </p:cSld>
  <p:clrMapOvr>
    <a:masterClrMapping/>
  </p:clrMapOvr>
  <p:transition spd="slow">
    <p:fade thruBlk="1"/>
    <p:sndAc>
      <p:stSnd>
        <p:snd r:embed="rId1" name="projctor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>
              <a:defRPr/>
            </a:pPr>
            <a:endParaRPr lang="tr-TR"/>
          </a:p>
        </p:txBody>
      </p:sp>
      <p:sp>
        <p:nvSpPr>
          <p:cNvPr id="12" name="11 Slayt Numarası Yer Tutucusu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>
              <a:defRPr/>
            </a:pPr>
            <a:fld id="{27B83049-2369-42B0-8932-3B502B8537A7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r>
              <a:rPr lang="tr-TR" smtClean="0"/>
              <a:t>Merve Koleji</a:t>
            </a:r>
            <a:endParaRPr lang="tr-TR"/>
          </a:p>
        </p:txBody>
      </p:sp>
      <p:sp>
        <p:nvSpPr>
          <p:cNvPr id="16" name="15 Metin Yer Tutucusu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5" name="14 Metin Yer Tutucusu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 spd="slow">
    <p:fade thruBlk="1"/>
    <p:sndAc>
      <p:stSnd>
        <p:snd r:embed="rId1" name="projctor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Merve Koleji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1881F0D-907B-41E4-BD1B-0413B2BA65F2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 thruBlk="1"/>
    <p:sndAc>
      <p:stSnd>
        <p:snd r:embed="rId1" name="projctor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Merve Koleji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C25EF5ED-21D0-4D80-BEC8-8EBC0FEB92F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fade thruBlk="1"/>
    <p:sndAc>
      <p:stSnd>
        <p:snd r:embed="rId1" name="projctor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Merve Koleji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0F5F123-6A1F-4339-BBE1-96C135E84FB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 spd="slow">
    <p:fade thruBlk="1"/>
    <p:sndAc>
      <p:stSnd>
        <p:snd r:embed="rId1" name="projctor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Dikdörtgen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pPr>
              <a:defRPr/>
            </a:pPr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87FF5B3E-5343-42A4-AE07-FC66627CEF97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pPr>
              <a:defRPr/>
            </a:pPr>
            <a:r>
              <a:rPr lang="tr-TR" smtClean="0"/>
              <a:t>Merve Koleji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 thruBlk="1"/>
    <p:sndAc>
      <p:stSnd>
        <p:snd r:embed="rId1" name="projctor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tr-TR" smtClean="0"/>
              <a:t>Merve Koleji</a:t>
            </a:r>
            <a:endParaRPr lang="tr-TR"/>
          </a:p>
        </p:txBody>
      </p:sp>
      <p:sp>
        <p:nvSpPr>
          <p:cNvPr id="7" name="6 Dikdörtgen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808E9E8-9F9A-4843-B3A1-300FAC67ACE6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ransition spd="slow">
    <p:fade thruBlk="1"/>
    <p:sndAc>
      <p:stSnd>
        <p:snd r:embed="rId13" name="projctor.wav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image" Target="../media/image22.gif"/><Relationship Id="rId7" Type="http://schemas.openxmlformats.org/officeDocument/2006/relationships/image" Target="../media/image26.gif"/><Relationship Id="rId12" Type="http://schemas.openxmlformats.org/officeDocument/2006/relationships/image" Target="../media/image3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11" Type="http://schemas.openxmlformats.org/officeDocument/2006/relationships/image" Target="../media/image30.gif"/><Relationship Id="rId5" Type="http://schemas.openxmlformats.org/officeDocument/2006/relationships/image" Target="../media/image24.gif"/><Relationship Id="rId10" Type="http://schemas.openxmlformats.org/officeDocument/2006/relationships/image" Target="../media/image29.gif"/><Relationship Id="rId4" Type="http://schemas.openxmlformats.org/officeDocument/2006/relationships/image" Target="../media/image23.gif"/><Relationship Id="rId9" Type="http://schemas.openxmlformats.org/officeDocument/2006/relationships/image" Target="../media/image2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gif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667000" y="4149080"/>
            <a:ext cx="6477000" cy="1800200"/>
          </a:xfrm>
        </p:spPr>
        <p:txBody>
          <a:bodyPr>
            <a:normAutofit/>
          </a:bodyPr>
          <a:lstStyle/>
          <a:p>
            <a:r>
              <a:rPr lang="tr-TR" sz="9600" dirty="0" smtClean="0">
                <a:solidFill>
                  <a:srgbClr val="002060"/>
                </a:solidFill>
                <a:latin typeface="Arial Black" pitchFamily="34" charset="0"/>
              </a:rPr>
              <a:t>PREFER</a:t>
            </a:r>
            <a:endParaRPr lang="tr-TR" sz="96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4" name="3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fade thruBlk="1"/>
    <p:sndAc>
      <p:stSnd>
        <p:snd r:embed="rId2" name="projctor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Brain_Traini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0"/>
            <a:ext cx="4536503" cy="68580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  <p:sndAc>
      <p:stSnd>
        <p:snd r:embed="rId2" name="projctor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joanapaula-thank-you-nKYcKL-clipart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924944"/>
            <a:ext cx="2047875" cy="3333750"/>
          </a:xfrm>
          <a:prstGeom prst="rect">
            <a:avLst/>
          </a:prstGeom>
        </p:spPr>
      </p:pic>
      <p:sp>
        <p:nvSpPr>
          <p:cNvPr id="4" name="3 Oval Belirtme Çizgisi"/>
          <p:cNvSpPr/>
          <p:nvPr/>
        </p:nvSpPr>
        <p:spPr>
          <a:xfrm>
            <a:off x="1907704" y="620688"/>
            <a:ext cx="4896544" cy="259228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Cooper Black" pitchFamily="18" charset="0"/>
              </a:rPr>
              <a:t>SIRA SIZDE</a:t>
            </a:r>
            <a:r>
              <a:rPr lang="tr-TR" dirty="0" smtClean="0">
                <a:solidFill>
                  <a:srgbClr val="FFFF00"/>
                </a:solidFill>
                <a:latin typeface="Cooper Black" pitchFamily="18" charset="0"/>
              </a:rPr>
              <a:t>.</a:t>
            </a:r>
            <a:endParaRPr lang="tr-TR" dirty="0">
              <a:solidFill>
                <a:srgbClr val="FFFF00"/>
              </a:solidFill>
              <a:latin typeface="Cooper Black" pitchFamily="18" charset="0"/>
            </a:endParaRPr>
          </a:p>
        </p:txBody>
      </p:sp>
    </p:spTree>
  </p:cSld>
  <p:clrMapOvr>
    <a:masterClrMapping/>
  </p:clrMapOvr>
  <p:transition spd="slow"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692696"/>
            <a:ext cx="914400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Verilen sözcükleri kendi zevklerinize göre tercih cümleleri oluşturun.</a:t>
            </a:r>
          </a:p>
          <a:p>
            <a:endParaRPr lang="tr-TR" sz="2000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sz="2000" dirty="0" smtClean="0">
              <a:solidFill>
                <a:srgbClr val="000000"/>
              </a:solidFill>
              <a:latin typeface="Arial Black" pitchFamily="34" charset="0"/>
            </a:endParaRPr>
          </a:p>
          <a:p>
            <a:r>
              <a:rPr lang="tr-TR" sz="2000" dirty="0" err="1" smtClean="0">
                <a:solidFill>
                  <a:srgbClr val="0070C0"/>
                </a:solidFill>
                <a:latin typeface="Arial Black" pitchFamily="34" charset="0"/>
              </a:rPr>
              <a:t>Handball</a:t>
            </a:r>
            <a:r>
              <a:rPr lang="tr-TR" sz="2000" dirty="0" smtClean="0">
                <a:solidFill>
                  <a:srgbClr val="0070C0"/>
                </a:solidFill>
                <a:latin typeface="Arial Black" pitchFamily="34" charset="0"/>
              </a:rPr>
              <a:t> – </a:t>
            </a:r>
            <a:r>
              <a:rPr lang="tr-TR" sz="2000" dirty="0" err="1" smtClean="0">
                <a:solidFill>
                  <a:srgbClr val="0070C0"/>
                </a:solidFill>
                <a:latin typeface="Arial Black" pitchFamily="34" charset="0"/>
              </a:rPr>
              <a:t>Football</a:t>
            </a:r>
            <a:endParaRPr lang="tr-TR" sz="2000" dirty="0" smtClean="0">
              <a:solidFill>
                <a:srgbClr val="0070C0"/>
              </a:solidFill>
              <a:latin typeface="Arial Black" pitchFamily="34" charset="0"/>
            </a:endParaRPr>
          </a:p>
          <a:p>
            <a:endParaRPr lang="tr-TR" sz="2000" dirty="0" smtClean="0">
              <a:solidFill>
                <a:srgbClr val="0070C0"/>
              </a:solidFill>
              <a:latin typeface="Arial Black" pitchFamily="34" charset="0"/>
            </a:endParaRPr>
          </a:p>
          <a:p>
            <a:r>
              <a:rPr lang="tr-TR" sz="4000" dirty="0" smtClean="0">
                <a:solidFill>
                  <a:srgbClr val="0070C0"/>
                </a:solidFill>
                <a:latin typeface="Arial Black" pitchFamily="34" charset="0"/>
              </a:rPr>
              <a:t>*</a:t>
            </a:r>
          </a:p>
          <a:p>
            <a:endParaRPr lang="tr-TR" sz="4000" dirty="0" smtClean="0">
              <a:solidFill>
                <a:srgbClr val="0070C0"/>
              </a:solidFill>
              <a:latin typeface="Arial Black" pitchFamily="34" charset="0"/>
            </a:endParaRPr>
          </a:p>
          <a:p>
            <a:r>
              <a:rPr lang="tr-TR" sz="2000" dirty="0" err="1" smtClean="0">
                <a:solidFill>
                  <a:srgbClr val="0070C0"/>
                </a:solidFill>
                <a:latin typeface="Arial Black" pitchFamily="34" charset="0"/>
              </a:rPr>
              <a:t>Englısh</a:t>
            </a:r>
            <a:r>
              <a:rPr lang="tr-TR" sz="2000" dirty="0" smtClean="0">
                <a:solidFill>
                  <a:srgbClr val="0070C0"/>
                </a:solidFill>
                <a:latin typeface="Arial Black" pitchFamily="34" charset="0"/>
              </a:rPr>
              <a:t> – </a:t>
            </a:r>
            <a:r>
              <a:rPr lang="tr-TR" sz="2000" dirty="0" err="1" smtClean="0">
                <a:solidFill>
                  <a:srgbClr val="0070C0"/>
                </a:solidFill>
                <a:latin typeface="Arial Black" pitchFamily="34" charset="0"/>
              </a:rPr>
              <a:t>Science</a:t>
            </a:r>
            <a:endParaRPr lang="tr-TR" sz="2000" dirty="0" smtClean="0">
              <a:solidFill>
                <a:srgbClr val="0070C0"/>
              </a:solidFill>
              <a:latin typeface="Arial Black" pitchFamily="34" charset="0"/>
            </a:endParaRPr>
          </a:p>
          <a:p>
            <a:endParaRPr lang="tr-TR" sz="2000" dirty="0" smtClean="0">
              <a:solidFill>
                <a:srgbClr val="0070C0"/>
              </a:solidFill>
              <a:latin typeface="Arial Black" pitchFamily="34" charset="0"/>
            </a:endParaRPr>
          </a:p>
          <a:p>
            <a:r>
              <a:rPr lang="tr-TR" sz="4000" dirty="0" smtClean="0">
                <a:solidFill>
                  <a:srgbClr val="0070C0"/>
                </a:solidFill>
                <a:latin typeface="Arial Black" pitchFamily="34" charset="0"/>
              </a:rPr>
              <a:t>*</a:t>
            </a:r>
          </a:p>
          <a:p>
            <a:endParaRPr lang="tr-TR" sz="4000" dirty="0" smtClean="0">
              <a:solidFill>
                <a:srgbClr val="0070C0"/>
              </a:solidFill>
              <a:latin typeface="Arial Black" pitchFamily="34" charset="0"/>
            </a:endParaRPr>
          </a:p>
          <a:p>
            <a:endParaRPr lang="tr-TR" sz="4000" dirty="0" smtClean="0">
              <a:solidFill>
                <a:srgbClr val="0070C0"/>
              </a:solidFill>
              <a:latin typeface="Arial Black" pitchFamily="34" charset="0"/>
            </a:endParaRPr>
          </a:p>
          <a:p>
            <a:endParaRPr lang="tr-TR" sz="2000" dirty="0" smtClean="0">
              <a:solidFill>
                <a:srgbClr val="0070C0"/>
              </a:solidFill>
              <a:latin typeface="Arial Black" pitchFamily="34" charset="0"/>
            </a:endParaRPr>
          </a:p>
          <a:p>
            <a:endParaRPr lang="tr-TR" sz="2000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sz="20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7664728" y="6728358"/>
            <a:ext cx="31713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I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prefer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…….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to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……… </a:t>
            </a:r>
            <a:endParaRPr lang="tr-TR" sz="20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339752" y="6858000"/>
            <a:ext cx="27748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I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prefer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…..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to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…….</a:t>
            </a:r>
            <a:endParaRPr lang="tr-TR" sz="2000" dirty="0">
              <a:solidFill>
                <a:srgbClr val="0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fade thruBlk="1"/>
    <p:sndAc>
      <p:stSnd>
        <p:snd r:embed="rId3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67 -0.04815 L -0.78732 -0.5942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33333E-6 L -0.19896 -0.3611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" y="-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51520" y="260649"/>
            <a:ext cx="8496944" cy="243143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 Black" pitchFamily="34" charset="0"/>
              </a:rPr>
              <a:t>Yapılan yanlışları bulunuz.</a:t>
            </a:r>
          </a:p>
          <a:p>
            <a:endParaRPr lang="tr-TR" sz="2000" dirty="0" smtClean="0">
              <a:solidFill>
                <a:srgbClr val="000000"/>
              </a:solidFill>
              <a:latin typeface="Arial Black" pitchFamily="34" charset="0"/>
            </a:endParaRPr>
          </a:p>
          <a:p>
            <a:r>
              <a:rPr lang="tr-TR" sz="28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 Black" pitchFamily="34" charset="0"/>
              </a:rPr>
              <a:t>-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She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doesn’t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prefers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cartoons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.</a:t>
            </a:r>
          </a:p>
          <a:p>
            <a:r>
              <a:rPr lang="tr-TR" sz="28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 Black" pitchFamily="34" charset="0"/>
              </a:rPr>
              <a:t>-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He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prefer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ice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cream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.(-)</a:t>
            </a:r>
          </a:p>
          <a:p>
            <a:r>
              <a:rPr lang="tr-TR" sz="28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 Black" pitchFamily="34" charset="0"/>
              </a:rPr>
              <a:t>-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I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prefer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swim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to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playing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basketball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. </a:t>
            </a:r>
          </a:p>
          <a:p>
            <a:endParaRPr lang="tr-TR" sz="2800" dirty="0">
              <a:solidFill>
                <a:schemeClr val="accent4">
                  <a:lumMod val="40000"/>
                  <a:lumOff val="6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5868144" y="6858000"/>
            <a:ext cx="25863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S TAKISI OLMAYACAK !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339752" y="6858000"/>
            <a:ext cx="2251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+mj-lt"/>
              </a:rPr>
              <a:t>DON’T YAZILMAMIŞ</a:t>
            </a:r>
            <a:endParaRPr lang="tr-TR" sz="20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-756592" y="6858000"/>
            <a:ext cx="2739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İNG TAKISI UNUTULMUŞ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6" name="5 Eksi"/>
          <p:cNvSpPr/>
          <p:nvPr/>
        </p:nvSpPr>
        <p:spPr>
          <a:xfrm>
            <a:off x="-1692696" y="2492896"/>
            <a:ext cx="12529392" cy="100811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0" y="3140968"/>
            <a:ext cx="9144000" cy="42165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Verilen kelimelerle anlamlı tercih cümleleri oluşturunuz.Ekleri uygun yerlere siz yerleştiriniz.</a:t>
            </a:r>
          </a:p>
          <a:p>
            <a:endParaRPr lang="tr-TR" sz="2000" dirty="0" smtClean="0">
              <a:solidFill>
                <a:schemeClr val="accent3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tr-TR" sz="2400" dirty="0" smtClean="0">
                <a:solidFill>
                  <a:srgbClr val="002060"/>
                </a:solidFill>
                <a:latin typeface="Arial Black" pitchFamily="34" charset="0"/>
              </a:rPr>
              <a:t>-</a:t>
            </a:r>
            <a:r>
              <a:rPr lang="tr-TR" sz="2400" dirty="0" err="1" smtClean="0">
                <a:solidFill>
                  <a:srgbClr val="00B050"/>
                </a:solidFill>
                <a:latin typeface="Arial Black" pitchFamily="34" charset="0"/>
              </a:rPr>
              <a:t>prefer</a:t>
            </a:r>
            <a:r>
              <a:rPr lang="tr-TR" sz="2400" dirty="0" smtClean="0">
                <a:solidFill>
                  <a:srgbClr val="00B050"/>
                </a:solidFill>
                <a:latin typeface="Arial Black" pitchFamily="34" charset="0"/>
              </a:rPr>
              <a:t>/</a:t>
            </a:r>
            <a:r>
              <a:rPr lang="tr-TR" sz="2400" dirty="0" err="1" smtClean="0">
                <a:solidFill>
                  <a:srgbClr val="00B050"/>
                </a:solidFill>
                <a:latin typeface="Arial Black" pitchFamily="34" charset="0"/>
              </a:rPr>
              <a:t>children</a:t>
            </a:r>
            <a:r>
              <a:rPr lang="tr-TR" sz="2400" dirty="0" smtClean="0">
                <a:solidFill>
                  <a:srgbClr val="00B050"/>
                </a:solidFill>
                <a:latin typeface="Arial Black" pitchFamily="34" charset="0"/>
              </a:rPr>
              <a:t>/</a:t>
            </a:r>
            <a:r>
              <a:rPr lang="tr-TR" sz="2400" dirty="0" err="1" smtClean="0">
                <a:solidFill>
                  <a:srgbClr val="00B050"/>
                </a:solidFill>
                <a:latin typeface="Arial Black" pitchFamily="34" charset="0"/>
              </a:rPr>
              <a:t>cartoons</a:t>
            </a:r>
            <a:r>
              <a:rPr lang="tr-TR" sz="2400" dirty="0" smtClean="0">
                <a:solidFill>
                  <a:srgbClr val="00B050"/>
                </a:solidFill>
                <a:latin typeface="Arial Black" pitchFamily="34" charset="0"/>
              </a:rPr>
              <a:t>/</a:t>
            </a:r>
            <a:r>
              <a:rPr lang="tr-TR" sz="2400" dirty="0" err="1" smtClean="0">
                <a:solidFill>
                  <a:srgbClr val="00B050"/>
                </a:solidFill>
                <a:latin typeface="Arial Black" pitchFamily="34" charset="0"/>
              </a:rPr>
              <a:t>horror</a:t>
            </a:r>
            <a:r>
              <a:rPr lang="tr-TR" sz="2400" dirty="0" smtClean="0">
                <a:solidFill>
                  <a:srgbClr val="00B050"/>
                </a:solidFill>
                <a:latin typeface="Arial Black" pitchFamily="34" charset="0"/>
              </a:rPr>
              <a:t> </a:t>
            </a:r>
            <a:r>
              <a:rPr lang="tr-TR" sz="2400" dirty="0" err="1" smtClean="0">
                <a:solidFill>
                  <a:srgbClr val="00B050"/>
                </a:solidFill>
                <a:latin typeface="Arial Black" pitchFamily="34" charset="0"/>
              </a:rPr>
              <a:t>films</a:t>
            </a:r>
            <a:r>
              <a:rPr lang="tr-TR" sz="2400" dirty="0" smtClean="0">
                <a:solidFill>
                  <a:srgbClr val="00B050"/>
                </a:solidFill>
                <a:latin typeface="Arial Black" pitchFamily="34" charset="0"/>
              </a:rPr>
              <a:t>/</a:t>
            </a:r>
            <a:r>
              <a:rPr lang="tr-TR" sz="2400" dirty="0" err="1" smtClean="0">
                <a:solidFill>
                  <a:srgbClr val="00B050"/>
                </a:solidFill>
                <a:latin typeface="Arial Black" pitchFamily="34" charset="0"/>
              </a:rPr>
              <a:t>to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(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cartoons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)</a:t>
            </a:r>
            <a:endParaRPr lang="tr-TR" sz="2000" dirty="0" smtClean="0">
              <a:solidFill>
                <a:srgbClr val="00B050"/>
              </a:solidFill>
              <a:latin typeface="Arial Black" pitchFamily="34" charset="0"/>
            </a:endParaRPr>
          </a:p>
          <a:p>
            <a:endParaRPr lang="tr-TR" sz="2000" dirty="0" smtClean="0">
              <a:solidFill>
                <a:srgbClr val="000000"/>
              </a:solidFill>
              <a:latin typeface="Arial Black" pitchFamily="34" charset="0"/>
            </a:endParaRPr>
          </a:p>
          <a:p>
            <a:r>
              <a:rPr lang="tr-TR" sz="24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-</a:t>
            </a:r>
          </a:p>
          <a:p>
            <a:r>
              <a:rPr lang="tr-TR" sz="2400" dirty="0" smtClean="0">
                <a:solidFill>
                  <a:srgbClr val="002060"/>
                </a:solidFill>
                <a:latin typeface="Arial Black" pitchFamily="34" charset="0"/>
              </a:rPr>
              <a:t>-</a:t>
            </a:r>
            <a:r>
              <a:rPr lang="tr-TR" sz="2400" dirty="0" smtClean="0">
                <a:solidFill>
                  <a:srgbClr val="00B050"/>
                </a:solidFill>
                <a:latin typeface="Arial Black" pitchFamily="34" charset="0"/>
              </a:rPr>
              <a:t>Ali </a:t>
            </a:r>
            <a:r>
              <a:rPr lang="tr-TR" sz="2400" dirty="0" err="1" smtClean="0">
                <a:solidFill>
                  <a:srgbClr val="00B050"/>
                </a:solidFill>
                <a:latin typeface="Arial Black" pitchFamily="34" charset="0"/>
              </a:rPr>
              <a:t>and</a:t>
            </a:r>
            <a:r>
              <a:rPr lang="tr-TR" sz="2400" dirty="0" smtClean="0">
                <a:solidFill>
                  <a:srgbClr val="00B050"/>
                </a:solidFill>
                <a:latin typeface="Arial Black" pitchFamily="34" charset="0"/>
              </a:rPr>
              <a:t> Merve/</a:t>
            </a:r>
            <a:r>
              <a:rPr lang="tr-TR" sz="2400" dirty="0" err="1" smtClean="0">
                <a:solidFill>
                  <a:srgbClr val="00B050"/>
                </a:solidFill>
                <a:latin typeface="Arial Black" pitchFamily="34" charset="0"/>
              </a:rPr>
              <a:t>to</a:t>
            </a:r>
            <a:r>
              <a:rPr lang="tr-TR" sz="2400" dirty="0" smtClean="0">
                <a:solidFill>
                  <a:srgbClr val="00B050"/>
                </a:solidFill>
                <a:latin typeface="Arial Black" pitchFamily="34" charset="0"/>
              </a:rPr>
              <a:t>/</a:t>
            </a:r>
            <a:r>
              <a:rPr lang="tr-TR" sz="2400" dirty="0" err="1" smtClean="0">
                <a:solidFill>
                  <a:srgbClr val="00B050"/>
                </a:solidFill>
                <a:latin typeface="Arial Black" pitchFamily="34" charset="0"/>
              </a:rPr>
              <a:t>cat</a:t>
            </a:r>
            <a:r>
              <a:rPr lang="tr-TR" sz="2400" dirty="0" smtClean="0">
                <a:solidFill>
                  <a:srgbClr val="00B050"/>
                </a:solidFill>
                <a:latin typeface="Arial Black" pitchFamily="34" charset="0"/>
              </a:rPr>
              <a:t>/</a:t>
            </a:r>
            <a:r>
              <a:rPr lang="tr-TR" sz="2400" dirty="0" err="1" smtClean="0">
                <a:solidFill>
                  <a:srgbClr val="00B050"/>
                </a:solidFill>
                <a:latin typeface="Arial Black" pitchFamily="34" charset="0"/>
              </a:rPr>
              <a:t>dog</a:t>
            </a:r>
            <a:r>
              <a:rPr lang="tr-TR" sz="2400" dirty="0" smtClean="0">
                <a:solidFill>
                  <a:srgbClr val="00B050"/>
                </a:solidFill>
                <a:latin typeface="Arial Black" pitchFamily="34" charset="0"/>
              </a:rPr>
              <a:t>/</a:t>
            </a:r>
            <a:r>
              <a:rPr lang="tr-TR" sz="2400" dirty="0" err="1" smtClean="0">
                <a:solidFill>
                  <a:srgbClr val="00B050"/>
                </a:solidFill>
                <a:latin typeface="Arial Black" pitchFamily="34" charset="0"/>
              </a:rPr>
              <a:t>prefer</a:t>
            </a:r>
            <a:r>
              <a:rPr lang="tr-TR" sz="2400" dirty="0" smtClean="0">
                <a:solidFill>
                  <a:srgbClr val="000000"/>
                </a:solidFill>
                <a:latin typeface="Arial Black" pitchFamily="34" charset="0"/>
              </a:rPr>
              <a:t>(</a:t>
            </a:r>
            <a:r>
              <a:rPr lang="tr-TR" sz="2400" dirty="0" err="1" smtClean="0">
                <a:solidFill>
                  <a:srgbClr val="000000"/>
                </a:solidFill>
                <a:latin typeface="Arial Black" pitchFamily="34" charset="0"/>
              </a:rPr>
              <a:t>cat</a:t>
            </a:r>
            <a:r>
              <a:rPr lang="tr-TR" sz="2400" dirty="0" smtClean="0">
                <a:solidFill>
                  <a:srgbClr val="000000"/>
                </a:solidFill>
                <a:latin typeface="Arial Black" pitchFamily="34" charset="0"/>
              </a:rPr>
              <a:t>)</a:t>
            </a:r>
          </a:p>
          <a:p>
            <a:r>
              <a:rPr lang="tr-TR" sz="24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-</a:t>
            </a:r>
          </a:p>
          <a:p>
            <a:endParaRPr lang="tr-TR" sz="2400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sz="2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endParaRPr lang="tr-TR" sz="2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endParaRPr lang="tr-TR" sz="2000" dirty="0">
              <a:solidFill>
                <a:schemeClr val="accent3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9144000" y="6021288"/>
            <a:ext cx="41761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Ali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and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Merve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prefer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cat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to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dog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.</a:t>
            </a:r>
            <a:endParaRPr lang="tr-TR" dirty="0" smtClean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979712" y="6858000"/>
            <a:ext cx="6174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Children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prefer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cartoons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to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horror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films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.</a:t>
            </a:r>
          </a:p>
        </p:txBody>
      </p:sp>
      <p:pic>
        <p:nvPicPr>
          <p:cNvPr id="10" name="9 Resim" descr="468-emoji_twitter_two_heart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72400" y="4581128"/>
            <a:ext cx="576064" cy="576064"/>
          </a:xfrm>
          <a:prstGeom prst="rect">
            <a:avLst/>
          </a:prstGeom>
        </p:spPr>
      </p:pic>
      <p:pic>
        <p:nvPicPr>
          <p:cNvPr id="12" name="11 Resim" descr="468-emoji_twitter_two_heart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0312" y="980728"/>
            <a:ext cx="576064" cy="576064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37 -0.06065 L -0.14149 -0.85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-3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58 -0.02914 L 0.12518 -0.7916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-3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85185E-6 L 0.67708 -0.7180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" y="-3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84 -0.02685 L -0.20364 -0.2958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" y="-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13 0.09514 L -0.9882 -0.0687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" y="-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899592" y="548680"/>
          <a:ext cx="7560840" cy="5472608"/>
        </p:xfrm>
        <a:graphic>
          <a:graphicData uri="http://schemas.openxmlformats.org/drawingml/2006/table">
            <a:tbl>
              <a:tblPr>
                <a:tableStyleId>{37CE84F3-28C3-443E-9E96-99CF82512B78}</a:tableStyleId>
              </a:tblPr>
              <a:tblGrid>
                <a:gridCol w="5435894"/>
                <a:gridCol w="2124946"/>
              </a:tblGrid>
              <a:tr h="5472608">
                <a:tc>
                  <a:txBody>
                    <a:bodyPr/>
                    <a:lstStyle/>
                    <a:p>
                      <a:endParaRPr lang="tr-TR" b="1" dirty="0" smtClean="0">
                        <a:solidFill>
                          <a:srgbClr val="FC1CD1"/>
                        </a:solidFill>
                        <a:latin typeface="Arial Black" pitchFamily="34" charset="0"/>
                      </a:endParaRPr>
                    </a:p>
                    <a:p>
                      <a:endParaRPr lang="tr-TR" b="1" baseline="0" dirty="0" smtClean="0">
                        <a:solidFill>
                          <a:srgbClr val="FC1CD1"/>
                        </a:solidFill>
                        <a:latin typeface="Arial Black" pitchFamily="34" charset="0"/>
                      </a:endParaRPr>
                    </a:p>
                    <a:p>
                      <a:endParaRPr lang="tr-TR" b="1" baseline="0" dirty="0" smtClean="0">
                        <a:solidFill>
                          <a:srgbClr val="FC1CD1"/>
                        </a:solidFill>
                        <a:latin typeface="Arial Black" pitchFamily="34" charset="0"/>
                      </a:endParaRPr>
                    </a:p>
                    <a:p>
                      <a:endParaRPr lang="tr-TR" b="1" baseline="0" dirty="0" smtClean="0">
                        <a:solidFill>
                          <a:srgbClr val="FC1CD1"/>
                        </a:solidFill>
                        <a:latin typeface="Arial Black" pitchFamily="34" charset="0"/>
                      </a:endParaRPr>
                    </a:p>
                    <a:p>
                      <a:endParaRPr lang="tr-TR" b="1" baseline="0" dirty="0" smtClean="0">
                        <a:solidFill>
                          <a:srgbClr val="FC1CD1"/>
                        </a:solidFill>
                        <a:latin typeface="Arial Black" pitchFamily="34" charset="0"/>
                      </a:endParaRPr>
                    </a:p>
                    <a:p>
                      <a:endParaRPr lang="tr-TR" b="1" baseline="0" dirty="0" smtClean="0">
                        <a:solidFill>
                          <a:srgbClr val="FC1CD1"/>
                        </a:solidFill>
                        <a:latin typeface="Arial Black" pitchFamily="34" charset="0"/>
                      </a:endParaRPr>
                    </a:p>
                    <a:p>
                      <a:endParaRPr lang="tr-TR" b="1" baseline="0" dirty="0" smtClean="0">
                        <a:solidFill>
                          <a:srgbClr val="FC1CD1"/>
                        </a:solidFill>
                        <a:latin typeface="Arial Black" pitchFamily="34" charset="0"/>
                      </a:endParaRPr>
                    </a:p>
                    <a:p>
                      <a:endParaRPr lang="tr-TR" b="1" baseline="0" dirty="0" smtClean="0">
                        <a:solidFill>
                          <a:srgbClr val="FC1CD1"/>
                        </a:solidFill>
                        <a:latin typeface="Arial Black" pitchFamily="34" charset="0"/>
                      </a:endParaRPr>
                    </a:p>
                    <a:p>
                      <a:endParaRPr lang="tr-TR" b="1" baseline="0" dirty="0" smtClean="0">
                        <a:solidFill>
                          <a:srgbClr val="FC1CD1"/>
                        </a:solidFill>
                        <a:latin typeface="Arial Black" pitchFamily="34" charset="0"/>
                      </a:endParaRPr>
                    </a:p>
                    <a:p>
                      <a:endParaRPr lang="tr-TR" b="1" baseline="0" dirty="0" smtClean="0">
                        <a:solidFill>
                          <a:srgbClr val="FC1CD1"/>
                        </a:solidFill>
                        <a:latin typeface="Arial Black" pitchFamily="34" charset="0"/>
                      </a:endParaRPr>
                    </a:p>
                    <a:p>
                      <a:endParaRPr lang="tr-TR" b="1" baseline="0" dirty="0" smtClean="0">
                        <a:solidFill>
                          <a:srgbClr val="FC1CD1"/>
                        </a:solidFill>
                        <a:latin typeface="Arial Black" pitchFamily="34" charset="0"/>
                      </a:endParaRPr>
                    </a:p>
                    <a:p>
                      <a:endParaRPr lang="tr-TR" b="1" baseline="0" dirty="0" smtClean="0">
                        <a:solidFill>
                          <a:srgbClr val="FC1CD1"/>
                        </a:solidFill>
                        <a:latin typeface="Arial Black" pitchFamily="34" charset="0"/>
                      </a:endParaRPr>
                    </a:p>
                    <a:p>
                      <a:endParaRPr lang="tr-TR" b="1" baseline="0" dirty="0" smtClean="0">
                        <a:solidFill>
                          <a:srgbClr val="FC1CD1"/>
                        </a:solidFill>
                        <a:latin typeface="Arial Black" pitchFamily="34" charset="0"/>
                      </a:endParaRPr>
                    </a:p>
                    <a:p>
                      <a:endParaRPr lang="tr-TR" b="1" baseline="0" dirty="0" smtClean="0">
                        <a:solidFill>
                          <a:srgbClr val="FC1CD1"/>
                        </a:solidFill>
                        <a:latin typeface="Arial Black" pitchFamily="34" charset="0"/>
                      </a:endParaRPr>
                    </a:p>
                    <a:p>
                      <a:endParaRPr lang="tr-TR" b="1" baseline="0" dirty="0" smtClean="0">
                        <a:solidFill>
                          <a:srgbClr val="FC1CD1"/>
                        </a:solidFill>
                        <a:latin typeface="Arial Black" pitchFamily="34" charset="0"/>
                      </a:endParaRPr>
                    </a:p>
                    <a:p>
                      <a:endParaRPr lang="tr-TR" b="1" baseline="0" dirty="0" smtClean="0">
                        <a:solidFill>
                          <a:srgbClr val="FC1CD1"/>
                        </a:solidFill>
                        <a:latin typeface="Arial Black" pitchFamily="34" charset="0"/>
                      </a:endParaRPr>
                    </a:p>
                    <a:p>
                      <a:endParaRPr lang="tr-TR" b="1" baseline="0" dirty="0" smtClean="0">
                        <a:solidFill>
                          <a:srgbClr val="FC1CD1"/>
                        </a:solidFill>
                        <a:latin typeface="Arial Black" pitchFamily="34" charset="0"/>
                      </a:endParaRPr>
                    </a:p>
                    <a:p>
                      <a:endParaRPr lang="tr-TR" b="1" baseline="0" dirty="0" smtClean="0">
                        <a:solidFill>
                          <a:srgbClr val="FC1CD1"/>
                        </a:solidFill>
                        <a:latin typeface="Arial Black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b="1" baseline="0" dirty="0" smtClean="0">
                        <a:solidFill>
                          <a:srgbClr val="FC1CD1"/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cxnSp>
        <p:nvCxnSpPr>
          <p:cNvPr id="7" name="6 Düz Bağlayıcı"/>
          <p:cNvCxnSpPr/>
          <p:nvPr/>
        </p:nvCxnSpPr>
        <p:spPr>
          <a:xfrm>
            <a:off x="899592" y="1484784"/>
            <a:ext cx="74888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899592" y="3356992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899592" y="4221088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>
            <a:off x="899592" y="2420888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>
            <a:off x="899592" y="5157192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Bağlayıcı"/>
          <p:cNvCxnSpPr/>
          <p:nvPr/>
        </p:nvCxnSpPr>
        <p:spPr>
          <a:xfrm>
            <a:off x="7452320" y="548680"/>
            <a:ext cx="0" cy="5400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Metin kutusu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chemeClr val="accent1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              CUMLELER                D     Y</a:t>
            </a:r>
            <a:endParaRPr lang="tr-TR" sz="4000" dirty="0">
              <a:solidFill>
                <a:schemeClr val="accent1">
                  <a:lumMod val="5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graphicFrame>
        <p:nvGraphicFramePr>
          <p:cNvPr id="20" name="19 Tablo"/>
          <p:cNvGraphicFramePr>
            <a:graphicFrameLocks noGrp="1"/>
          </p:cNvGraphicFramePr>
          <p:nvPr/>
        </p:nvGraphicFramePr>
        <p:xfrm>
          <a:off x="9144000" y="5445224"/>
          <a:ext cx="8136904" cy="879872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8136904"/>
              </a:tblGrid>
              <a:tr h="879872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DOĞRU VEYA YANLIŞ CÜMLELERİ BELİRLEYİN</a:t>
                      </a:r>
                      <a:r>
                        <a:rPr lang="tr-TR" baseline="0" dirty="0" smtClean="0"/>
                        <a:t>  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22 Dikdörtgen"/>
          <p:cNvSpPr/>
          <p:nvPr/>
        </p:nvSpPr>
        <p:spPr>
          <a:xfrm>
            <a:off x="-4532010" y="836712"/>
            <a:ext cx="4198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b="1" dirty="0" smtClean="0">
                <a:solidFill>
                  <a:srgbClr val="FC1CD1"/>
                </a:solidFill>
                <a:latin typeface="Arial Black" pitchFamily="34" charset="0"/>
              </a:rPr>
              <a:t>CHİLD DON’T PREFER ORANGE.</a:t>
            </a:r>
          </a:p>
        </p:txBody>
      </p:sp>
      <p:pic>
        <p:nvPicPr>
          <p:cNvPr id="24" name="23 Resim" descr="DamonBraces_S0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24328" y="620688"/>
            <a:ext cx="836712" cy="836712"/>
          </a:xfrm>
          <a:prstGeom prst="rect">
            <a:avLst/>
          </a:prstGeom>
        </p:spPr>
      </p:pic>
      <p:sp>
        <p:nvSpPr>
          <p:cNvPr id="25" name="24 Dikdörtgen"/>
          <p:cNvSpPr/>
          <p:nvPr/>
        </p:nvSpPr>
        <p:spPr>
          <a:xfrm>
            <a:off x="-4256871" y="1700808"/>
            <a:ext cx="44107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C1CD1"/>
                </a:solidFill>
                <a:latin typeface="Arial Black" pitchFamily="34" charset="0"/>
              </a:rPr>
              <a:t>I PREFER </a:t>
            </a:r>
            <a:r>
              <a:rPr lang="tr-TR" b="1" smtClean="0">
                <a:solidFill>
                  <a:srgbClr val="FC1CD1"/>
                </a:solidFill>
                <a:latin typeface="Arial Black" pitchFamily="34" charset="0"/>
              </a:rPr>
              <a:t>PLAYİNG VOLLEYBALL</a:t>
            </a:r>
            <a:r>
              <a:rPr lang="tr-TR" b="1" dirty="0" smtClean="0">
                <a:solidFill>
                  <a:srgbClr val="FC1CD1"/>
                </a:solidFill>
                <a:latin typeface="Arial Black" pitchFamily="34" charset="0"/>
              </a:rPr>
              <a:t>.</a:t>
            </a:r>
          </a:p>
        </p:txBody>
      </p:sp>
      <p:pic>
        <p:nvPicPr>
          <p:cNvPr id="26" name="25 Resim" descr="DamonBraces_S0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1556792"/>
            <a:ext cx="836712" cy="836712"/>
          </a:xfrm>
          <a:prstGeom prst="rect">
            <a:avLst/>
          </a:prstGeom>
        </p:spPr>
      </p:pic>
      <p:sp>
        <p:nvSpPr>
          <p:cNvPr id="27" name="26 Dikdörtgen"/>
          <p:cNvSpPr/>
          <p:nvPr/>
        </p:nvSpPr>
        <p:spPr>
          <a:xfrm>
            <a:off x="-5238328" y="2708920"/>
            <a:ext cx="5238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C1CD1"/>
                </a:solidFill>
                <a:latin typeface="Arial Black" pitchFamily="34" charset="0"/>
              </a:rPr>
              <a:t>WE PREFER LİSTEN MUSİC TO RADİO.</a:t>
            </a:r>
          </a:p>
        </p:txBody>
      </p:sp>
      <p:pic>
        <p:nvPicPr>
          <p:cNvPr id="28" name="27 Resim" descr="DamonBraces_S0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4208" y="2492896"/>
            <a:ext cx="836712" cy="836712"/>
          </a:xfrm>
          <a:prstGeom prst="rect">
            <a:avLst/>
          </a:prstGeom>
        </p:spPr>
      </p:pic>
      <p:sp>
        <p:nvSpPr>
          <p:cNvPr id="29" name="28 Dikdörtgen"/>
          <p:cNvSpPr/>
          <p:nvPr/>
        </p:nvSpPr>
        <p:spPr>
          <a:xfrm>
            <a:off x="-3121367" y="3501008"/>
            <a:ext cx="3121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C1CD1"/>
                </a:solidFill>
                <a:latin typeface="Arial Black" pitchFamily="34" charset="0"/>
              </a:rPr>
              <a:t>I PREFER TEA,COFFEE.</a:t>
            </a:r>
          </a:p>
        </p:txBody>
      </p:sp>
      <p:pic>
        <p:nvPicPr>
          <p:cNvPr id="30" name="29 Resim" descr="DamonBraces_S0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96336" y="3429000"/>
            <a:ext cx="836712" cy="836712"/>
          </a:xfrm>
          <a:prstGeom prst="rect">
            <a:avLst/>
          </a:prstGeom>
        </p:spPr>
      </p:pic>
      <p:sp>
        <p:nvSpPr>
          <p:cNvPr id="33" name="32 Dikdörtgen"/>
          <p:cNvSpPr/>
          <p:nvPr/>
        </p:nvSpPr>
        <p:spPr>
          <a:xfrm>
            <a:off x="-3942105" y="4581128"/>
            <a:ext cx="39421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C1CD1"/>
                </a:solidFill>
                <a:latin typeface="Arial Black" pitchFamily="34" charset="0"/>
              </a:rPr>
              <a:t>MY FRİEND PREFERS PHONE.</a:t>
            </a:r>
          </a:p>
        </p:txBody>
      </p:sp>
      <p:pic>
        <p:nvPicPr>
          <p:cNvPr id="34" name="33 Resim" descr="DamonBraces_S0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4208" y="4221088"/>
            <a:ext cx="836712" cy="836712"/>
          </a:xfrm>
          <a:prstGeom prst="rect">
            <a:avLst/>
          </a:prstGeom>
        </p:spPr>
      </p:pic>
      <p:sp>
        <p:nvSpPr>
          <p:cNvPr id="35" name="34 Dikdörtgen"/>
          <p:cNvSpPr/>
          <p:nvPr/>
        </p:nvSpPr>
        <p:spPr>
          <a:xfrm>
            <a:off x="-5544616" y="5373216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C1CD1"/>
                </a:solidFill>
                <a:latin typeface="Arial Black" pitchFamily="34" charset="0"/>
              </a:rPr>
              <a:t>YOU PREFERS GOİNG CİNEMA TO PARK.</a:t>
            </a:r>
          </a:p>
        </p:txBody>
      </p:sp>
      <p:pic>
        <p:nvPicPr>
          <p:cNvPr id="36" name="35 Resim" descr="DamonBraces_S0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24328" y="5157192"/>
            <a:ext cx="836712" cy="836712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014 0.07246 L -0.94497 0.072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4497 0.07238 L -1.98438 0.0723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6545 0 " pathEditMode="relative" ptsTypes="AA"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33858E-6 L 0.66181 0.0046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8.97317E-7 L 0.73125 -0.00578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68363E-6 L 0.49219 1.68363E-6 " pathEditMode="relative" ptsTypes="AA">
                                      <p:cBhvr>
                                        <p:cTn id="8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5097E-6 L 0.55521 2.95097E-6 " pathEditMode="relative" ptsTypes="AA">
                                      <p:cBhvr>
                                        <p:cTn id="10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3.02498E-6 L 0.7323 0.00462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7" grpId="0"/>
      <p:bldP spid="29" grpId="0"/>
      <p:bldP spid="33" grpId="0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2d1u1b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404664"/>
            <a:ext cx="1316310" cy="2026549"/>
          </a:xfrm>
          <a:prstGeom prst="rect">
            <a:avLst/>
          </a:prstGeom>
        </p:spPr>
      </p:pic>
      <p:pic>
        <p:nvPicPr>
          <p:cNvPr id="4" name="3 Resim" descr="2iqybkn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4509120"/>
            <a:ext cx="1751261" cy="2162206"/>
          </a:xfrm>
          <a:prstGeom prst="rect">
            <a:avLst/>
          </a:prstGeom>
        </p:spPr>
      </p:pic>
      <p:pic>
        <p:nvPicPr>
          <p:cNvPr id="5" name="4 Resim" descr="da219fe6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4653136"/>
            <a:ext cx="2232248" cy="1964378"/>
          </a:xfrm>
          <a:prstGeom prst="rect">
            <a:avLst/>
          </a:prstGeom>
        </p:spPr>
      </p:pic>
      <p:pic>
        <p:nvPicPr>
          <p:cNvPr id="6" name="5 Resim" descr="disney_ordekleri_93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6660232" y="2564904"/>
            <a:ext cx="2076252" cy="1964200"/>
          </a:xfrm>
          <a:prstGeom prst="rect">
            <a:avLst/>
          </a:prstGeom>
        </p:spPr>
      </p:pic>
      <p:pic>
        <p:nvPicPr>
          <p:cNvPr id="7" name="6 Resim" descr="gli103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188640"/>
            <a:ext cx="2062899" cy="2007295"/>
          </a:xfrm>
          <a:prstGeom prst="rect">
            <a:avLst/>
          </a:prstGeom>
        </p:spPr>
      </p:pic>
      <p:pic>
        <p:nvPicPr>
          <p:cNvPr id="10" name="9 Resim" descr="myspace-glitter-graphics-075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55776" y="188640"/>
            <a:ext cx="1656447" cy="2376264"/>
          </a:xfrm>
          <a:prstGeom prst="rect">
            <a:avLst/>
          </a:prstGeom>
        </p:spPr>
      </p:pic>
      <p:pic>
        <p:nvPicPr>
          <p:cNvPr id="11" name="10 Resim" descr="smurf-smurfs-sirinler-simli-pariltili-gif-sirinler-kalp-heat-blue-mavi-sleepy-smurf-uykucu-sirin (1)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644008" y="260648"/>
            <a:ext cx="1981200" cy="2638425"/>
          </a:xfrm>
          <a:prstGeom prst="rect">
            <a:avLst/>
          </a:prstGeom>
        </p:spPr>
      </p:pic>
      <p:pic>
        <p:nvPicPr>
          <p:cNvPr id="12" name="11 Resim" descr="fl8vac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419872" y="4485784"/>
            <a:ext cx="1835466" cy="1954431"/>
          </a:xfrm>
          <a:prstGeom prst="rect">
            <a:avLst/>
          </a:prstGeom>
        </p:spPr>
      </p:pic>
      <p:sp>
        <p:nvSpPr>
          <p:cNvPr id="13" name="12 Metin kutusu"/>
          <p:cNvSpPr txBox="1"/>
          <p:nvPr/>
        </p:nvSpPr>
        <p:spPr>
          <a:xfrm>
            <a:off x="2339752" y="3068960"/>
            <a:ext cx="410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000000"/>
                </a:solidFill>
                <a:latin typeface="Arial Black" pitchFamily="34" charset="0"/>
              </a:rPr>
              <a:t>İZLEDİĞİNİZ İÇİN TEŞEKKÜR EDERİM</a:t>
            </a:r>
            <a:endParaRPr lang="tr-TR" sz="2400" dirty="0">
              <a:solidFill>
                <a:srgbClr val="000000"/>
              </a:solidFill>
              <a:latin typeface="Arial Black" pitchFamily="34" charset="0"/>
            </a:endParaRPr>
          </a:p>
        </p:txBody>
      </p:sp>
      <p:pic>
        <p:nvPicPr>
          <p:cNvPr id="14" name="13 Resim" descr="1429783739_etyglitter1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23528" y="2492896"/>
            <a:ext cx="1666875" cy="1952625"/>
          </a:xfrm>
          <a:prstGeom prst="rect">
            <a:avLst/>
          </a:prstGeom>
        </p:spPr>
      </p:pic>
      <p:pic>
        <p:nvPicPr>
          <p:cNvPr id="15" name="14 Resim" descr="bugs_bunny-48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H="1">
            <a:off x="7812360" y="4623269"/>
            <a:ext cx="1080120" cy="2234731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  <p:sndAc>
      <p:stSnd>
        <p:snd r:embed="rId2" name="projctor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95536" y="404664"/>
            <a:ext cx="87484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Prefer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yapısı tercihlerimizde kullanılır.</a:t>
            </a:r>
          </a:p>
          <a:p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Bu yapıdan sonra </a:t>
            </a:r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isim 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veya </a:t>
            </a:r>
            <a:r>
              <a:rPr lang="tr-TR" sz="20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V</a:t>
            </a:r>
            <a:r>
              <a:rPr lang="tr-TR" sz="16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ing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getirilir.</a:t>
            </a:r>
          </a:p>
          <a:p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İki veya daha fazla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cisimi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karşılaştırırken </a:t>
            </a:r>
            <a:r>
              <a:rPr lang="tr-TR" sz="20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to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yapısı kullanılır.</a:t>
            </a:r>
            <a:endParaRPr lang="tr-TR" sz="2000" dirty="0">
              <a:solidFill>
                <a:srgbClr val="000000"/>
              </a:solidFill>
              <a:latin typeface="Arial Black" pitchFamily="34" charset="0"/>
            </a:endParaRPr>
          </a:p>
        </p:txBody>
      </p:sp>
      <p:pic>
        <p:nvPicPr>
          <p:cNvPr id="3" name="2 Resim" descr="ur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916832"/>
            <a:ext cx="2847975" cy="1600200"/>
          </a:xfrm>
          <a:prstGeom prst="rect">
            <a:avLst/>
          </a:prstGeom>
        </p:spPr>
      </p:pic>
      <p:sp>
        <p:nvSpPr>
          <p:cNvPr id="4" name="3 Metin kutusu"/>
          <p:cNvSpPr txBox="1"/>
          <p:nvPr/>
        </p:nvSpPr>
        <p:spPr>
          <a:xfrm>
            <a:off x="611560" y="3933056"/>
            <a:ext cx="625357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Öznemiz  he/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she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/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ıt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 ise </a:t>
            </a:r>
            <a:r>
              <a:rPr lang="tr-TR" sz="20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prefers</a:t>
            </a:r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kullanılır.</a:t>
            </a:r>
          </a:p>
          <a:p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Öznemiz  I/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you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/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we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/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they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 ise </a:t>
            </a:r>
            <a:r>
              <a:rPr lang="tr-TR" sz="20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prefer</a:t>
            </a:r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kullanılır.</a:t>
            </a:r>
          </a:p>
          <a:p>
            <a:endParaRPr lang="tr-TR" sz="2000" dirty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sz="2000" dirty="0" smtClean="0">
              <a:solidFill>
                <a:srgbClr val="000000"/>
              </a:solidFill>
              <a:latin typeface="Arial Black" pitchFamily="34" charset="0"/>
            </a:endParaRPr>
          </a:p>
          <a:p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endParaRPr lang="tr-TR" sz="2000" dirty="0">
              <a:solidFill>
                <a:srgbClr val="000000"/>
              </a:solidFill>
              <a:latin typeface="Arial Black" pitchFamily="34" charset="0"/>
            </a:endParaRPr>
          </a:p>
        </p:txBody>
      </p:sp>
      <p:pic>
        <p:nvPicPr>
          <p:cNvPr id="5" name="4 Resim" descr="depositphotos_101753062-stock-illustration-asterisk-star-sign.jpg"/>
          <p:cNvPicPr>
            <a:picLocks noChangeAspect="1"/>
          </p:cNvPicPr>
          <p:nvPr/>
        </p:nvPicPr>
        <p:blipFill>
          <a:blip r:embed="rId4" cstate="print"/>
          <a:srcRect t="61535" r="66150" b="6165"/>
          <a:stretch>
            <a:fillRect/>
          </a:stretch>
        </p:blipFill>
        <p:spPr>
          <a:xfrm>
            <a:off x="323528" y="5157192"/>
            <a:ext cx="754657" cy="720080"/>
          </a:xfrm>
          <a:prstGeom prst="rect">
            <a:avLst/>
          </a:prstGeom>
        </p:spPr>
      </p:pic>
      <p:sp>
        <p:nvSpPr>
          <p:cNvPr id="6" name="5 Metin kutusu"/>
          <p:cNvSpPr txBox="1"/>
          <p:nvPr/>
        </p:nvSpPr>
        <p:spPr>
          <a:xfrm>
            <a:off x="1187624" y="5301208"/>
            <a:ext cx="40870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He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prefers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apple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to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banana.</a:t>
            </a:r>
          </a:p>
          <a:p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They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prefer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tea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.</a:t>
            </a:r>
            <a:endParaRPr lang="tr-TR" sz="2000" dirty="0">
              <a:solidFill>
                <a:srgbClr val="000000"/>
              </a:solidFill>
              <a:latin typeface="Arial Black" pitchFamily="34" charset="0"/>
            </a:endParaRPr>
          </a:p>
        </p:txBody>
      </p:sp>
      <p:pic>
        <p:nvPicPr>
          <p:cNvPr id="7" name="6 Resim" descr="pmdbrt-pikachu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32240" y="4149080"/>
            <a:ext cx="2120279" cy="2448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 thruBlk="1"/>
    <p:sndAc>
      <p:stSnd>
        <p:snd r:embed="rId2" name="projctor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shutterstock_218080045-e14298685346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3140968"/>
            <a:ext cx="5295898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2 Metin kutusu"/>
          <p:cNvSpPr txBox="1"/>
          <p:nvPr/>
        </p:nvSpPr>
        <p:spPr>
          <a:xfrm>
            <a:off x="755576" y="1268760"/>
            <a:ext cx="6192688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002060"/>
                </a:solidFill>
                <a:latin typeface="Arial Black" pitchFamily="34" charset="0"/>
              </a:rPr>
              <a:t>ÖRNEKLERLE ANLAYALIM</a:t>
            </a:r>
          </a:p>
        </p:txBody>
      </p:sp>
    </p:spTree>
  </p:cSld>
  <p:clrMapOvr>
    <a:masterClrMapping/>
  </p:clrMapOvr>
  <p:transition spd="slow">
    <p:fade thruBlk="1"/>
    <p:sndAc>
      <p:stSnd>
        <p:snd r:embed="rId3" name="projctor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depositphotos_101753062-stock-illustration-asterisk-star-sign.jpg"/>
          <p:cNvPicPr>
            <a:picLocks noChangeAspect="1"/>
          </p:cNvPicPr>
          <p:nvPr/>
        </p:nvPicPr>
        <p:blipFill>
          <a:blip r:embed="rId3" cstate="print"/>
          <a:srcRect t="61535" r="67701" b="8472"/>
          <a:stretch>
            <a:fillRect/>
          </a:stretch>
        </p:blipFill>
        <p:spPr>
          <a:xfrm>
            <a:off x="611560" y="476672"/>
            <a:ext cx="387735" cy="360039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971600" y="476672"/>
            <a:ext cx="499098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We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prefer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social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study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to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science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.</a:t>
            </a:r>
          </a:p>
          <a:p>
            <a:endParaRPr lang="tr-TR" sz="2000" dirty="0">
              <a:solidFill>
                <a:srgbClr val="000000"/>
              </a:solidFill>
              <a:latin typeface="Arial Black" pitchFamily="34" charset="0"/>
            </a:endParaRPr>
          </a:p>
          <a:p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She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prefers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dress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to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skirt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.</a:t>
            </a:r>
          </a:p>
          <a:p>
            <a:endParaRPr lang="tr-TR" sz="2000" dirty="0">
              <a:solidFill>
                <a:srgbClr val="000000"/>
              </a:solidFill>
              <a:latin typeface="Arial Black" pitchFamily="34" charset="0"/>
            </a:endParaRPr>
          </a:p>
          <a:p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My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father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prefers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watch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the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news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.</a:t>
            </a:r>
          </a:p>
          <a:p>
            <a:endParaRPr lang="tr-TR" sz="2000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sz="2000" dirty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sz="2000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sz="2000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sz="2000" dirty="0">
              <a:solidFill>
                <a:srgbClr val="000000"/>
              </a:solidFill>
              <a:latin typeface="Arial Black" pitchFamily="34" charset="0"/>
            </a:endParaRPr>
          </a:p>
        </p:txBody>
      </p:sp>
      <p:pic>
        <p:nvPicPr>
          <p:cNvPr id="6" name="5 Resim" descr="depositphotos_101753062-stock-illustration-asterisk-star-sign.jpg"/>
          <p:cNvPicPr>
            <a:picLocks noChangeAspect="1"/>
          </p:cNvPicPr>
          <p:nvPr/>
        </p:nvPicPr>
        <p:blipFill>
          <a:blip r:embed="rId3" cstate="print"/>
          <a:srcRect t="61535" r="67701" b="8472"/>
          <a:stretch>
            <a:fillRect/>
          </a:stretch>
        </p:blipFill>
        <p:spPr>
          <a:xfrm>
            <a:off x="611560" y="1124744"/>
            <a:ext cx="387735" cy="360040"/>
          </a:xfrm>
          <a:prstGeom prst="rect">
            <a:avLst/>
          </a:prstGeom>
        </p:spPr>
      </p:pic>
      <p:pic>
        <p:nvPicPr>
          <p:cNvPr id="7" name="6 Resim" descr="depositphotos_101753062-stock-illustration-asterisk-star-sign.jpg"/>
          <p:cNvPicPr>
            <a:picLocks noChangeAspect="1"/>
          </p:cNvPicPr>
          <p:nvPr/>
        </p:nvPicPr>
        <p:blipFill>
          <a:blip r:embed="rId3" cstate="print"/>
          <a:srcRect t="61535" r="67701" b="8472"/>
          <a:stretch>
            <a:fillRect/>
          </a:stretch>
        </p:blipFill>
        <p:spPr>
          <a:xfrm>
            <a:off x="611560" y="1700808"/>
            <a:ext cx="387736" cy="360040"/>
          </a:xfrm>
          <a:prstGeom prst="rect">
            <a:avLst/>
          </a:prstGeom>
        </p:spPr>
      </p:pic>
      <p:pic>
        <p:nvPicPr>
          <p:cNvPr id="14" name="13 Resim" descr="resized_924d0-69194bf4kiyafetsecim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4797152"/>
            <a:ext cx="2955860" cy="1656184"/>
          </a:xfrm>
          <a:prstGeom prst="rect">
            <a:avLst/>
          </a:prstGeom>
        </p:spPr>
      </p:pic>
      <p:pic>
        <p:nvPicPr>
          <p:cNvPr id="15" name="14 Resim" descr="sosyalbilgiler_resimleri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48264" y="332656"/>
            <a:ext cx="1800200" cy="1623780"/>
          </a:xfrm>
          <a:prstGeom prst="rect">
            <a:avLst/>
          </a:prstGeom>
        </p:spPr>
      </p:pic>
      <p:pic>
        <p:nvPicPr>
          <p:cNvPr id="16" name="15 Resim" descr="fen-teknoloji-deneyler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56176" y="2276872"/>
            <a:ext cx="1728192" cy="1684624"/>
          </a:xfrm>
          <a:prstGeom prst="rect">
            <a:avLst/>
          </a:prstGeom>
        </p:spPr>
      </p:pic>
      <p:pic>
        <p:nvPicPr>
          <p:cNvPr id="17" name="16 Resim" descr="alacakaranlik-efsanesi-safak-vakti-bolum-2-149x21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7544" y="3789040"/>
            <a:ext cx="1760767" cy="2481618"/>
          </a:xfrm>
          <a:prstGeom prst="rect">
            <a:avLst/>
          </a:prstGeom>
        </p:spPr>
      </p:pic>
      <p:pic>
        <p:nvPicPr>
          <p:cNvPr id="19" name="18 Resim" descr="711168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699792" y="2420888"/>
            <a:ext cx="2229912" cy="1782713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  <p:sndAc>
      <p:stSnd>
        <p:snd r:embed="rId2" name="projctor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51520" y="260648"/>
            <a:ext cx="8352928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OLUMSUZ </a:t>
            </a:r>
          </a:p>
          <a:p>
            <a:endParaRPr lang="tr-TR" sz="3200" dirty="0" smtClean="0">
              <a:solidFill>
                <a:schemeClr val="accent3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Prefer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yapısının başına</a:t>
            </a:r>
          </a:p>
          <a:p>
            <a:endParaRPr lang="tr-TR" sz="2000" dirty="0">
              <a:solidFill>
                <a:srgbClr val="000000"/>
              </a:solidFill>
              <a:latin typeface="Arial Black" pitchFamily="34" charset="0"/>
            </a:endParaRPr>
          </a:p>
          <a:p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Öznemiz I/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you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/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we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/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they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ise </a:t>
            </a:r>
            <a:r>
              <a:rPr lang="tr-TR" sz="20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don’t</a:t>
            </a:r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getirilir.</a:t>
            </a:r>
            <a:endParaRPr lang="tr-TR" sz="2000" dirty="0" smtClean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Öznemiz he/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she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/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ıt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ise </a:t>
            </a:r>
            <a:r>
              <a:rPr lang="tr-TR" sz="20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doesn’t</a:t>
            </a:r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  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getirilir.</a:t>
            </a:r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(s takısı yok)</a:t>
            </a:r>
            <a:endParaRPr lang="tr-TR" sz="2000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sz="2000" dirty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sz="2000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sz="3200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sz="3200" dirty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sz="3200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sz="3200" dirty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sz="20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-5509120" y="3933056"/>
            <a:ext cx="43204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2000" dirty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sz="3200" dirty="0">
              <a:solidFill>
                <a:srgbClr val="000000"/>
              </a:solidFill>
              <a:latin typeface="Arial Black" pitchFamily="34" charset="0"/>
            </a:endParaRPr>
          </a:p>
        </p:txBody>
      </p:sp>
      <p:pic>
        <p:nvPicPr>
          <p:cNvPr id="4" name="3 Resim" descr="depositphotos_101753062-stock-illustration-asterisk-star-sign.jpg"/>
          <p:cNvPicPr>
            <a:picLocks noChangeAspect="1"/>
          </p:cNvPicPr>
          <p:nvPr/>
        </p:nvPicPr>
        <p:blipFill>
          <a:blip r:embed="rId4" cstate="print"/>
          <a:srcRect t="61535" r="66150" b="6165"/>
          <a:stretch>
            <a:fillRect/>
          </a:stretch>
        </p:blipFill>
        <p:spPr>
          <a:xfrm>
            <a:off x="251520" y="2996951"/>
            <a:ext cx="792087" cy="880097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1043608" y="3284984"/>
            <a:ext cx="76211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He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doesn’t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prefer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small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hamburger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to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sz="2000" dirty="0" err="1" smtClean="0">
                <a:solidFill>
                  <a:srgbClr val="000000"/>
                </a:solidFill>
                <a:latin typeface="Arial Black" pitchFamily="34" charset="0"/>
              </a:rPr>
              <a:t>big</a:t>
            </a:r>
            <a:r>
              <a:rPr lang="tr-TR" sz="2000" dirty="0" smtClean="0">
                <a:solidFill>
                  <a:srgbClr val="000000"/>
                </a:solidFill>
                <a:latin typeface="Arial Black" pitchFamily="34" charset="0"/>
              </a:rPr>
              <a:t> hamburger. </a:t>
            </a:r>
            <a:endParaRPr lang="tr-TR" sz="2000" dirty="0">
              <a:solidFill>
                <a:srgbClr val="0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fade thruBlk="1"/>
    <p:sndAc>
      <p:stSnd>
        <p:snd r:embed="rId3" name="projctor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man-upset-about-false-advertis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1720" y="0"/>
            <a:ext cx="5004048" cy="6858000"/>
          </a:xfrm>
          <a:prstGeom prst="rect">
            <a:avLst/>
          </a:prstGeom>
        </p:spPr>
      </p:pic>
      <p:pic>
        <p:nvPicPr>
          <p:cNvPr id="3" name="2 Resim" descr="Patrick-Star-Eating-Burgers-eq2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725144"/>
            <a:ext cx="1880138" cy="1403053"/>
          </a:xfrm>
          <a:prstGeom prst="rect">
            <a:avLst/>
          </a:prstGeom>
        </p:spPr>
      </p:pic>
      <p:pic>
        <p:nvPicPr>
          <p:cNvPr id="4" name="3 Resim" descr="200_s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20273" y="4509120"/>
            <a:ext cx="2123728" cy="1203245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  <p:sndAc>
      <p:stSnd>
        <p:snd r:embed="rId2" name="projctor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404664"/>
            <a:ext cx="856895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 OLUMSUZ </a:t>
            </a:r>
          </a:p>
          <a:p>
            <a:endParaRPr lang="tr-TR" dirty="0" smtClean="0">
              <a:solidFill>
                <a:srgbClr val="000000"/>
              </a:solidFill>
              <a:latin typeface="Arial Black" pitchFamily="34" charset="0"/>
            </a:endParaRPr>
          </a:p>
          <a:p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Prefer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yapısının başına</a:t>
            </a:r>
          </a:p>
          <a:p>
            <a:endParaRPr lang="tr-TR" dirty="0" smtClean="0">
              <a:solidFill>
                <a:srgbClr val="000000"/>
              </a:solidFill>
              <a:latin typeface="Arial Black" pitchFamily="34" charset="0"/>
            </a:endParaRPr>
          </a:p>
          <a:p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Öznemiz  I/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you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/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we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/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they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 ise </a:t>
            </a:r>
            <a:r>
              <a:rPr lang="tr-TR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don’t</a:t>
            </a:r>
            <a:r>
              <a:rPr lang="tr-TR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getirilir.</a:t>
            </a:r>
            <a:endParaRPr lang="tr-TR" dirty="0" smtClean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Öznemiz  he/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she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/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ıt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 ise </a:t>
            </a:r>
            <a:r>
              <a:rPr lang="tr-TR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doesn’t</a:t>
            </a:r>
            <a:r>
              <a:rPr lang="tr-TR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  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getirilir.</a:t>
            </a:r>
            <a:r>
              <a:rPr lang="tr-TR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(s takısı yok)</a:t>
            </a:r>
            <a:endParaRPr lang="tr-TR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sz="2800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sz="2800" dirty="0">
              <a:solidFill>
                <a:srgbClr val="000000"/>
              </a:solidFill>
              <a:latin typeface="Arial Black" pitchFamily="34" charset="0"/>
            </a:endParaRPr>
          </a:p>
        </p:txBody>
      </p:sp>
      <p:pic>
        <p:nvPicPr>
          <p:cNvPr id="3" name="2 Resim" descr="depositphotos_101753062-stock-illustration-asterisk-star-sign.jpg"/>
          <p:cNvPicPr>
            <a:picLocks noChangeAspect="1"/>
          </p:cNvPicPr>
          <p:nvPr/>
        </p:nvPicPr>
        <p:blipFill>
          <a:blip r:embed="rId3" cstate="print"/>
          <a:srcRect t="61535" r="66150" b="6165"/>
          <a:stretch>
            <a:fillRect/>
          </a:stretch>
        </p:blipFill>
        <p:spPr>
          <a:xfrm>
            <a:off x="251520" y="2996951"/>
            <a:ext cx="792087" cy="880097"/>
          </a:xfrm>
          <a:prstGeom prst="rect">
            <a:avLst/>
          </a:prstGeom>
        </p:spPr>
      </p:pic>
      <p:sp>
        <p:nvSpPr>
          <p:cNvPr id="4" name="3 Dikdörtgen"/>
          <p:cNvSpPr/>
          <p:nvPr/>
        </p:nvSpPr>
        <p:spPr>
          <a:xfrm>
            <a:off x="1115616" y="3284984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He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doesn’t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prefer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small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hamburger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to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big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hamburger.</a:t>
            </a:r>
          </a:p>
          <a:p>
            <a:endParaRPr lang="tr-TR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dirty="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pic>
        <p:nvPicPr>
          <p:cNvPr id="6" name="5 Resim" descr="depositphotos_101753062-stock-illustration-asterisk-star-sign.jpg"/>
          <p:cNvPicPr>
            <a:picLocks noChangeAspect="1"/>
          </p:cNvPicPr>
          <p:nvPr/>
        </p:nvPicPr>
        <p:blipFill>
          <a:blip r:embed="rId3" cstate="print"/>
          <a:srcRect t="61535" r="66150" b="6165"/>
          <a:stretch>
            <a:fillRect/>
          </a:stretch>
        </p:blipFill>
        <p:spPr>
          <a:xfrm>
            <a:off x="10044608" y="0"/>
            <a:ext cx="792087" cy="880097"/>
          </a:xfrm>
          <a:prstGeom prst="rect">
            <a:avLst/>
          </a:prstGeom>
        </p:spPr>
      </p:pic>
      <p:sp>
        <p:nvSpPr>
          <p:cNvPr id="7" name="6 Dikdörtgen"/>
          <p:cNvSpPr/>
          <p:nvPr/>
        </p:nvSpPr>
        <p:spPr>
          <a:xfrm>
            <a:off x="8604448" y="7245424"/>
            <a:ext cx="3600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She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doesn’t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pear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to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apple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endParaRPr lang="tr-TR" dirty="0">
              <a:solidFill>
                <a:srgbClr val="0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5723E-6 L -1.06684 0.571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" y="2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-9.24855E-7 L -0.81893 -0.4568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-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meyve-kad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0"/>
            <a:ext cx="4536504" cy="68580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  <p:sndAc>
      <p:stSnd>
        <p:snd r:embed="rId2" name="projctor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332656"/>
            <a:ext cx="939653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   OLUMSUZ </a:t>
            </a:r>
          </a:p>
          <a:p>
            <a:endParaRPr lang="tr-TR" dirty="0" smtClean="0">
              <a:solidFill>
                <a:srgbClr val="000000"/>
              </a:solidFill>
              <a:latin typeface="Arial Black" pitchFamily="34" charset="0"/>
            </a:endParaRPr>
          </a:p>
          <a:p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 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Prefer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yapısının başına</a:t>
            </a:r>
          </a:p>
          <a:p>
            <a:endParaRPr lang="tr-TR" dirty="0" smtClean="0">
              <a:solidFill>
                <a:srgbClr val="000000"/>
              </a:solidFill>
              <a:latin typeface="Arial Black" pitchFamily="34" charset="0"/>
            </a:endParaRPr>
          </a:p>
          <a:p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  Öznemiz  I/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you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/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we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/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they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 ise </a:t>
            </a:r>
            <a:r>
              <a:rPr lang="tr-TR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don’t</a:t>
            </a:r>
            <a:r>
              <a:rPr lang="tr-TR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getirilir.</a:t>
            </a:r>
            <a:endParaRPr lang="tr-TR" dirty="0" smtClean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  Öznemiz  he/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she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/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ıt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 ise </a:t>
            </a:r>
            <a:r>
              <a:rPr lang="tr-TR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doesn’t</a:t>
            </a:r>
            <a:r>
              <a:rPr lang="tr-TR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  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getirilir.</a:t>
            </a:r>
            <a:r>
              <a:rPr lang="tr-TR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(s takısı yok)</a:t>
            </a:r>
            <a:endParaRPr lang="tr-TR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sz="2800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sz="2800" dirty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043608" y="2996952"/>
            <a:ext cx="63904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He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doesn’t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prefer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small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hamburger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to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big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hamburger.</a:t>
            </a:r>
          </a:p>
          <a:p>
            <a:endParaRPr lang="tr-TR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dirty="0" smtClean="0">
              <a:solidFill>
                <a:srgbClr val="000000"/>
              </a:solidFill>
              <a:latin typeface="Arial Black" pitchFamily="34" charset="0"/>
            </a:endParaRPr>
          </a:p>
          <a:p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She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doesn’t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pear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to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apple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.</a:t>
            </a:r>
          </a:p>
          <a:p>
            <a:endParaRPr lang="tr-TR" dirty="0" smtClean="0">
              <a:solidFill>
                <a:srgbClr val="000000"/>
              </a:solidFill>
              <a:latin typeface="Arial Black" pitchFamily="34" charset="0"/>
            </a:endParaRPr>
          </a:p>
          <a:p>
            <a:endParaRPr lang="tr-TR" dirty="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pic>
        <p:nvPicPr>
          <p:cNvPr id="4" name="3 Resim" descr="depositphotos_101753062-stock-illustration-asterisk-star-sign.jpg"/>
          <p:cNvPicPr>
            <a:picLocks noChangeAspect="1"/>
          </p:cNvPicPr>
          <p:nvPr/>
        </p:nvPicPr>
        <p:blipFill>
          <a:blip r:embed="rId3" cstate="print"/>
          <a:srcRect t="61535" r="66150" b="6165"/>
          <a:stretch>
            <a:fillRect/>
          </a:stretch>
        </p:blipFill>
        <p:spPr>
          <a:xfrm>
            <a:off x="323528" y="2780928"/>
            <a:ext cx="792087" cy="880097"/>
          </a:xfrm>
          <a:prstGeom prst="rect">
            <a:avLst/>
          </a:prstGeom>
        </p:spPr>
      </p:pic>
      <p:pic>
        <p:nvPicPr>
          <p:cNvPr id="5" name="4 Resim" descr="depositphotos_101753062-stock-illustration-asterisk-star-sign.jpg"/>
          <p:cNvPicPr>
            <a:picLocks noChangeAspect="1"/>
          </p:cNvPicPr>
          <p:nvPr/>
        </p:nvPicPr>
        <p:blipFill>
          <a:blip r:embed="rId3" cstate="print"/>
          <a:srcRect t="61535" r="66150" b="6165"/>
          <a:stretch>
            <a:fillRect/>
          </a:stretch>
        </p:blipFill>
        <p:spPr>
          <a:xfrm>
            <a:off x="323528" y="4005064"/>
            <a:ext cx="792087" cy="880097"/>
          </a:xfrm>
          <a:prstGeom prst="rect">
            <a:avLst/>
          </a:prstGeom>
        </p:spPr>
      </p:pic>
      <p:pic>
        <p:nvPicPr>
          <p:cNvPr id="6" name="5 Resim" descr="depositphotos_101753062-stock-illustration-asterisk-star-sign.jpg"/>
          <p:cNvPicPr>
            <a:picLocks noChangeAspect="1"/>
          </p:cNvPicPr>
          <p:nvPr/>
        </p:nvPicPr>
        <p:blipFill>
          <a:blip r:embed="rId3" cstate="print"/>
          <a:srcRect t="61535" r="66150" b="6165"/>
          <a:stretch>
            <a:fillRect/>
          </a:stretch>
        </p:blipFill>
        <p:spPr>
          <a:xfrm>
            <a:off x="9972600" y="-440049"/>
            <a:ext cx="792087" cy="880097"/>
          </a:xfrm>
          <a:prstGeom prst="rect">
            <a:avLst/>
          </a:prstGeom>
        </p:spPr>
      </p:pic>
      <p:sp>
        <p:nvSpPr>
          <p:cNvPr id="7" name="6 Dikdörtgen"/>
          <p:cNvSpPr/>
          <p:nvPr/>
        </p:nvSpPr>
        <p:spPr>
          <a:xfrm>
            <a:off x="6804248" y="6858000"/>
            <a:ext cx="3983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She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doesn’t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apple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to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tr-TR" dirty="0" err="1" smtClean="0">
                <a:solidFill>
                  <a:srgbClr val="000000"/>
                </a:solidFill>
                <a:latin typeface="Arial Black" pitchFamily="34" charset="0"/>
              </a:rPr>
              <a:t>cupcake</a:t>
            </a:r>
            <a:r>
              <a:rPr lang="tr-TR" dirty="0" smtClean="0">
                <a:solidFill>
                  <a:srgbClr val="000000"/>
                </a:solidFill>
                <a:latin typeface="Arial Black" pitchFamily="34" charset="0"/>
              </a:rPr>
              <a:t>.</a:t>
            </a:r>
            <a:endParaRPr lang="tr-TR" dirty="0">
              <a:solidFill>
                <a:srgbClr val="0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-1.05121 0.793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6" y="3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226 -0.02682 L -0.63524 -0.24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" y="-1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talama">
  <a:themeElements>
    <a:clrScheme name="Özel 12">
      <a:dk1>
        <a:srgbClr val="F1CCB5"/>
      </a:dk1>
      <a:lt1>
        <a:srgbClr val="FFFFFF"/>
      </a:lt1>
      <a:dk2>
        <a:srgbClr val="FF6566"/>
      </a:dk2>
      <a:lt2>
        <a:srgbClr val="EBDDC3"/>
      </a:lt2>
      <a:accent1>
        <a:srgbClr val="7030A0"/>
      </a:accent1>
      <a:accent2>
        <a:srgbClr val="B598D4"/>
      </a:accent2>
      <a:accent3>
        <a:srgbClr val="7AB7EA"/>
      </a:accent3>
      <a:accent4>
        <a:srgbClr val="BF0000"/>
      </a:accent4>
      <a:accent5>
        <a:srgbClr val="FFFFFF"/>
      </a:accent5>
      <a:accent6>
        <a:srgbClr val="FFFF00"/>
      </a:accent6>
      <a:hlink>
        <a:srgbClr val="00B0F0"/>
      </a:hlink>
      <a:folHlink>
        <a:srgbClr val="2DCDE3"/>
      </a:folHlink>
    </a:clrScheme>
    <a:fontScheme name="Ortalama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PREFER</Template>
  <TotalTime>509</TotalTime>
  <Words>330</Words>
  <PresentationFormat>Ekran Gösterisi (4:3)</PresentationFormat>
  <Paragraphs>121</Paragraphs>
  <Slides>15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Ortalama</vt:lpstr>
      <vt:lpstr>PREFER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2017-01-10T17:10:03Z</dcterms:created>
  <dcterms:modified xsi:type="dcterms:W3CDTF">2017-03-31T13:16:18Z</dcterms:modified>
  <cp:category>www.sorubak.com</cp:category>
</cp:coreProperties>
</file>