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notesMasterIdLst>
    <p:notesMasterId r:id="rId23"/>
  </p:notesMasterIdLst>
  <p:sldIdLst>
    <p:sldId id="256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57" r:id="rId11"/>
    <p:sldId id="258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8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00F2AB-73BC-450C-B305-79BA6FFFC2A6}" type="datetimeFigureOut">
              <a:rPr lang="tr-TR" smtClean="0"/>
              <a:pPr/>
              <a:t>02.10.2016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724C25-8A71-43D9-81EC-9EB49065344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724C25-8A71-43D9-81EC-9EB490653446}" type="slidenum">
              <a:rPr lang="tr-TR" smtClean="0"/>
              <a:pPr/>
              <a:t>6</a:t>
            </a:fld>
            <a:endParaRPr lang="tr-T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724C25-8A71-43D9-81EC-9EB490653446}" type="slidenum">
              <a:rPr lang="tr-TR" smtClean="0"/>
              <a:pPr/>
              <a:t>12</a:t>
            </a:fld>
            <a:endParaRPr lang="tr-TR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724C25-8A71-43D9-81EC-9EB490653446}" type="slidenum">
              <a:rPr lang="tr-TR" smtClean="0"/>
              <a:pPr/>
              <a:t>18</a:t>
            </a:fld>
            <a:endParaRPr lang="tr-TR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www.</a:t>
            </a:r>
            <a:r>
              <a:rPr lang="tr-TR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sorubak</a:t>
            </a:r>
            <a:r>
              <a:rPr lang="tr-TR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.com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724C25-8A71-43D9-81EC-9EB490653446}" type="slidenum">
              <a:rPr lang="tr-TR" smtClean="0"/>
              <a:pPr/>
              <a:t>21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Dikdörtgen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8 Düz Bağlayıcı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11 Başlık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25" name="24 Alt Başlık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31" name="30 Veri Yer Tutucusu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D9F75050-0E15-4C5B-92B0-66D068882F1F}" type="datetimeFigureOut">
              <a:rPr lang="tr-TR" smtClean="0"/>
              <a:pPr/>
              <a:t>02.10.2016</a:t>
            </a:fld>
            <a:endParaRPr lang="tr-TR"/>
          </a:p>
        </p:txBody>
      </p:sp>
      <p:sp>
        <p:nvSpPr>
          <p:cNvPr id="18" name="17 Altbilgi Yer Tutucusu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tr-TR"/>
          </a:p>
        </p:txBody>
      </p:sp>
      <p:sp>
        <p:nvSpPr>
          <p:cNvPr id="29" name="28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F75050-0E15-4C5B-92B0-66D068882F1F}" type="datetimeFigureOut">
              <a:rPr lang="tr-TR" smtClean="0"/>
              <a:pPr/>
              <a:t>02.10.2016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D9F75050-0E15-4C5B-92B0-66D068882F1F}" type="datetimeFigureOut">
              <a:rPr lang="tr-TR" smtClean="0"/>
              <a:pPr/>
              <a:t>02.10.2016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F75050-0E15-4C5B-92B0-66D068882F1F}" type="datetimeFigureOut">
              <a:rPr lang="tr-TR" smtClean="0"/>
              <a:pPr/>
              <a:t>02.10.2016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D9F75050-0E15-4C5B-92B0-66D068882F1F}" type="datetimeFigureOut">
              <a:rPr lang="tr-TR" smtClean="0"/>
              <a:pPr/>
              <a:t>02.10.2016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F75050-0E15-4C5B-92B0-66D068882F1F}" type="datetimeFigureOut">
              <a:rPr lang="tr-TR" smtClean="0"/>
              <a:pPr/>
              <a:t>02.10.2016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F75050-0E15-4C5B-92B0-66D068882F1F}" type="datetimeFigureOut">
              <a:rPr lang="tr-TR" smtClean="0"/>
              <a:pPr/>
              <a:t>02.10.2016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F75050-0E15-4C5B-92B0-66D068882F1F}" type="datetimeFigureOut">
              <a:rPr lang="tr-TR" smtClean="0"/>
              <a:pPr/>
              <a:t>02.10.2016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D9F75050-0E15-4C5B-92B0-66D068882F1F}" type="datetimeFigureOut">
              <a:rPr lang="tr-TR" smtClean="0"/>
              <a:pPr/>
              <a:t>02.10.2016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F75050-0E15-4C5B-92B0-66D068882F1F}" type="datetimeFigureOut">
              <a:rPr lang="tr-TR" smtClean="0"/>
              <a:pPr/>
              <a:t>02.10.2016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Dikdörtgen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8 Dikdörtgen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 dirty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F75050-0E15-4C5B-92B0-66D068882F1F}" type="datetimeFigureOut">
              <a:rPr lang="tr-TR" smtClean="0"/>
              <a:pPr/>
              <a:t>02.10.2016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9 Resim Yer Tutucusu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Dikdörtgen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2 Başlık Yer Tutucusu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1" name="30 Metin Yer Tutucusu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27" name="26 Veri Yer Tutucusu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D9F75050-0E15-4C5B-92B0-66D068882F1F}" type="datetimeFigureOut">
              <a:rPr lang="tr-TR" smtClean="0"/>
              <a:pPr/>
              <a:t>02.10.2016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tr-TR"/>
          </a:p>
        </p:txBody>
      </p:sp>
      <p:sp>
        <p:nvSpPr>
          <p:cNvPr id="16" name="1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smtClean="0"/>
              <a:t>APPERANCE AND PERSONALITY</a:t>
            </a:r>
            <a:endParaRPr lang="tr-TR" dirty="0"/>
          </a:p>
        </p:txBody>
      </p:sp>
      <p:sp>
        <p:nvSpPr>
          <p:cNvPr id="4" name="3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67544" y="1988840"/>
            <a:ext cx="8229600" cy="4525963"/>
          </a:xfrm>
        </p:spPr>
        <p:txBody>
          <a:bodyPr/>
          <a:lstStyle/>
          <a:p>
            <a:r>
              <a:rPr lang="tr-TR" dirty="0" smtClean="0"/>
              <a:t>APPERANCE AND PERSONALITY</a:t>
            </a:r>
          </a:p>
          <a:p>
            <a:endParaRPr lang="tr-TR" dirty="0" smtClean="0"/>
          </a:p>
          <a:p>
            <a:pPr>
              <a:buNone/>
            </a:pPr>
            <a:r>
              <a:rPr lang="tr-TR" dirty="0" smtClean="0"/>
              <a:t>      Görünüm                    Kişilik  </a:t>
            </a:r>
          </a:p>
          <a:p>
            <a:pPr>
              <a:buNone/>
            </a:pPr>
            <a:r>
              <a:rPr lang="tr-TR" dirty="0" smtClean="0"/>
              <a:t>                             </a:t>
            </a:r>
            <a:endParaRPr lang="tr-TR" dirty="0"/>
          </a:p>
        </p:txBody>
      </p:sp>
      <p:sp>
        <p:nvSpPr>
          <p:cNvPr id="4" name="3 Sol Ayraç"/>
          <p:cNvSpPr/>
          <p:nvPr/>
        </p:nvSpPr>
        <p:spPr>
          <a:xfrm rot="16200000">
            <a:off x="1223628" y="1592796"/>
            <a:ext cx="792088" cy="2016224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Sağ Ayraç"/>
          <p:cNvSpPr/>
          <p:nvPr/>
        </p:nvSpPr>
        <p:spPr>
          <a:xfrm rot="5400000">
            <a:off x="3977934" y="1502786"/>
            <a:ext cx="828092" cy="2232248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Sağ Ayraç"/>
          <p:cNvSpPr/>
          <p:nvPr/>
        </p:nvSpPr>
        <p:spPr>
          <a:xfrm rot="16200000">
            <a:off x="3491880" y="1124744"/>
            <a:ext cx="720080" cy="1152128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Metin kutusu"/>
          <p:cNvSpPr txBox="1"/>
          <p:nvPr/>
        </p:nvSpPr>
        <p:spPr>
          <a:xfrm>
            <a:off x="3491880" y="908720"/>
            <a:ext cx="8640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dirty="0" smtClean="0"/>
              <a:t>insan</a:t>
            </a:r>
            <a:endParaRPr lang="tr-TR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tr-TR" dirty="0" smtClean="0"/>
              <a:t>HAIR          </a:t>
            </a:r>
          </a:p>
          <a:p>
            <a:pPr>
              <a:buFont typeface="Wingdings" pitchFamily="2" charset="2"/>
              <a:buChar char="Ø"/>
            </a:pPr>
            <a:r>
              <a:rPr lang="tr-TR" dirty="0" smtClean="0"/>
              <a:t>EYES            </a:t>
            </a:r>
          </a:p>
          <a:p>
            <a:pPr>
              <a:buFont typeface="Wingdings" pitchFamily="2" charset="2"/>
              <a:buChar char="Ø"/>
            </a:pPr>
            <a:endParaRPr lang="tr-TR" dirty="0" smtClean="0"/>
          </a:p>
          <a:p>
            <a:pPr>
              <a:buFont typeface="Wingdings" pitchFamily="2" charset="2"/>
              <a:buChar char="Ø"/>
            </a:pPr>
            <a:r>
              <a:rPr lang="tr-TR" dirty="0" smtClean="0"/>
              <a:t>HEIGHT</a:t>
            </a:r>
          </a:p>
          <a:p>
            <a:pPr>
              <a:buFont typeface="Wingdings" pitchFamily="2" charset="2"/>
              <a:buChar char="Ø"/>
            </a:pPr>
            <a:r>
              <a:rPr lang="tr-TR" dirty="0" smtClean="0"/>
              <a:t>WEIGHT</a:t>
            </a:r>
          </a:p>
          <a:p>
            <a:pPr>
              <a:buFont typeface="Wingdings" pitchFamily="2" charset="2"/>
              <a:buChar char="Ø"/>
            </a:pPr>
            <a:r>
              <a:rPr lang="tr-TR" dirty="0" smtClean="0"/>
              <a:t>AGE</a:t>
            </a:r>
          </a:p>
        </p:txBody>
      </p:sp>
      <p:sp>
        <p:nvSpPr>
          <p:cNvPr id="4" name="3 Sağ Ok"/>
          <p:cNvSpPr/>
          <p:nvPr/>
        </p:nvSpPr>
        <p:spPr>
          <a:xfrm rot="1236513">
            <a:off x="1771752" y="1830998"/>
            <a:ext cx="707980" cy="25750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Sağ Ok"/>
          <p:cNvSpPr/>
          <p:nvPr/>
        </p:nvSpPr>
        <p:spPr>
          <a:xfrm rot="20186066">
            <a:off x="1723013" y="2263308"/>
            <a:ext cx="716459" cy="30619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Metin kutusu"/>
          <p:cNvSpPr txBox="1"/>
          <p:nvPr/>
        </p:nvSpPr>
        <p:spPr>
          <a:xfrm>
            <a:off x="2627784" y="1988840"/>
            <a:ext cx="30963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dirty="0" smtClean="0"/>
              <a:t>I,you,we,they   =    have got</a:t>
            </a:r>
          </a:p>
          <a:p>
            <a:r>
              <a:rPr lang="tr-TR" sz="2000" dirty="0" smtClean="0"/>
              <a:t>He,she,ıt           =    has got</a:t>
            </a:r>
          </a:p>
        </p:txBody>
      </p:sp>
      <p:sp>
        <p:nvSpPr>
          <p:cNvPr id="8" name="7 Sağ Ok"/>
          <p:cNvSpPr/>
          <p:nvPr/>
        </p:nvSpPr>
        <p:spPr>
          <a:xfrm rot="1982388">
            <a:off x="2218333" y="3613771"/>
            <a:ext cx="546861" cy="3418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9 Sağ Ok"/>
          <p:cNvSpPr/>
          <p:nvPr/>
        </p:nvSpPr>
        <p:spPr>
          <a:xfrm>
            <a:off x="2339752" y="4077072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11 Yukarı Ok"/>
          <p:cNvSpPr/>
          <p:nvPr/>
        </p:nvSpPr>
        <p:spPr>
          <a:xfrm rot="2345639">
            <a:off x="2317163" y="4514642"/>
            <a:ext cx="437818" cy="540563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12 Metin kutusu"/>
          <p:cNvSpPr txBox="1"/>
          <p:nvPr/>
        </p:nvSpPr>
        <p:spPr>
          <a:xfrm>
            <a:off x="2987824" y="3861048"/>
            <a:ext cx="288032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dirty="0" smtClean="0"/>
              <a:t>I                      =  am</a:t>
            </a:r>
          </a:p>
          <a:p>
            <a:r>
              <a:rPr lang="tr-TR" sz="2000" dirty="0" smtClean="0"/>
              <a:t>She,she,ıt      =  ıs</a:t>
            </a:r>
          </a:p>
          <a:p>
            <a:r>
              <a:rPr lang="tr-TR" sz="2000" dirty="0" smtClean="0"/>
              <a:t>You,we,they  =  are</a:t>
            </a:r>
            <a:endParaRPr lang="tr-TR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Example</a:t>
            </a:r>
          </a:p>
          <a:p>
            <a:pPr>
              <a:buClr>
                <a:srgbClr val="00B0F0"/>
              </a:buClr>
              <a:buFont typeface="Wingdings" pitchFamily="2" charset="2"/>
              <a:buChar char="ü"/>
            </a:pPr>
            <a:r>
              <a:rPr lang="tr-TR" dirty="0" smtClean="0"/>
              <a:t>Murat Boz has got short straıght brown hair and brown eyes</a:t>
            </a:r>
          </a:p>
          <a:p>
            <a:pPr>
              <a:buClr>
                <a:srgbClr val="00B0F0"/>
              </a:buClr>
              <a:buFont typeface="Wingdings" pitchFamily="2" charset="2"/>
              <a:buChar char="ü"/>
            </a:pPr>
            <a:r>
              <a:rPr lang="tr-TR" dirty="0" smtClean="0"/>
              <a:t>Atatürk has got long wavy blond hair and blue eyes</a:t>
            </a:r>
          </a:p>
          <a:p>
            <a:pPr>
              <a:buClr>
                <a:srgbClr val="00B0F0"/>
              </a:buClr>
              <a:buFont typeface="Wingdings" pitchFamily="2" charset="2"/>
              <a:buChar char="ü"/>
            </a:pPr>
            <a:r>
              <a:rPr lang="tr-TR" dirty="0" smtClean="0"/>
              <a:t>I have got medium-lenght wavy brown hair and blac eyes</a:t>
            </a:r>
          </a:p>
          <a:p>
            <a:pPr>
              <a:buClr>
                <a:srgbClr val="00B0F0"/>
              </a:buClr>
              <a:buFont typeface="Wingdings" pitchFamily="2" charset="2"/>
              <a:buChar char="ü"/>
            </a:pPr>
            <a:r>
              <a:rPr lang="tr-TR" dirty="0" smtClean="0"/>
              <a:t>Justin Bieber has got short straıght blonde hair and brown eyes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SORU SORARKEN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179512" y="1600200"/>
            <a:ext cx="8784976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r-TR" dirty="0" smtClean="0"/>
              <a:t>                   I,you </a:t>
            </a:r>
          </a:p>
          <a:p>
            <a:r>
              <a:rPr lang="tr-TR" dirty="0" smtClean="0"/>
              <a:t>HAVE                     GOT           ..........................</a:t>
            </a:r>
          </a:p>
          <a:p>
            <a:pPr>
              <a:buNone/>
            </a:pPr>
            <a:r>
              <a:rPr lang="tr-TR" dirty="0" smtClean="0"/>
              <a:t>                 we,they </a:t>
            </a:r>
          </a:p>
          <a:p>
            <a:pPr>
              <a:buNone/>
            </a:pPr>
            <a:r>
              <a:rPr lang="tr-TR" dirty="0" smtClean="0"/>
              <a:t>                    </a:t>
            </a:r>
          </a:p>
          <a:p>
            <a:pPr>
              <a:buNone/>
            </a:pPr>
            <a:r>
              <a:rPr lang="tr-TR" dirty="0" smtClean="0"/>
              <a:t>               he     </a:t>
            </a:r>
          </a:p>
          <a:p>
            <a:r>
              <a:rPr lang="tr-TR" dirty="0" smtClean="0"/>
              <a:t>HAS    she               GOT           ......................... </a:t>
            </a:r>
          </a:p>
          <a:p>
            <a:pPr>
              <a:buNone/>
            </a:pPr>
            <a:r>
              <a:rPr lang="tr-TR" dirty="0" smtClean="0"/>
              <a:t>                ıt  </a:t>
            </a:r>
          </a:p>
          <a:p>
            <a:pPr>
              <a:buNone/>
            </a:pPr>
            <a:endParaRPr lang="tr-TR" dirty="0" smtClean="0"/>
          </a:p>
          <a:p>
            <a:endParaRPr lang="tr-TR" dirty="0"/>
          </a:p>
        </p:txBody>
      </p:sp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267286" y="1294228"/>
          <a:ext cx="8046720" cy="2124221"/>
        </p:xfrm>
        <a:graphic>
          <a:graphicData uri="http://schemas.openxmlformats.org/drawingml/2006/table">
            <a:tbl>
              <a:tblPr/>
              <a:tblGrid>
                <a:gridCol w="8046720"/>
              </a:tblGrid>
              <a:tr h="2124221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graphicFrame>
        <p:nvGraphicFramePr>
          <p:cNvPr id="5" name="4 Tablo"/>
          <p:cNvGraphicFramePr>
            <a:graphicFrameLocks noGrp="1"/>
          </p:cNvGraphicFramePr>
          <p:nvPr/>
        </p:nvGraphicFramePr>
        <p:xfrm>
          <a:off x="179512" y="3645024"/>
          <a:ext cx="8046720" cy="2293034"/>
        </p:xfrm>
        <a:graphic>
          <a:graphicData uri="http://schemas.openxmlformats.org/drawingml/2006/table">
            <a:tbl>
              <a:tblPr/>
              <a:tblGrid>
                <a:gridCol w="8046720"/>
              </a:tblGrid>
              <a:tr h="2293034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CEVAP VERİRKEN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cxnSp>
        <p:nvCxnSpPr>
          <p:cNvPr id="20" name="19 Düz Bağlayıcı"/>
          <p:cNvCxnSpPr/>
          <p:nvPr/>
        </p:nvCxnSpPr>
        <p:spPr>
          <a:xfrm>
            <a:off x="1331640" y="2132856"/>
            <a:ext cx="669674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22 Düz Bağlayıcı"/>
          <p:cNvCxnSpPr/>
          <p:nvPr/>
        </p:nvCxnSpPr>
        <p:spPr>
          <a:xfrm>
            <a:off x="1331640" y="2132856"/>
            <a:ext cx="0" cy="388843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24 Düz Bağlayıcı"/>
          <p:cNvCxnSpPr/>
          <p:nvPr/>
        </p:nvCxnSpPr>
        <p:spPr>
          <a:xfrm>
            <a:off x="1259632" y="6021288"/>
            <a:ext cx="68407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26 Düz Bağlayıcı"/>
          <p:cNvCxnSpPr/>
          <p:nvPr/>
        </p:nvCxnSpPr>
        <p:spPr>
          <a:xfrm>
            <a:off x="7884368" y="2132856"/>
            <a:ext cx="0" cy="417646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30 Düz Bağlayıcı"/>
          <p:cNvCxnSpPr/>
          <p:nvPr/>
        </p:nvCxnSpPr>
        <p:spPr>
          <a:xfrm>
            <a:off x="3419872" y="2132856"/>
            <a:ext cx="0" cy="388843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32 Düz Bağlayıcı"/>
          <p:cNvCxnSpPr/>
          <p:nvPr/>
        </p:nvCxnSpPr>
        <p:spPr>
          <a:xfrm>
            <a:off x="3419872" y="4149080"/>
            <a:ext cx="446449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34 Düz Bağlayıcı"/>
          <p:cNvCxnSpPr/>
          <p:nvPr/>
        </p:nvCxnSpPr>
        <p:spPr>
          <a:xfrm>
            <a:off x="5508104" y="2132856"/>
            <a:ext cx="72008" cy="388843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35 Metin kutusu"/>
          <p:cNvSpPr txBox="1"/>
          <p:nvPr/>
        </p:nvSpPr>
        <p:spPr>
          <a:xfrm>
            <a:off x="1331640" y="2132856"/>
            <a:ext cx="208823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r>
              <a:rPr lang="tr-TR" dirty="0" smtClean="0"/>
              <a:t>            </a:t>
            </a:r>
            <a:r>
              <a:rPr lang="tr-TR" sz="6000" dirty="0" smtClean="0">
                <a:solidFill>
                  <a:srgbClr val="FF0000"/>
                </a:solidFill>
              </a:rPr>
              <a:t>YES</a:t>
            </a:r>
          </a:p>
        </p:txBody>
      </p:sp>
      <p:sp>
        <p:nvSpPr>
          <p:cNvPr id="39" name="38 Metin kutusu"/>
          <p:cNvSpPr txBox="1"/>
          <p:nvPr/>
        </p:nvSpPr>
        <p:spPr>
          <a:xfrm>
            <a:off x="3707904" y="2132856"/>
            <a:ext cx="136815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 smtClean="0"/>
              <a:t>                 </a:t>
            </a:r>
          </a:p>
          <a:p>
            <a:r>
              <a:rPr lang="tr-TR" sz="2400" dirty="0" smtClean="0"/>
              <a:t>   I           you</a:t>
            </a:r>
          </a:p>
          <a:p>
            <a:r>
              <a:rPr lang="tr-TR" sz="2400" dirty="0" smtClean="0"/>
              <a:t>we</a:t>
            </a:r>
          </a:p>
          <a:p>
            <a:r>
              <a:rPr lang="tr-TR" sz="2400" dirty="0" smtClean="0"/>
              <a:t>they </a:t>
            </a:r>
            <a:endParaRPr lang="tr-TR" sz="2400" dirty="0"/>
          </a:p>
        </p:txBody>
      </p:sp>
      <p:sp>
        <p:nvSpPr>
          <p:cNvPr id="44" name="43 Metin kutusu"/>
          <p:cNvSpPr txBox="1"/>
          <p:nvPr/>
        </p:nvSpPr>
        <p:spPr>
          <a:xfrm>
            <a:off x="4211960" y="4365104"/>
            <a:ext cx="201622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 smtClean="0"/>
              <a:t>He </a:t>
            </a:r>
          </a:p>
          <a:p>
            <a:r>
              <a:rPr lang="tr-TR" sz="2400" dirty="0" smtClean="0"/>
              <a:t>She</a:t>
            </a:r>
          </a:p>
          <a:p>
            <a:r>
              <a:rPr lang="tr-TR" sz="2400" dirty="0" smtClean="0"/>
              <a:t>It</a:t>
            </a:r>
          </a:p>
          <a:p>
            <a:endParaRPr lang="tr-TR" dirty="0"/>
          </a:p>
        </p:txBody>
      </p:sp>
      <p:sp>
        <p:nvSpPr>
          <p:cNvPr id="45" name="44 Metin kutusu"/>
          <p:cNvSpPr txBox="1"/>
          <p:nvPr/>
        </p:nvSpPr>
        <p:spPr>
          <a:xfrm>
            <a:off x="6012160" y="3068960"/>
            <a:ext cx="14401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 smtClean="0"/>
              <a:t>   HAVE</a:t>
            </a:r>
            <a:endParaRPr lang="tr-TR" sz="2400" dirty="0"/>
          </a:p>
        </p:txBody>
      </p:sp>
      <p:sp>
        <p:nvSpPr>
          <p:cNvPr id="46" name="45 Metin kutusu"/>
          <p:cNvSpPr txBox="1"/>
          <p:nvPr/>
        </p:nvSpPr>
        <p:spPr>
          <a:xfrm>
            <a:off x="6084168" y="4869160"/>
            <a:ext cx="15121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 smtClean="0"/>
              <a:t>      HAS</a:t>
            </a:r>
            <a:endParaRPr lang="tr-TR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CEVAP VERİRKEN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cxnSp>
        <p:nvCxnSpPr>
          <p:cNvPr id="6" name="5 Düz Bağlayıcı"/>
          <p:cNvCxnSpPr/>
          <p:nvPr/>
        </p:nvCxnSpPr>
        <p:spPr>
          <a:xfrm>
            <a:off x="971600" y="2204864"/>
            <a:ext cx="727280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9 Düz Bağlayıcı"/>
          <p:cNvCxnSpPr/>
          <p:nvPr/>
        </p:nvCxnSpPr>
        <p:spPr>
          <a:xfrm>
            <a:off x="971600" y="2204864"/>
            <a:ext cx="0" cy="37444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11 Düz Bağlayıcı"/>
          <p:cNvCxnSpPr/>
          <p:nvPr/>
        </p:nvCxnSpPr>
        <p:spPr>
          <a:xfrm>
            <a:off x="971600" y="5949280"/>
            <a:ext cx="748883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13 Düz Bağlayıcı"/>
          <p:cNvCxnSpPr/>
          <p:nvPr/>
        </p:nvCxnSpPr>
        <p:spPr>
          <a:xfrm>
            <a:off x="8244408" y="2204864"/>
            <a:ext cx="72008" cy="37444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16 Düz Bağlayıcı"/>
          <p:cNvCxnSpPr/>
          <p:nvPr/>
        </p:nvCxnSpPr>
        <p:spPr>
          <a:xfrm>
            <a:off x="3347864" y="2204864"/>
            <a:ext cx="72008" cy="367240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18 Düz Bağlayıcı"/>
          <p:cNvCxnSpPr/>
          <p:nvPr/>
        </p:nvCxnSpPr>
        <p:spPr>
          <a:xfrm>
            <a:off x="3347864" y="4149080"/>
            <a:ext cx="50405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25 Düz Bağlayıcı"/>
          <p:cNvCxnSpPr/>
          <p:nvPr/>
        </p:nvCxnSpPr>
        <p:spPr>
          <a:xfrm>
            <a:off x="5724128" y="2276872"/>
            <a:ext cx="72008" cy="3600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28 Metin kutusu"/>
          <p:cNvSpPr txBox="1"/>
          <p:nvPr/>
        </p:nvSpPr>
        <p:spPr>
          <a:xfrm>
            <a:off x="1691680" y="3284984"/>
            <a:ext cx="18722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5400" dirty="0" smtClean="0">
                <a:solidFill>
                  <a:srgbClr val="FF0000"/>
                </a:solidFill>
              </a:rPr>
              <a:t>NO</a:t>
            </a:r>
            <a:endParaRPr lang="tr-TR" sz="5400" dirty="0">
              <a:solidFill>
                <a:srgbClr val="FF0000"/>
              </a:solidFill>
            </a:endParaRPr>
          </a:p>
        </p:txBody>
      </p:sp>
      <p:sp>
        <p:nvSpPr>
          <p:cNvPr id="30" name="29 Metin kutusu"/>
          <p:cNvSpPr txBox="1"/>
          <p:nvPr/>
        </p:nvSpPr>
        <p:spPr>
          <a:xfrm>
            <a:off x="3779912" y="2420888"/>
            <a:ext cx="151216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 smtClean="0"/>
              <a:t>I</a:t>
            </a:r>
          </a:p>
          <a:p>
            <a:r>
              <a:rPr lang="tr-TR" sz="2400" dirty="0" smtClean="0"/>
              <a:t>You </a:t>
            </a:r>
          </a:p>
          <a:p>
            <a:r>
              <a:rPr lang="tr-TR" sz="2400" dirty="0" smtClean="0"/>
              <a:t>We</a:t>
            </a:r>
          </a:p>
          <a:p>
            <a:r>
              <a:rPr lang="tr-TR" sz="2400" dirty="0" smtClean="0"/>
              <a:t>They </a:t>
            </a:r>
            <a:endParaRPr lang="tr-TR" sz="2400" dirty="0"/>
          </a:p>
        </p:txBody>
      </p:sp>
      <p:sp>
        <p:nvSpPr>
          <p:cNvPr id="31" name="30 Metin kutusu"/>
          <p:cNvSpPr txBox="1"/>
          <p:nvPr/>
        </p:nvSpPr>
        <p:spPr>
          <a:xfrm>
            <a:off x="3851920" y="4437112"/>
            <a:ext cx="115212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 smtClean="0"/>
              <a:t>He </a:t>
            </a:r>
          </a:p>
          <a:p>
            <a:r>
              <a:rPr lang="tr-TR" sz="2400" dirty="0" smtClean="0"/>
              <a:t>She</a:t>
            </a:r>
          </a:p>
          <a:p>
            <a:r>
              <a:rPr lang="tr-TR" sz="2400" dirty="0" smtClean="0"/>
              <a:t>It </a:t>
            </a:r>
            <a:endParaRPr lang="tr-TR" sz="2400" dirty="0"/>
          </a:p>
        </p:txBody>
      </p:sp>
      <p:sp>
        <p:nvSpPr>
          <p:cNvPr id="32" name="31 Metin kutusu"/>
          <p:cNvSpPr txBox="1"/>
          <p:nvPr/>
        </p:nvSpPr>
        <p:spPr>
          <a:xfrm>
            <a:off x="6300192" y="2996952"/>
            <a:ext cx="129561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dirty="0" smtClean="0"/>
              <a:t>HAVEN’T</a:t>
            </a:r>
            <a:endParaRPr lang="tr-TR" sz="2400" dirty="0"/>
          </a:p>
        </p:txBody>
      </p:sp>
      <p:sp>
        <p:nvSpPr>
          <p:cNvPr id="36" name="35 Metin kutusu"/>
          <p:cNvSpPr txBox="1"/>
          <p:nvPr/>
        </p:nvSpPr>
        <p:spPr>
          <a:xfrm>
            <a:off x="6372200" y="4581128"/>
            <a:ext cx="13681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 smtClean="0"/>
              <a:t>HASN’T</a:t>
            </a:r>
            <a:endParaRPr lang="tr-TR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Clr>
                <a:srgbClr val="00B0F0"/>
              </a:buClr>
              <a:buNone/>
            </a:pPr>
            <a:r>
              <a:rPr lang="tr-TR" dirty="0" smtClean="0"/>
              <a:t>EXAMPLE</a:t>
            </a:r>
          </a:p>
          <a:p>
            <a:pPr>
              <a:buClr>
                <a:srgbClr val="00B0F0"/>
              </a:buClr>
              <a:buFont typeface="Wingdings" pitchFamily="2" charset="2"/>
              <a:buChar char="ü"/>
            </a:pPr>
            <a:r>
              <a:rPr lang="tr-TR" dirty="0" smtClean="0"/>
              <a:t>What colour hair has Enes got?</a:t>
            </a:r>
          </a:p>
          <a:p>
            <a:pPr>
              <a:buClr>
                <a:srgbClr val="00B0F0"/>
              </a:buClr>
              <a:buNone/>
            </a:pPr>
            <a:r>
              <a:rPr lang="tr-TR" dirty="0" smtClean="0"/>
              <a:t>     He has got blande haır</a:t>
            </a:r>
          </a:p>
          <a:p>
            <a:pPr>
              <a:buClr>
                <a:srgbClr val="00B0F0"/>
              </a:buClr>
              <a:buFont typeface="Wingdings" pitchFamily="2" charset="2"/>
              <a:buChar char="ü"/>
            </a:pPr>
            <a:r>
              <a:rPr lang="tr-TR" dirty="0" smtClean="0"/>
              <a:t>Whal colour eyes has he got?</a:t>
            </a:r>
          </a:p>
          <a:p>
            <a:pPr>
              <a:buClr>
                <a:srgbClr val="00B0F0"/>
              </a:buClr>
              <a:buNone/>
            </a:pPr>
            <a:r>
              <a:rPr lang="tr-TR" dirty="0" smtClean="0"/>
              <a:t>      He has got blue eyes</a:t>
            </a:r>
          </a:p>
          <a:p>
            <a:pPr>
              <a:buClr>
                <a:srgbClr val="00B0F0"/>
              </a:buClr>
              <a:buFont typeface="Wingdings" pitchFamily="2" charset="2"/>
              <a:buChar char="ü"/>
            </a:pPr>
            <a:r>
              <a:rPr lang="tr-TR" dirty="0" smtClean="0"/>
              <a:t>What colour eyes have you got?</a:t>
            </a:r>
          </a:p>
          <a:p>
            <a:pPr>
              <a:buClr>
                <a:srgbClr val="00B0F0"/>
              </a:buClr>
              <a:buNone/>
            </a:pPr>
            <a:r>
              <a:rPr lang="tr-TR" dirty="0" smtClean="0"/>
              <a:t>      I have got brown eyes</a:t>
            </a:r>
          </a:p>
          <a:p>
            <a:pPr>
              <a:buClr>
                <a:srgbClr val="00B0F0"/>
              </a:buClr>
              <a:buFont typeface="Wingdings" pitchFamily="2" charset="2"/>
              <a:buChar char="ü"/>
            </a:pPr>
            <a:endParaRPr lang="tr-TR" dirty="0" smtClean="0"/>
          </a:p>
          <a:p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tr-TR" sz="8800" dirty="0" smtClean="0"/>
              <a:t>personalITY</a:t>
            </a:r>
            <a:endParaRPr lang="tr-TR" sz="8800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dirty="0" smtClean="0">
                <a:solidFill>
                  <a:srgbClr val="FF0000"/>
                </a:solidFill>
              </a:rPr>
              <a:t>VOCABULARY</a:t>
            </a:r>
          </a:p>
          <a:p>
            <a:r>
              <a:rPr lang="tr-TR" dirty="0" smtClean="0"/>
              <a:t>Friendly = arkadaş canlısı</a:t>
            </a:r>
          </a:p>
          <a:p>
            <a:r>
              <a:rPr lang="tr-TR" dirty="0" smtClean="0"/>
              <a:t>Helpful = yardımsever</a:t>
            </a:r>
          </a:p>
          <a:p>
            <a:r>
              <a:rPr lang="tr-TR" dirty="0" smtClean="0"/>
              <a:t>Hardworking =çalışkan</a:t>
            </a:r>
          </a:p>
          <a:p>
            <a:r>
              <a:rPr lang="tr-TR" dirty="0" smtClean="0"/>
              <a:t>Lazy = tembel</a:t>
            </a:r>
          </a:p>
          <a:p>
            <a:r>
              <a:rPr lang="tr-TR" dirty="0" smtClean="0"/>
              <a:t>Funny = komik,eğlenceli</a:t>
            </a:r>
          </a:p>
          <a:p>
            <a:r>
              <a:rPr lang="tr-TR" dirty="0" smtClean="0"/>
              <a:t>Sociable = sosyal</a:t>
            </a:r>
          </a:p>
          <a:p>
            <a:r>
              <a:rPr lang="tr-TR" dirty="0" smtClean="0"/>
              <a:t>Clever</a:t>
            </a:r>
          </a:p>
          <a:p>
            <a:r>
              <a:rPr lang="tr-TR" dirty="0" smtClean="0"/>
              <a:t>İntelligent</a:t>
            </a:r>
          </a:p>
          <a:p>
            <a:r>
              <a:rPr lang="tr-TR" dirty="0" smtClean="0"/>
              <a:t>Smart </a:t>
            </a:r>
          </a:p>
          <a:p>
            <a:endParaRPr lang="tr-TR" dirty="0"/>
          </a:p>
        </p:txBody>
      </p:sp>
      <p:sp>
        <p:nvSpPr>
          <p:cNvPr id="4" name="3 Sağ Ayraç"/>
          <p:cNvSpPr/>
          <p:nvPr/>
        </p:nvSpPr>
        <p:spPr>
          <a:xfrm>
            <a:off x="2123728" y="4941168"/>
            <a:ext cx="648072" cy="1368152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Metin kutusu"/>
          <p:cNvSpPr txBox="1"/>
          <p:nvPr/>
        </p:nvSpPr>
        <p:spPr>
          <a:xfrm>
            <a:off x="2843808" y="5373216"/>
            <a:ext cx="17281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 smtClean="0"/>
              <a:t>Zeki,akıllı</a:t>
            </a:r>
            <a:endParaRPr lang="tr-TR" sz="2400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Talkative = konuşkan</a:t>
            </a:r>
          </a:p>
          <a:p>
            <a:r>
              <a:rPr lang="tr-TR" dirty="0" smtClean="0"/>
              <a:t>Honest = dürüst</a:t>
            </a:r>
          </a:p>
          <a:p>
            <a:r>
              <a:rPr lang="tr-TR" dirty="0" smtClean="0"/>
              <a:t>Sincere = samimi</a:t>
            </a:r>
          </a:p>
          <a:p>
            <a:r>
              <a:rPr lang="tr-TR" dirty="0" smtClean="0"/>
              <a:t>Generous = cömert</a:t>
            </a:r>
          </a:p>
          <a:p>
            <a:r>
              <a:rPr lang="tr-TR" dirty="0" smtClean="0"/>
              <a:t>Stingy</a:t>
            </a:r>
          </a:p>
          <a:p>
            <a:r>
              <a:rPr lang="tr-TR" dirty="0" smtClean="0"/>
              <a:t>Mean </a:t>
            </a:r>
          </a:p>
          <a:p>
            <a:r>
              <a:rPr lang="tr-TR" dirty="0" smtClean="0"/>
              <a:t>Outgoing = dışa dönük,girişken</a:t>
            </a:r>
          </a:p>
          <a:p>
            <a:r>
              <a:rPr lang="tr-TR" dirty="0" smtClean="0"/>
              <a:t>Shy = utangaç içe kapanık</a:t>
            </a:r>
          </a:p>
          <a:p>
            <a:r>
              <a:rPr lang="tr-TR" dirty="0" smtClean="0"/>
              <a:t>Punctual = dakik</a:t>
            </a:r>
          </a:p>
          <a:p>
            <a:r>
              <a:rPr lang="tr-TR" dirty="0" smtClean="0"/>
              <a:t>Clumsy = sakar</a:t>
            </a:r>
          </a:p>
          <a:p>
            <a:endParaRPr lang="tr-TR" dirty="0"/>
          </a:p>
        </p:txBody>
      </p:sp>
      <p:sp>
        <p:nvSpPr>
          <p:cNvPr id="4" name="3 Sağ Ayraç"/>
          <p:cNvSpPr/>
          <p:nvPr/>
        </p:nvSpPr>
        <p:spPr>
          <a:xfrm>
            <a:off x="1763688" y="3573016"/>
            <a:ext cx="432048" cy="792088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Metin kutusu"/>
          <p:cNvSpPr txBox="1"/>
          <p:nvPr/>
        </p:nvSpPr>
        <p:spPr>
          <a:xfrm>
            <a:off x="2339752" y="3789040"/>
            <a:ext cx="15121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 smtClean="0"/>
              <a:t>cimri</a:t>
            </a:r>
            <a:endParaRPr lang="tr-TR" sz="2400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tr-TR" dirty="0" smtClean="0"/>
              <a:t>Stubborn = inatçı</a:t>
            </a:r>
          </a:p>
          <a:p>
            <a:r>
              <a:rPr lang="tr-TR" dirty="0" smtClean="0"/>
              <a:t>Selfısh = bencil</a:t>
            </a:r>
          </a:p>
          <a:p>
            <a:r>
              <a:rPr lang="tr-TR" dirty="0" smtClean="0"/>
              <a:t>Cherrful = neşeli </a:t>
            </a:r>
          </a:p>
          <a:p>
            <a:r>
              <a:rPr lang="tr-TR" dirty="0" smtClean="0"/>
              <a:t>Successful = başarılı</a:t>
            </a:r>
          </a:p>
          <a:p>
            <a:r>
              <a:rPr lang="tr-TR" dirty="0" smtClean="0"/>
              <a:t>Polite</a:t>
            </a:r>
          </a:p>
          <a:p>
            <a:r>
              <a:rPr lang="tr-TR" dirty="0" smtClean="0"/>
              <a:t>Kind </a:t>
            </a:r>
          </a:p>
          <a:p>
            <a:r>
              <a:rPr lang="tr-TR" dirty="0" smtClean="0"/>
              <a:t>Rude = kaba</a:t>
            </a:r>
          </a:p>
          <a:p>
            <a:r>
              <a:rPr lang="tr-TR" dirty="0" smtClean="0"/>
              <a:t>Forgetful = unutkan</a:t>
            </a:r>
          </a:p>
          <a:p>
            <a:r>
              <a:rPr lang="tr-TR" dirty="0" smtClean="0"/>
              <a:t>Easy-going = uysal,ılımlı,yumuşak başlı</a:t>
            </a:r>
          </a:p>
          <a:p>
            <a:r>
              <a:rPr lang="tr-TR" dirty="0" smtClean="0"/>
              <a:t>Loud = yüksek sesli,kaba</a:t>
            </a:r>
          </a:p>
          <a:p>
            <a:r>
              <a:rPr lang="tr-TR" dirty="0" smtClean="0"/>
              <a:t>Thoughtful = düşünceli</a:t>
            </a:r>
          </a:p>
          <a:p>
            <a:pPr>
              <a:buNone/>
            </a:pPr>
            <a:endParaRPr lang="tr-TR" dirty="0"/>
          </a:p>
        </p:txBody>
      </p:sp>
      <p:sp>
        <p:nvSpPr>
          <p:cNvPr id="4" name="3 Sağ Ayraç"/>
          <p:cNvSpPr/>
          <p:nvPr/>
        </p:nvSpPr>
        <p:spPr>
          <a:xfrm>
            <a:off x="1691680" y="3212976"/>
            <a:ext cx="360040" cy="864096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Metin kutusu"/>
          <p:cNvSpPr txBox="1"/>
          <p:nvPr/>
        </p:nvSpPr>
        <p:spPr>
          <a:xfrm>
            <a:off x="2123728" y="3356992"/>
            <a:ext cx="15841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 smtClean="0"/>
              <a:t>kibar</a:t>
            </a:r>
            <a:endParaRPr lang="tr-TR" sz="24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VOCABULARY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Apperance = görünüm</a:t>
            </a:r>
          </a:p>
          <a:p>
            <a:r>
              <a:rPr lang="tr-TR" dirty="0" smtClean="0"/>
              <a:t>Personalıty = kişilik</a:t>
            </a:r>
          </a:p>
          <a:p>
            <a:r>
              <a:rPr lang="tr-TR" b="1" i="1" u="sng" dirty="0" smtClean="0">
                <a:solidFill>
                  <a:srgbClr val="00B0F0"/>
                </a:solidFill>
              </a:rPr>
              <a:t>HAIR (apperance)</a:t>
            </a:r>
          </a:p>
          <a:p>
            <a:r>
              <a:rPr lang="tr-TR" dirty="0" smtClean="0"/>
              <a:t>Short haır = kısa saç</a:t>
            </a:r>
          </a:p>
          <a:p>
            <a:r>
              <a:rPr lang="tr-TR" dirty="0" smtClean="0"/>
              <a:t>Long haır = uzun saç</a:t>
            </a:r>
          </a:p>
          <a:p>
            <a:r>
              <a:rPr lang="tr-TR" dirty="0" smtClean="0"/>
              <a:t>Medıum-lenght hair = orta boy saç</a:t>
            </a:r>
          </a:p>
          <a:p>
            <a:r>
              <a:rPr lang="tr-TR" dirty="0" smtClean="0"/>
              <a:t>Shoulder-lenght hair = omuzlarda saç</a:t>
            </a:r>
          </a:p>
          <a:p>
            <a:r>
              <a:rPr lang="tr-TR" dirty="0" smtClean="0"/>
              <a:t>Bold = kel</a:t>
            </a:r>
          </a:p>
          <a:p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b="1" dirty="0" smtClean="0">
                <a:solidFill>
                  <a:srgbClr val="FF0000"/>
                </a:solidFill>
              </a:rPr>
              <a:t>EXAMPLE</a:t>
            </a:r>
          </a:p>
          <a:p>
            <a:pPr>
              <a:buFont typeface="Wingdings" pitchFamily="2" charset="2"/>
              <a:buChar char="ü"/>
            </a:pPr>
            <a:r>
              <a:rPr lang="tr-TR" dirty="0" smtClean="0"/>
              <a:t>I am polite,stubborn and clever.</a:t>
            </a:r>
          </a:p>
          <a:p>
            <a:pPr>
              <a:buFont typeface="Wingdings" pitchFamily="2" charset="2"/>
              <a:buChar char="ü"/>
            </a:pPr>
            <a:r>
              <a:rPr lang="tr-TR" dirty="0" smtClean="0"/>
              <a:t>Emre ıs stubborn.shy and successful</a:t>
            </a:r>
          </a:p>
          <a:p>
            <a:pPr>
              <a:buFont typeface="Wingdings" pitchFamily="2" charset="2"/>
              <a:buChar char="ü"/>
            </a:pPr>
            <a:r>
              <a:rPr lang="tr-TR" dirty="0" smtClean="0"/>
              <a:t>She ıs generous,cheerful and polite</a:t>
            </a:r>
          </a:p>
          <a:p>
            <a:pPr>
              <a:buFont typeface="Wingdings" pitchFamily="2" charset="2"/>
              <a:buChar char="ü"/>
            </a:pPr>
            <a:r>
              <a:rPr lang="tr-TR" dirty="0" smtClean="0"/>
              <a:t>Mary is sociable,intelligent and loud</a:t>
            </a:r>
          </a:p>
          <a:p>
            <a:pPr>
              <a:buFont typeface="Wingdings" pitchFamily="2" charset="2"/>
              <a:buChar char="ü"/>
            </a:pPr>
            <a:r>
              <a:rPr lang="tr-TR" dirty="0" smtClean="0"/>
              <a:t>Tuana is friendly,helpful and clumsy</a:t>
            </a:r>
          </a:p>
          <a:p>
            <a:pPr>
              <a:buFont typeface="Wingdings" pitchFamily="2" charset="2"/>
              <a:buChar char="ü"/>
            </a:pPr>
            <a:r>
              <a:rPr lang="tr-TR" dirty="0" smtClean="0"/>
              <a:t>Tomy is lazy,loud and stubborn</a:t>
            </a:r>
          </a:p>
          <a:p>
            <a:pPr>
              <a:buFont typeface="Wingdings" pitchFamily="2" charset="2"/>
              <a:buChar char="ü"/>
            </a:pPr>
            <a:r>
              <a:rPr lang="tr-TR" dirty="0" smtClean="0"/>
              <a:t>He is funny,kind and forgetful.</a:t>
            </a:r>
          </a:p>
          <a:p>
            <a:pPr>
              <a:buFont typeface="Wingdings" pitchFamily="2" charset="2"/>
              <a:buChar char="ü"/>
            </a:pPr>
            <a:r>
              <a:rPr lang="tr-TR" dirty="0" smtClean="0"/>
              <a:t>Ali is thoughtful,clever and shy</a:t>
            </a:r>
          </a:p>
          <a:p>
            <a:pPr>
              <a:buFont typeface="Wingdings" pitchFamily="2" charset="2"/>
              <a:buChar char="ü"/>
            </a:pPr>
            <a:r>
              <a:rPr lang="tr-TR" dirty="0" smtClean="0"/>
              <a:t>My sister is funny,outgoing and cheerful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b="1" i="1" u="sng" dirty="0" smtClean="0">
                <a:solidFill>
                  <a:srgbClr val="00B0F0"/>
                </a:solidFill>
              </a:rPr>
              <a:t>AND </a:t>
            </a:r>
          </a:p>
          <a:p>
            <a:r>
              <a:rPr lang="tr-TR" dirty="0" smtClean="0"/>
              <a:t>She is sociable and friendly</a:t>
            </a:r>
          </a:p>
          <a:p>
            <a:r>
              <a:rPr lang="tr-TR" dirty="0" smtClean="0"/>
              <a:t>He is generous and cheerful</a:t>
            </a:r>
          </a:p>
          <a:p>
            <a:r>
              <a:rPr lang="tr-TR" b="1" i="1" u="sng" dirty="0" smtClean="0">
                <a:solidFill>
                  <a:srgbClr val="00B0F0"/>
                </a:solidFill>
              </a:rPr>
              <a:t>BUT</a:t>
            </a:r>
          </a:p>
          <a:p>
            <a:r>
              <a:rPr lang="tr-TR" dirty="0" smtClean="0"/>
              <a:t>Berra is generous but stubborn</a:t>
            </a:r>
          </a:p>
          <a:p>
            <a:r>
              <a:rPr lang="tr-TR" dirty="0" smtClean="0"/>
              <a:t>Lili is hardworking but forgetful</a:t>
            </a:r>
          </a:p>
          <a:p>
            <a:r>
              <a:rPr lang="tr-TR" b="1" i="1" u="sng" dirty="0" smtClean="0">
                <a:solidFill>
                  <a:srgbClr val="00B0F0"/>
                </a:solidFill>
              </a:rPr>
              <a:t>BECAUSE </a:t>
            </a:r>
          </a:p>
          <a:p>
            <a:r>
              <a:rPr lang="tr-TR" dirty="0" smtClean="0"/>
              <a:t>Ali is succesful because he student hard</a:t>
            </a:r>
            <a:endParaRPr lang="tr-TR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Yapılarına göre saçlar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Straıght haır  =  düz saç</a:t>
            </a:r>
          </a:p>
          <a:p>
            <a:r>
              <a:rPr lang="tr-TR" dirty="0" smtClean="0"/>
              <a:t>Wavy haır = dalgalı saç</a:t>
            </a:r>
          </a:p>
          <a:p>
            <a:r>
              <a:rPr lang="tr-TR" dirty="0" smtClean="0"/>
              <a:t>Curly haır = kıvırcık saç</a:t>
            </a:r>
          </a:p>
          <a:p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Renklerine göre saçlar</a:t>
            </a:r>
            <a:br>
              <a:rPr lang="tr-TR" dirty="0" smtClean="0"/>
            </a:b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Black haır = siyah saç </a:t>
            </a:r>
          </a:p>
          <a:p>
            <a:r>
              <a:rPr lang="tr-TR" dirty="0" smtClean="0"/>
              <a:t>Brown haır = kahverengi saç</a:t>
            </a:r>
          </a:p>
          <a:p>
            <a:r>
              <a:rPr lang="tr-TR" dirty="0" smtClean="0"/>
              <a:t>Dark haır = koyu renk saç</a:t>
            </a:r>
          </a:p>
          <a:p>
            <a:r>
              <a:rPr lang="tr-TR" dirty="0" smtClean="0"/>
              <a:t>Blande haır = sarı saç</a:t>
            </a:r>
          </a:p>
          <a:p>
            <a:r>
              <a:rPr lang="tr-TR" dirty="0" smtClean="0"/>
              <a:t>Ginger haır = kızıl</a:t>
            </a:r>
          </a:p>
          <a:p>
            <a:r>
              <a:rPr lang="tr-TR" dirty="0" smtClean="0"/>
              <a:t>Grey haır = gri renk saç</a:t>
            </a:r>
          </a:p>
          <a:p>
            <a:r>
              <a:rPr lang="tr-TR" dirty="0" smtClean="0"/>
              <a:t>White haır = beyaz saç</a:t>
            </a:r>
          </a:p>
          <a:p>
            <a:r>
              <a:rPr lang="tr-TR" dirty="0" smtClean="0"/>
              <a:t>Fair haır = kumral</a:t>
            </a:r>
          </a:p>
          <a:p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b="1" i="1" u="sng" dirty="0" smtClean="0">
                <a:solidFill>
                  <a:srgbClr val="00B0F0"/>
                </a:solidFill>
              </a:rPr>
              <a:t>EYES (apperance)</a:t>
            </a:r>
            <a:endParaRPr lang="tr-TR" dirty="0" smtClean="0">
              <a:solidFill>
                <a:srgbClr val="00B0F0"/>
              </a:solidFill>
            </a:endParaRPr>
          </a:p>
          <a:p>
            <a:r>
              <a:rPr lang="tr-TR" dirty="0" smtClean="0"/>
              <a:t>Small eyes = küçük göz</a:t>
            </a:r>
          </a:p>
          <a:p>
            <a:r>
              <a:rPr lang="tr-TR" dirty="0" smtClean="0"/>
              <a:t>Big eyes = büyük göz</a:t>
            </a:r>
          </a:p>
          <a:p>
            <a:r>
              <a:rPr lang="tr-TR" dirty="0" smtClean="0"/>
              <a:t>Blue eyes = mavi göz</a:t>
            </a:r>
          </a:p>
          <a:p>
            <a:r>
              <a:rPr lang="tr-TR" dirty="0" smtClean="0"/>
              <a:t>Green eyes = yeşil göz</a:t>
            </a:r>
          </a:p>
          <a:p>
            <a:r>
              <a:rPr lang="tr-TR" dirty="0" smtClean="0"/>
              <a:t>Black eyes = siyah göz</a:t>
            </a:r>
          </a:p>
          <a:p>
            <a:r>
              <a:rPr lang="tr-TR" dirty="0" smtClean="0"/>
              <a:t>Brown eyes = kahverengi göz</a:t>
            </a:r>
          </a:p>
          <a:p>
            <a:r>
              <a:rPr lang="tr-TR" dirty="0" smtClean="0"/>
              <a:t>Hazel eyes = ela göz</a:t>
            </a:r>
          </a:p>
          <a:p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b="1" i="1" u="sng" dirty="0" smtClean="0">
                <a:solidFill>
                  <a:srgbClr val="00B0F0"/>
                </a:solidFill>
              </a:rPr>
              <a:t>HEIGHT (apperance)</a:t>
            </a:r>
          </a:p>
          <a:p>
            <a:r>
              <a:rPr lang="tr-TR" dirty="0" smtClean="0"/>
              <a:t>Short = kısa </a:t>
            </a:r>
          </a:p>
          <a:p>
            <a:r>
              <a:rPr lang="tr-TR" dirty="0" smtClean="0"/>
              <a:t>Of medıum-heıght = orta boylu</a:t>
            </a:r>
          </a:p>
          <a:p>
            <a:r>
              <a:rPr lang="tr-TR" dirty="0" smtClean="0"/>
              <a:t>Tall = uzun</a:t>
            </a:r>
          </a:p>
          <a:p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b="1" i="1" u="sng" dirty="0" smtClean="0">
                <a:solidFill>
                  <a:srgbClr val="00B0F0"/>
                </a:solidFill>
              </a:rPr>
              <a:t>WEIGHT (apperance)</a:t>
            </a:r>
            <a:endParaRPr lang="tr-TR" dirty="0" smtClean="0"/>
          </a:p>
          <a:p>
            <a:r>
              <a:rPr lang="tr-TR" dirty="0" smtClean="0"/>
              <a:t>Skıny = sıska                            </a:t>
            </a:r>
          </a:p>
          <a:p>
            <a:r>
              <a:rPr lang="tr-TR" dirty="0" smtClean="0"/>
              <a:t>Slım/thın = zayıf</a:t>
            </a:r>
          </a:p>
          <a:p>
            <a:r>
              <a:rPr lang="tr-TR" dirty="0" smtClean="0"/>
              <a:t>Medıum weıght = orta kilolu</a:t>
            </a:r>
          </a:p>
          <a:p>
            <a:r>
              <a:rPr lang="tr-TR" dirty="0" smtClean="0"/>
              <a:t>Plump = tompul</a:t>
            </a:r>
          </a:p>
          <a:p>
            <a:r>
              <a:rPr lang="tr-TR" dirty="0" smtClean="0"/>
              <a:t>Fat = şişman </a:t>
            </a:r>
          </a:p>
          <a:p>
            <a:r>
              <a:rPr lang="tr-TR" dirty="0" smtClean="0"/>
              <a:t>Ower weıght = aşırı kilolu</a:t>
            </a:r>
          </a:p>
          <a:p>
            <a:r>
              <a:rPr lang="tr-TR" dirty="0" smtClean="0"/>
              <a:t>Well-built = kaslı</a:t>
            </a:r>
          </a:p>
          <a:p>
            <a:r>
              <a:rPr lang="tr-TR" dirty="0" smtClean="0"/>
              <a:t>Athletıc = zinde,sağlıklı</a:t>
            </a:r>
          </a:p>
          <a:p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b="1" i="1" u="sng" dirty="0" smtClean="0">
                <a:solidFill>
                  <a:srgbClr val="00B0F0"/>
                </a:solidFill>
              </a:rPr>
              <a:t>AGE (apperance)</a:t>
            </a:r>
          </a:p>
          <a:p>
            <a:r>
              <a:rPr lang="tr-TR" dirty="0" smtClean="0"/>
              <a:t>Baby = bebek</a:t>
            </a:r>
          </a:p>
          <a:p>
            <a:r>
              <a:rPr lang="tr-TR" dirty="0" smtClean="0"/>
              <a:t>Child = çocuk</a:t>
            </a:r>
          </a:p>
          <a:p>
            <a:r>
              <a:rPr lang="tr-TR" dirty="0" smtClean="0"/>
              <a:t>Teenager = 13-19 yaş arası gençler (ergen)</a:t>
            </a:r>
          </a:p>
          <a:p>
            <a:r>
              <a:rPr lang="tr-TR" dirty="0" smtClean="0"/>
              <a:t>Young = genç</a:t>
            </a:r>
          </a:p>
          <a:p>
            <a:r>
              <a:rPr lang="tr-TR" dirty="0" smtClean="0"/>
              <a:t>Middle-aged = orta yaşlı</a:t>
            </a:r>
          </a:p>
          <a:p>
            <a:r>
              <a:rPr lang="tr-TR" dirty="0" smtClean="0"/>
              <a:t>Old = yaşlı</a:t>
            </a:r>
          </a:p>
          <a:p>
            <a:r>
              <a:rPr lang="tr-TR" dirty="0" smtClean="0"/>
              <a:t>Adult = yetişkin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148064" y="1628800"/>
            <a:ext cx="3528392" cy="1805062"/>
          </a:xfrm>
        </p:spPr>
        <p:txBody>
          <a:bodyPr>
            <a:noAutofit/>
          </a:bodyPr>
          <a:lstStyle/>
          <a:p>
            <a:r>
              <a:rPr lang="tr-TR" sz="3200" dirty="0" smtClean="0"/>
              <a:t>Moustache = bıyık</a:t>
            </a:r>
            <a:br>
              <a:rPr lang="tr-TR" sz="3200" dirty="0" smtClean="0"/>
            </a:br>
            <a:r>
              <a:rPr lang="tr-TR" sz="3200" dirty="0" smtClean="0"/>
              <a:t>Beard = sakal</a:t>
            </a:r>
            <a:br>
              <a:rPr lang="tr-TR" sz="3200" dirty="0" smtClean="0"/>
            </a:br>
            <a:r>
              <a:rPr lang="tr-TR" sz="3200" dirty="0" smtClean="0"/>
              <a:t>Glasses = gözlük</a:t>
            </a:r>
            <a:br>
              <a:rPr lang="tr-TR" sz="3200" dirty="0" smtClean="0"/>
            </a:br>
            <a:endParaRPr lang="tr-TR" sz="3200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Beatıful = güzel                        </a:t>
            </a:r>
          </a:p>
          <a:p>
            <a:r>
              <a:rPr lang="tr-TR" dirty="0" smtClean="0"/>
              <a:t>Hand some = yakışıklı </a:t>
            </a:r>
          </a:p>
          <a:p>
            <a:r>
              <a:rPr lang="tr-TR" dirty="0" smtClean="0"/>
              <a:t>Pretty = hoş,güzel</a:t>
            </a:r>
          </a:p>
          <a:p>
            <a:r>
              <a:rPr lang="tr-TR" dirty="0" smtClean="0"/>
              <a:t>Ugly = çirkin</a:t>
            </a:r>
          </a:p>
          <a:p>
            <a:r>
              <a:rPr lang="tr-TR" dirty="0" smtClean="0"/>
              <a:t>Lovely = sevimli</a:t>
            </a:r>
          </a:p>
          <a:p>
            <a:r>
              <a:rPr lang="tr-TR" dirty="0" smtClean="0"/>
              <a:t>Cute = şirin </a:t>
            </a:r>
          </a:p>
          <a:p>
            <a:r>
              <a:rPr lang="tr-TR" dirty="0" smtClean="0"/>
              <a:t>Good looking = iyi görünümlü</a:t>
            </a:r>
          </a:p>
          <a:p>
            <a:r>
              <a:rPr lang="tr-TR" dirty="0" smtClean="0"/>
              <a:t>Attractıve = çekici</a:t>
            </a:r>
          </a:p>
          <a:p>
            <a:endParaRPr lang="tr-TR" dirty="0"/>
          </a:p>
        </p:txBody>
      </p:sp>
      <p:sp>
        <p:nvSpPr>
          <p:cNvPr id="4" name="3 Metin kutusu"/>
          <p:cNvSpPr txBox="1"/>
          <p:nvPr/>
        </p:nvSpPr>
        <p:spPr>
          <a:xfrm>
            <a:off x="6948264" y="1916832"/>
            <a:ext cx="72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Zengin">
  <a:themeElements>
    <a:clrScheme name="Zengin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Zengin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Zengin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472</TotalTime>
  <Words>578</Words>
  <PresentationFormat>Ekran Gösterisi (4:3)</PresentationFormat>
  <Paragraphs>183</Paragraphs>
  <Slides>21</Slides>
  <Notes>4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21</vt:i4>
      </vt:variant>
    </vt:vector>
  </HeadingPairs>
  <TitlesOfParts>
    <vt:vector size="22" baseType="lpstr">
      <vt:lpstr>Zengin</vt:lpstr>
      <vt:lpstr>APPERANCE AND PERSONALITY</vt:lpstr>
      <vt:lpstr>VOCABULARY</vt:lpstr>
      <vt:lpstr>Yapılarına göre saçlar</vt:lpstr>
      <vt:lpstr>Renklerine göre saçlar </vt:lpstr>
      <vt:lpstr>Slayt 5</vt:lpstr>
      <vt:lpstr>Slayt 6</vt:lpstr>
      <vt:lpstr>Slayt 7</vt:lpstr>
      <vt:lpstr>Slayt 8</vt:lpstr>
      <vt:lpstr>Moustache = bıyık Beard = sakal Glasses = gözlük </vt:lpstr>
      <vt:lpstr>Slayt 10</vt:lpstr>
      <vt:lpstr>Slayt 11</vt:lpstr>
      <vt:lpstr>Slayt 12</vt:lpstr>
      <vt:lpstr>SORU SORARKEN</vt:lpstr>
      <vt:lpstr>CEVAP VERİRKEN</vt:lpstr>
      <vt:lpstr>CEVAP VERİRKEN</vt:lpstr>
      <vt:lpstr>Slayt 16</vt:lpstr>
      <vt:lpstr>personalITY</vt:lpstr>
      <vt:lpstr>Slayt 18</vt:lpstr>
      <vt:lpstr>Slayt 19</vt:lpstr>
      <vt:lpstr>Slayt 20</vt:lpstr>
      <vt:lpstr>Slayt 21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2016-09-30T11:41:44Z</dcterms:created>
  <dcterms:modified xsi:type="dcterms:W3CDTF">2016-10-02T08:33:38Z</dcterms:modified>
  <cp:category>www.sorubak.com</cp:category>
</cp:coreProperties>
</file>