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63" r:id="rId2"/>
    <p:sldId id="262" r:id="rId3"/>
    <p:sldId id="258" r:id="rId4"/>
    <p:sldId id="264" r:id="rId5"/>
    <p:sldId id="265" r:id="rId6"/>
    <p:sldId id="260" r:id="rId7"/>
    <p:sldId id="267" r:id="rId8"/>
    <p:sldId id="268" r:id="rId9"/>
    <p:sldId id="269" r:id="rId10"/>
    <p:sldId id="270"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24" autoAdjust="0"/>
  </p:normalViewPr>
  <p:slideViewPr>
    <p:cSldViewPr>
      <p:cViewPr varScale="1">
        <p:scale>
          <a:sx n="86" d="100"/>
          <a:sy n="86" d="100"/>
        </p:scale>
        <p:origin x="-106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54332C-FD4D-4690-8131-C109E5F963A4}" type="datetimeFigureOut">
              <a:rPr lang="tr-TR" smtClean="0"/>
              <a:pPr/>
              <a:t>19.02.2017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3FD026-788A-4628-AD28-CE97AA50491F}"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B3FD026-788A-4628-AD28-CE97AA50491F}"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B3FD026-788A-4628-AD28-CE97AA50491F}"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B3FD026-788A-4628-AD28-CE97AA50491F}" type="slidenum">
              <a:rPr lang="tr-TR" smtClean="0"/>
              <a:pPr/>
              <a:t>7</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B3FD026-788A-4628-AD28-CE97AA50491F}"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17" name="16 Altbilgi Yer Tutucusu"/>
          <p:cNvSpPr>
            <a:spLocks noGrp="1"/>
          </p:cNvSpPr>
          <p:nvPr>
            <p:ph type="ftr" sz="quarter" idx="11"/>
          </p:nvPr>
        </p:nvSpPr>
        <p:spPr/>
        <p:txBody>
          <a:bodyPr/>
          <a:lstStyle>
            <a:extLst/>
          </a:lstStyle>
          <a:p>
            <a:endParaRPr lang="tr-TR" dirty="0"/>
          </a:p>
        </p:txBody>
      </p:sp>
      <p:sp>
        <p:nvSpPr>
          <p:cNvPr id="29" name="2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5" name="4 Altbilgi Yer Tutucusu"/>
          <p:cNvSpPr>
            <a:spLocks noGrp="1"/>
          </p:cNvSpPr>
          <p:nvPr>
            <p:ph type="ftr" sz="quarter" idx="11"/>
          </p:nvPr>
        </p:nvSpPr>
        <p:spPr/>
        <p:txBody>
          <a:bodyPr/>
          <a:lstStyle>
            <a:extLst/>
          </a:lstStyle>
          <a:p>
            <a:endParaRPr lang="tr-TR" dirty="0"/>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8" name="7 Altbilgi Yer Tutucusu"/>
          <p:cNvSpPr>
            <a:spLocks noGrp="1"/>
          </p:cNvSpPr>
          <p:nvPr>
            <p:ph type="ftr" sz="quarter" idx="11"/>
          </p:nvPr>
        </p:nvSpPr>
        <p:spPr/>
        <p:txBody>
          <a:bodyPr/>
          <a:lstStyle>
            <a:extLst/>
          </a:lstStyle>
          <a:p>
            <a:endParaRPr lang="tr-TR" dirty="0"/>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4" name="3 Altbilgi Yer Tutucusu"/>
          <p:cNvSpPr>
            <a:spLocks noGrp="1"/>
          </p:cNvSpPr>
          <p:nvPr>
            <p:ph type="ftr" sz="quarter" idx="11"/>
          </p:nvPr>
        </p:nvSpPr>
        <p:spPr/>
        <p:txBody>
          <a:bodyPr/>
          <a:lstStyle>
            <a:extLst/>
          </a:lstStyle>
          <a:p>
            <a:endParaRPr lang="tr-TR" dirty="0"/>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3" name="2 Altbilgi Yer Tutucusu"/>
          <p:cNvSpPr>
            <a:spLocks noGrp="1"/>
          </p:cNvSpPr>
          <p:nvPr>
            <p:ph type="ftr" sz="quarter" idx="11"/>
          </p:nvPr>
        </p:nvSpPr>
        <p:spPr/>
        <p:txBody>
          <a:bodyPr/>
          <a:lstStyle>
            <a:extLst/>
          </a:lstStyle>
          <a:p>
            <a:endParaRPr lang="tr-TR" dirty="0"/>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19.02.2017</a:t>
            </a:fld>
            <a:endParaRPr lang="tr-TR" dirty="0"/>
          </a:p>
        </p:txBody>
      </p:sp>
      <p:sp>
        <p:nvSpPr>
          <p:cNvPr id="6" name="5 Altbilgi Yer Tutucusu"/>
          <p:cNvSpPr>
            <a:spLocks noGrp="1"/>
          </p:cNvSpPr>
          <p:nvPr>
            <p:ph type="ftr" sz="quarter" idx="11"/>
          </p:nvPr>
        </p:nvSpPr>
        <p:spPr/>
        <p:txBody>
          <a:bodyPr/>
          <a:lstStyle>
            <a:extLst/>
          </a:lstStyle>
          <a:p>
            <a:endParaRPr lang="tr-TR" dirty="0"/>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D9F75050-0E15-4C5B-92B0-66D068882F1F}" type="datetimeFigureOut">
              <a:rPr lang="tr-TR" smtClean="0"/>
              <a:pPr/>
              <a:t>19.02.2017</a:t>
            </a:fld>
            <a:endParaRPr lang="tr-TR" dirty="0"/>
          </a:p>
        </p:txBody>
      </p:sp>
      <p:sp>
        <p:nvSpPr>
          <p:cNvPr id="6" name="5 Altbilgi Yer Tutucusu"/>
          <p:cNvSpPr>
            <a:spLocks noGrp="1"/>
          </p:cNvSpPr>
          <p:nvPr>
            <p:ph type="ftr" sz="quarter" idx="11"/>
          </p:nvPr>
        </p:nvSpPr>
        <p:spPr>
          <a:xfrm>
            <a:off x="914400" y="55499"/>
            <a:ext cx="5562600" cy="365125"/>
          </a:xfrm>
        </p:spPr>
        <p:txBody>
          <a:bodyPr/>
          <a:lstStyle>
            <a:extLst/>
          </a:lstStyle>
          <a:p>
            <a:endParaRPr lang="tr-TR" dirty="0"/>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B1DEFA8C-F947-479F-BE07-76B6B3F80BF1}" type="slidenum">
              <a:rPr lang="tr-TR" smtClean="0"/>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9F75050-0E15-4C5B-92B0-66D068882F1F}" type="datetimeFigureOut">
              <a:rPr lang="tr-TR" smtClean="0"/>
              <a:pPr/>
              <a:t>19.02.2017</a:t>
            </a:fld>
            <a:endParaRPr lang="tr-TR" dirty="0"/>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dirty="0"/>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1DEFA8C-F947-479F-BE07-76B6B3F80BF1}"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714356"/>
            <a:ext cx="7772400" cy="3357586"/>
          </a:xfrm>
        </p:spPr>
        <p:txBody>
          <a:bodyPr/>
          <a:lstStyle/>
          <a:p>
            <a:r>
              <a:rPr lang="tr-TR" sz="9600" dirty="0" smtClean="0"/>
              <a:t>HAÇLI SEFERLERİ</a:t>
            </a:r>
            <a:endParaRPr lang="tr-TR" sz="9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acli_seferleri_haritasi.jpg"/>
          <p:cNvPicPr>
            <a:picLocks noGrp="1" noChangeAspect="1"/>
          </p:cNvPicPr>
          <p:nvPr>
            <p:ph idx="1"/>
          </p:nvPr>
        </p:nvPicPr>
        <p:blipFill>
          <a:blip r:embed="rId3" cstate="print"/>
          <a:stretch>
            <a:fillRect/>
          </a:stretch>
        </p:blipFill>
        <p:spPr>
          <a:xfrm>
            <a:off x="428596" y="0"/>
            <a:ext cx="8760990" cy="68580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1488176"/>
          </a:xfrm>
        </p:spPr>
        <p:txBody>
          <a:bodyPr/>
          <a:lstStyle/>
          <a:p>
            <a:r>
              <a:rPr lang="tr-TR" dirty="0" smtClean="0">
                <a:solidFill>
                  <a:srgbClr val="FF0000"/>
                </a:solidFill>
              </a:rPr>
              <a:t>Haçlılar Kimdir? Kime Hizmet Ederler? Amaçları Nedir? </a:t>
            </a:r>
            <a:endParaRPr lang="tr-TR" dirty="0">
              <a:solidFill>
                <a:srgbClr val="FF0000"/>
              </a:solidFill>
            </a:endParaRPr>
          </a:p>
        </p:txBody>
      </p:sp>
      <p:sp>
        <p:nvSpPr>
          <p:cNvPr id="3" name="2 İçerik Yer Tutucusu"/>
          <p:cNvSpPr>
            <a:spLocks noGrp="1"/>
          </p:cNvSpPr>
          <p:nvPr>
            <p:ph idx="1"/>
          </p:nvPr>
        </p:nvSpPr>
        <p:spPr>
          <a:xfrm>
            <a:off x="914400" y="2000240"/>
            <a:ext cx="7772400" cy="4355320"/>
          </a:xfrm>
        </p:spPr>
        <p:txBody>
          <a:bodyPr/>
          <a:lstStyle/>
          <a:p>
            <a:pPr>
              <a:buClr>
                <a:srgbClr val="FFFF00"/>
              </a:buClr>
              <a:buSzPct val="125000"/>
              <a:buFont typeface="Wingdings" pitchFamily="2" charset="2"/>
              <a:buChar char="Ø"/>
            </a:pPr>
            <a:r>
              <a:rPr lang="tr-TR" dirty="0" smtClean="0"/>
              <a:t>Haçlılar  zamanın Papa’sı olan </a:t>
            </a:r>
            <a:r>
              <a:rPr lang="tr-TR" dirty="0" smtClean="0">
                <a:latin typeface="Aparajita" pitchFamily="34" charset="0"/>
                <a:cs typeface="Aparajita" pitchFamily="34" charset="0"/>
              </a:rPr>
              <a:t>2</a:t>
            </a:r>
            <a:r>
              <a:rPr lang="tr-TR" dirty="0" smtClean="0"/>
              <a:t> Urban’a hizmet eden Katolik Hıristiyan askerlerdir. Bu Haçlı Seferlerinin fikir babası aslında İspanya ve Portekiz’den Müslümanların atılması için başlatılan Reconquista (Yeniden Fetih)  hareketidir. İber  yarımadasında bulunan Hıristiyan krallıkların ortak düşmanı Müslümanların elindeki şehirlerin almak için </a:t>
            </a:r>
            <a:r>
              <a:rPr lang="tr-TR" dirty="0" smtClean="0">
                <a:latin typeface="Aparajita" pitchFamily="34" charset="0"/>
                <a:cs typeface="Aparajita" pitchFamily="34" charset="0"/>
              </a:rPr>
              <a:t>9. yy’dan 15. yy </a:t>
            </a:r>
            <a:r>
              <a:rPr lang="tr-TR" dirty="0" smtClean="0">
                <a:cs typeface="Aparajita" pitchFamily="34" charset="0"/>
              </a:rPr>
              <a:t>sonuna kadar sürmüştür.</a:t>
            </a:r>
            <a:endParaRPr lang="tr-TR" dirty="0" smtClean="0">
              <a:latin typeface="Aparajita" pitchFamily="34" charset="0"/>
              <a:cs typeface="Aparajit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HAÇLI SEFERLERİ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Anadolu’nun yavaş yavaş Türklerin eline geçmesiyle, Bizans, Türkleri tek başına  Anadolu’dan atamayacağını anladı. Bundan dolayı Avrupa’daki diğer Hıristiyan  devletlerden yardım istedi. </a:t>
            </a:r>
            <a:endParaRPr lang="tr-TR" b="1" dirty="0" smtClean="0"/>
          </a:p>
          <a:p>
            <a:r>
              <a:rPr lang="tr-TR" b="1" dirty="0" smtClean="0">
                <a:latin typeface="Aparajita" pitchFamily="34" charset="0"/>
                <a:cs typeface="Aparajita" pitchFamily="34" charset="0"/>
              </a:rPr>
              <a:t>1096 – 1270 </a:t>
            </a:r>
            <a:r>
              <a:rPr lang="tr-TR" b="1" dirty="0" smtClean="0">
                <a:cs typeface="Aparajita" pitchFamily="34" charset="0"/>
              </a:rPr>
              <a:t>yılları arasında Hıristiyan Avrupalılar  İslam dünyası üzerine seferler düzenlediler. Bu seferlere </a:t>
            </a:r>
            <a:r>
              <a:rPr lang="tr-TR" b="1" dirty="0" smtClean="0">
                <a:solidFill>
                  <a:srgbClr val="FF0000"/>
                </a:solidFill>
                <a:cs typeface="Aparajita" pitchFamily="34" charset="0"/>
              </a:rPr>
              <a:t>Haçlı Seferleri </a:t>
            </a:r>
            <a:r>
              <a:rPr lang="tr-TR" b="1" dirty="0" smtClean="0">
                <a:cs typeface="Aparajita" pitchFamily="34" charset="0"/>
              </a:rPr>
              <a:t>denir!</a:t>
            </a:r>
            <a:endParaRPr lang="tr-TR" dirty="0" smtClean="0">
              <a:latin typeface="Aparajita" pitchFamily="34" charset="0"/>
              <a:cs typeface="Aparajit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HAÇLI SEFERLERİNİN NEDENİ?</a:t>
            </a:r>
            <a:endParaRPr lang="tr-TR" dirty="0"/>
          </a:p>
        </p:txBody>
      </p:sp>
      <p:sp>
        <p:nvSpPr>
          <p:cNvPr id="3" name="2 İçerik Yer Tutucusu"/>
          <p:cNvSpPr>
            <a:spLocks noGrp="1"/>
          </p:cNvSpPr>
          <p:nvPr>
            <p:ph sz="half" idx="1"/>
          </p:nvPr>
        </p:nvSpPr>
        <p:spPr>
          <a:xfrm>
            <a:off x="464344" y="1770501"/>
            <a:ext cx="4038600" cy="5230399"/>
          </a:xfrm>
        </p:spPr>
        <p:txBody>
          <a:bodyPr>
            <a:normAutofit/>
          </a:bodyPr>
          <a:lstStyle/>
          <a:p>
            <a:r>
              <a:rPr lang="tr-TR" dirty="0" smtClean="0">
                <a:solidFill>
                  <a:srgbClr val="FF0000"/>
                </a:solidFill>
              </a:rPr>
              <a:t>DİNİ SEBEPLER</a:t>
            </a:r>
          </a:p>
          <a:p>
            <a:r>
              <a:rPr lang="tr-TR" dirty="0" smtClean="0"/>
              <a:t>Kudüs’ün Müslümanların elinden alınmak istenmesi…</a:t>
            </a:r>
          </a:p>
          <a:p>
            <a:r>
              <a:rPr lang="tr-TR" dirty="0" smtClean="0"/>
              <a:t>Papa’nın sefere katılanları cenneti vaat etmiştir.</a:t>
            </a:r>
          </a:p>
          <a:p>
            <a:r>
              <a:rPr lang="tr-TR" dirty="0" smtClean="0"/>
              <a:t>Kluni Hıristiyanlarının halkı kışkırtması</a:t>
            </a:r>
          </a:p>
          <a:p>
            <a:r>
              <a:rPr lang="tr-TR" dirty="0" smtClean="0"/>
              <a:t>Hıristiyan çekişmesi arttı.</a:t>
            </a:r>
          </a:p>
        </p:txBody>
      </p:sp>
      <p:sp>
        <p:nvSpPr>
          <p:cNvPr id="4" name="3 İçerik Yer Tutucusu"/>
          <p:cNvSpPr>
            <a:spLocks noGrp="1"/>
          </p:cNvSpPr>
          <p:nvPr>
            <p:ph sz="half" idx="2"/>
          </p:nvPr>
        </p:nvSpPr>
        <p:spPr/>
        <p:txBody>
          <a:bodyPr>
            <a:normAutofit/>
          </a:bodyPr>
          <a:lstStyle/>
          <a:p>
            <a:r>
              <a:rPr lang="tr-TR" dirty="0" smtClean="0">
                <a:solidFill>
                  <a:srgbClr val="FF0000"/>
                </a:solidFill>
              </a:rPr>
              <a:t>SİYASİ NEDELERİ</a:t>
            </a:r>
          </a:p>
          <a:p>
            <a:r>
              <a:rPr lang="tr-TR" dirty="0" smtClean="0"/>
              <a:t>Bizans’ın Türklere karşı Avrupa’dan yardım istemesi</a:t>
            </a:r>
          </a:p>
          <a:p>
            <a:r>
              <a:rPr lang="tr-TR" dirty="0" smtClean="0"/>
              <a:t>Derebeylerin şan şöhret arayışı</a:t>
            </a:r>
          </a:p>
          <a:p>
            <a:r>
              <a:rPr lang="tr-TR" dirty="0" smtClean="0"/>
              <a:t>Avrupalılar Türklerin batıya ilerleyişini durdurmak istemesi</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HAÇLI SEFERLERİNİN NEDENİ?</a:t>
            </a:r>
            <a:endParaRPr lang="tr-TR" dirty="0"/>
          </a:p>
        </p:txBody>
      </p:sp>
      <p:sp>
        <p:nvSpPr>
          <p:cNvPr id="3" name="2 İçerik Yer Tutucusu"/>
          <p:cNvSpPr>
            <a:spLocks noGrp="1"/>
          </p:cNvSpPr>
          <p:nvPr>
            <p:ph sz="half" idx="1"/>
          </p:nvPr>
        </p:nvSpPr>
        <p:spPr>
          <a:xfrm>
            <a:off x="357158" y="1770501"/>
            <a:ext cx="4145786" cy="4525963"/>
          </a:xfrm>
        </p:spPr>
        <p:txBody>
          <a:bodyPr/>
          <a:lstStyle/>
          <a:p>
            <a:r>
              <a:rPr lang="tr-TR" dirty="0" smtClean="0">
                <a:solidFill>
                  <a:srgbClr val="FF0000"/>
                </a:solidFill>
              </a:rPr>
              <a:t>EKONOMİK SEBEPLERİ</a:t>
            </a:r>
          </a:p>
          <a:p>
            <a:r>
              <a:rPr lang="tr-TR" dirty="0" smtClean="0"/>
              <a:t>Akdeniz’den doğu-batı </a:t>
            </a:r>
          </a:p>
          <a:p>
            <a:r>
              <a:rPr lang="tr-TR" dirty="0" smtClean="0"/>
              <a:t>Marsilya, Cenova, Venedik gibi Akdeniz limanları önem kazandı. </a:t>
            </a:r>
          </a:p>
          <a:p>
            <a:r>
              <a:rPr lang="tr-TR" dirty="0" smtClean="0"/>
              <a:t>Avrupalılar, dokuma, cam ve deri işleme sanatını öğrendi. </a:t>
            </a:r>
          </a:p>
        </p:txBody>
      </p:sp>
      <p:sp>
        <p:nvSpPr>
          <p:cNvPr id="4" name="3 İçerik Yer Tutucusu"/>
          <p:cNvSpPr>
            <a:spLocks noGrp="1"/>
          </p:cNvSpPr>
          <p:nvPr>
            <p:ph sz="half" idx="2"/>
          </p:nvPr>
        </p:nvSpPr>
        <p:spPr>
          <a:xfrm>
            <a:off x="4655344" y="1770501"/>
            <a:ext cx="4488656" cy="4525963"/>
          </a:xfrm>
        </p:spPr>
        <p:txBody>
          <a:bodyPr>
            <a:normAutofit/>
          </a:bodyPr>
          <a:lstStyle/>
          <a:p>
            <a:r>
              <a:rPr lang="tr-TR" sz="4000" dirty="0" smtClean="0">
                <a:solidFill>
                  <a:srgbClr val="FF0000"/>
                </a:solidFill>
              </a:rPr>
              <a:t>UNUTULMAZ!!!</a:t>
            </a:r>
          </a:p>
          <a:p>
            <a:r>
              <a:rPr lang="tr-TR" dirty="0" smtClean="0"/>
              <a:t> </a:t>
            </a:r>
            <a:r>
              <a:rPr lang="tr-TR" dirty="0" smtClean="0">
                <a:solidFill>
                  <a:srgbClr val="FF0000"/>
                </a:solidFill>
              </a:rPr>
              <a:t>Haçlı seferlerinin en önemli sebebi </a:t>
            </a:r>
          </a:p>
          <a:p>
            <a:pPr>
              <a:buNone/>
            </a:pPr>
            <a:r>
              <a:rPr lang="tr-TR" sz="6000" b="1" u="sng" dirty="0" smtClean="0">
                <a:solidFill>
                  <a:srgbClr val="FF0000"/>
                </a:solidFill>
              </a:rPr>
              <a:t>EKONOMİ</a:t>
            </a:r>
            <a:endParaRPr lang="tr-TR" sz="6000" b="1" u="sng"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2. HAÇLI SEFERLERİ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Musul valisinin Urfa Haçlı Kontluğu’nu yıkarak Urfa’yı alması üzerine haçlılar, 2. Haçlı Seferlerinin düzenlemişler; ancak başarısız olmuşlar.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3. HAÇLI SEFERİ</a:t>
            </a:r>
            <a:endParaRPr lang="tr-TR" dirty="0">
              <a:solidFill>
                <a:srgbClr val="FF0000"/>
              </a:solidFill>
            </a:endParaRPr>
          </a:p>
        </p:txBody>
      </p:sp>
      <p:sp>
        <p:nvSpPr>
          <p:cNvPr id="3" name="2 İçerik Yer Tutucusu"/>
          <p:cNvSpPr>
            <a:spLocks noGrp="1"/>
          </p:cNvSpPr>
          <p:nvPr>
            <p:ph idx="1"/>
          </p:nvPr>
        </p:nvSpPr>
        <p:spPr/>
        <p:txBody>
          <a:bodyPr/>
          <a:lstStyle/>
          <a:p>
            <a:r>
              <a:rPr lang="tr-TR" dirty="0" smtClean="0"/>
              <a:t>Eyyubiler devleti hükümdarı Selahattin Eyyubi’nin </a:t>
            </a:r>
            <a:r>
              <a:rPr lang="tr-TR" dirty="0" err="1" smtClean="0"/>
              <a:t>Hıttin</a:t>
            </a:r>
            <a:r>
              <a:rPr lang="tr-TR" dirty="0" smtClean="0"/>
              <a:t> savaşı ile Kudüs’ü Haçlılardan geri alması üzerine Haçlılar 3. kez sefer düzenlemişlerdir. Ancak Kudüs’ü alamamışlardır.</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4. HAÇLI SEFERLERİ</a:t>
            </a:r>
            <a:endParaRPr lang="tr-TR" dirty="0">
              <a:solidFill>
                <a:srgbClr val="FF0000"/>
              </a:solidFill>
            </a:endParaRPr>
          </a:p>
        </p:txBody>
      </p:sp>
      <p:sp>
        <p:nvSpPr>
          <p:cNvPr id="3" name="2 İçerik Yer Tutucusu"/>
          <p:cNvSpPr>
            <a:spLocks noGrp="1"/>
          </p:cNvSpPr>
          <p:nvPr>
            <p:ph idx="1"/>
          </p:nvPr>
        </p:nvSpPr>
        <p:spPr>
          <a:xfrm>
            <a:off x="714348" y="1783560"/>
            <a:ext cx="7972452" cy="4572000"/>
          </a:xfrm>
        </p:spPr>
        <p:txBody>
          <a:bodyPr>
            <a:normAutofit lnSpcReduction="10000"/>
          </a:bodyPr>
          <a:lstStyle/>
          <a:p>
            <a:r>
              <a:rPr lang="tr-TR" dirty="0" smtClean="0"/>
              <a:t>Haçlılar , Kudüs’e gidecekleri sefer öncesi ordularını Bizans’ın başkenti </a:t>
            </a:r>
            <a:r>
              <a:rPr lang="tr-TR" dirty="0" err="1" smtClean="0"/>
              <a:t>Konstantiniapolis’e</a:t>
            </a:r>
            <a:r>
              <a:rPr lang="tr-TR" dirty="0" smtClean="0"/>
              <a:t> </a:t>
            </a:r>
            <a:r>
              <a:rPr lang="tr-TR" dirty="0" err="1" smtClean="0"/>
              <a:t>sevkedilmiştir</a:t>
            </a:r>
            <a:r>
              <a:rPr lang="tr-TR" dirty="0" smtClean="0"/>
              <a:t>. Ancak bu şehrin zenginliğini gören Latinler seferden vazgeçip İstanbul’u ele geçirip </a:t>
            </a:r>
            <a:r>
              <a:rPr lang="tr-TR" dirty="0" err="1" smtClean="0"/>
              <a:t>yağamalamışlar</a:t>
            </a:r>
            <a:r>
              <a:rPr lang="tr-TR" dirty="0" smtClean="0"/>
              <a:t>. Ve burada bir Latin Krallığı kurmuşlardır. Bu sefer </a:t>
            </a:r>
            <a:r>
              <a:rPr lang="tr-TR" dirty="0" err="1" smtClean="0"/>
              <a:t>amacandından</a:t>
            </a:r>
            <a:r>
              <a:rPr lang="tr-TR" dirty="0" smtClean="0"/>
              <a:t> saparak bir Katolik-</a:t>
            </a:r>
            <a:r>
              <a:rPr lang="tr-TR" dirty="0" err="1" smtClean="0"/>
              <a:t>Ortadoks</a:t>
            </a:r>
            <a:r>
              <a:rPr lang="tr-TR" dirty="0" smtClean="0"/>
              <a:t> mücadelesine dönüşmüş İstanbul’dan kaçan Bizans hanedanı İznik Rum Devleti</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4. HAÇLI SEFERLERİ</a:t>
            </a:r>
            <a:endParaRPr lang="tr-TR" dirty="0"/>
          </a:p>
        </p:txBody>
      </p:sp>
      <p:sp>
        <p:nvSpPr>
          <p:cNvPr id="3" name="2 İçerik Yer Tutucusu"/>
          <p:cNvSpPr>
            <a:spLocks noGrp="1"/>
          </p:cNvSpPr>
          <p:nvPr>
            <p:ph idx="1"/>
          </p:nvPr>
        </p:nvSpPr>
        <p:spPr/>
        <p:txBody>
          <a:bodyPr/>
          <a:lstStyle/>
          <a:p>
            <a:r>
              <a:rPr lang="tr-TR" dirty="0" smtClean="0"/>
              <a:t>Ve Trabzon Rum Devletlerini kurmuştur. Bizans hanedanı 1261 de İstanbul’u tekrar ele geçirdi.</a:t>
            </a:r>
          </a:p>
          <a:p>
            <a:r>
              <a:rPr lang="tr-TR" dirty="0" smtClean="0"/>
              <a:t>4. Haçlı Seferi İstanbul’u yağmalamaları seferlerini asıl amacının zenginlik olduğu kanıtlamaktadır.</a:t>
            </a:r>
          </a:p>
          <a:p>
            <a:pPr>
              <a:buNone/>
            </a:pPr>
            <a:endParaRPr lang="tr-TR"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87</TotalTime>
  <Words>336</Words>
  <PresentationFormat>Ekran Gösterisi (4:3)</PresentationFormat>
  <Paragraphs>37</Paragraphs>
  <Slides>10</Slides>
  <Notes>4</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Metro</vt:lpstr>
      <vt:lpstr>HAÇLI SEFERLERİ</vt:lpstr>
      <vt:lpstr>Haçlılar Kimdir? Kime Hizmet Ederler? Amaçları Nedir? </vt:lpstr>
      <vt:lpstr>HAÇLI SEFERLERİ</vt:lpstr>
      <vt:lpstr>HAÇLI SEFERLERİNİN NEDENİ?</vt:lpstr>
      <vt:lpstr>HAÇLI SEFERLERİNİN NEDENİ?</vt:lpstr>
      <vt:lpstr>2. HAÇLI SEFERLERİ</vt:lpstr>
      <vt:lpstr>3. HAÇLI SEFERİ</vt:lpstr>
      <vt:lpstr>4. HAÇLI SEFERLERİ</vt:lpstr>
      <vt:lpstr>4. HAÇLI SEFERLERİ</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2016-11-23T08:05:14Z</dcterms:created>
  <dcterms:modified xsi:type="dcterms:W3CDTF">2017-02-19T06:36:31Z</dcterms:modified>
  <cp:category>www.sorubak.com</cp:category>
</cp:coreProperties>
</file>