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8"/>
  </p:notes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80" y="-31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98556C-17F8-4330-BAD4-E213A610AA0C}" type="datetimeFigureOut">
              <a:rPr lang="tr-TR" smtClean="0"/>
              <a:pPr/>
              <a:t>19.03.2017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CAC3DF-E3B9-4AE1-A572-3B9042BCC92F}" type="slidenum">
              <a:rPr lang="tr-TR" smtClean="0"/>
              <a:pPr/>
              <a:t>‹#›</a:t>
            </a:fld>
            <a:endParaRPr lang="tr-TR"/>
          </a:p>
        </p:txBody>
      </p:sp>
    </p:spTree>
    <p:extLst>
      <p:ext uri="{BB962C8B-B14F-4D97-AF65-F5344CB8AC3E}">
        <p14:creationId xmlns:p14="http://schemas.microsoft.com/office/powerpoint/2010/main" xmlns="" val="3453396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99CAC3DF-E3B9-4AE1-A572-3B9042BCC92F}" type="slidenum">
              <a:rPr lang="tr-TR" smtClean="0"/>
              <a:pPr/>
              <a:t>16</a:t>
            </a:fld>
            <a:endParaRPr lang="tr-TR"/>
          </a:p>
        </p:txBody>
      </p:sp>
    </p:spTree>
    <p:extLst>
      <p:ext uri="{BB962C8B-B14F-4D97-AF65-F5344CB8AC3E}">
        <p14:creationId xmlns:p14="http://schemas.microsoft.com/office/powerpoint/2010/main" xmlns="" val="10102194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tr-TR" smtClean="0"/>
              <a:t>Asıl başlık stili için tıklatın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EB1A563D-7417-4A81-8879-BFBC41D04E53}" type="datetimeFigureOut">
              <a:rPr lang="tr-TR" smtClean="0"/>
              <a:pPr/>
              <a:t>19.03.2017</a:t>
            </a:fld>
            <a:endParaRPr lang="tr-T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tr-T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86D49494-A73E-49EE-9E9F-A0E8E7117462}" type="slidenum">
              <a:rPr lang="tr-TR" smtClean="0"/>
              <a:pPr/>
              <a:t>‹#›</a:t>
            </a:fld>
            <a:endParaRPr lang="tr-T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wheel spokes="1"/>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B1A563D-7417-4A81-8879-BFBC41D04E53}" type="datetimeFigureOut">
              <a:rPr lang="tr-TR" smtClean="0"/>
              <a:pPr/>
              <a:t>19.03.2017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6D49494-A73E-49EE-9E9F-A0E8E7117462}" type="slidenum">
              <a:rPr lang="tr-TR" smtClean="0"/>
              <a:pPr/>
              <a:t>‹#›</a:t>
            </a:fld>
            <a:endParaRPr lang="tr-TR"/>
          </a:p>
        </p:txBody>
      </p:sp>
    </p:spTree>
  </p:cSld>
  <p:clrMapOvr>
    <a:masterClrMapping/>
  </p:clrMapOvr>
  <p:transition spd="slow">
    <p:wheel spokes="1"/>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EB1A563D-7417-4A81-8879-BFBC41D04E53}" type="datetimeFigureOut">
              <a:rPr lang="tr-TR" smtClean="0"/>
              <a:pPr/>
              <a:t>19.03.2017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6D49494-A73E-49EE-9E9F-A0E8E7117462}" type="slidenum">
              <a:rPr lang="tr-TR" smtClean="0"/>
              <a:pPr/>
              <a:t>‹#›</a:t>
            </a:fld>
            <a:endParaRPr lang="tr-TR"/>
          </a:p>
        </p:txBody>
      </p:sp>
    </p:spTree>
  </p:cSld>
  <p:clrMapOvr>
    <a:masterClrMapping/>
  </p:clrMapOvr>
  <p:transition spd="slow">
    <p:wheel spokes="1"/>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EB1A563D-7417-4A81-8879-BFBC41D04E53}" type="datetimeFigureOut">
              <a:rPr lang="tr-TR" smtClean="0"/>
              <a:pPr/>
              <a:t>19.03.2017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6D49494-A73E-49EE-9E9F-A0E8E7117462}" type="slidenum">
              <a:rPr lang="tr-TR" smtClean="0"/>
              <a:pPr/>
              <a:t>‹#›</a:t>
            </a:fld>
            <a:endParaRPr lang="tr-TR"/>
          </a:p>
        </p:txBody>
      </p:sp>
    </p:spTree>
  </p:cSld>
  <p:clrMapOvr>
    <a:masterClrMapping/>
  </p:clrMapOvr>
  <p:transition spd="slow">
    <p:wheel spokes="1"/>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EB1A563D-7417-4A81-8879-BFBC41D04E53}" type="datetimeFigureOut">
              <a:rPr lang="tr-TR" smtClean="0"/>
              <a:pPr/>
              <a:t>19.03.2017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6D49494-A73E-49EE-9E9F-A0E8E7117462}" type="slidenum">
              <a:rPr lang="tr-TR" smtClean="0"/>
              <a:pPr/>
              <a:t>‹#›</a:t>
            </a:fld>
            <a:endParaRPr lang="tr-TR"/>
          </a:p>
        </p:txBody>
      </p:sp>
    </p:spTree>
  </p:cSld>
  <p:clrMapOvr>
    <a:masterClrMapping/>
  </p:clrMapOvr>
  <p:transition spd="slow">
    <p:wheel spokes="1"/>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EB1A563D-7417-4A81-8879-BFBC41D04E53}" type="datetimeFigureOut">
              <a:rPr lang="tr-TR" smtClean="0"/>
              <a:pPr/>
              <a:t>19.03.2017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86D49494-A73E-49EE-9E9F-A0E8E7117462}" type="slidenum">
              <a:rPr lang="tr-TR" smtClean="0"/>
              <a:pPr/>
              <a:t>‹#›</a:t>
            </a:fld>
            <a:endParaRPr lang="tr-TR"/>
          </a:p>
        </p:txBody>
      </p:sp>
      <p:sp>
        <p:nvSpPr>
          <p:cNvPr id="9" name="Content Placeholder 8"/>
          <p:cNvSpPr>
            <a:spLocks noGrp="1"/>
          </p:cNvSpPr>
          <p:nvPr>
            <p:ph sz="quarter" idx="13"/>
          </p:nvPr>
        </p:nvSpPr>
        <p:spPr>
          <a:xfrm>
            <a:off x="1042416" y="2313432"/>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ransition spd="slow">
    <p:wheel spokes="1"/>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EB1A563D-7417-4A81-8879-BFBC41D04E53}" type="datetimeFigureOut">
              <a:rPr lang="tr-TR" smtClean="0"/>
              <a:pPr/>
              <a:t>19.03.2017</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86D49494-A73E-49EE-9E9F-A0E8E7117462}" type="slidenum">
              <a:rPr lang="tr-TR" smtClean="0"/>
              <a:pPr/>
              <a:t>‹#›</a:t>
            </a:fld>
            <a:endParaRPr lang="tr-TR"/>
          </a:p>
        </p:txBody>
      </p:sp>
    </p:spTree>
  </p:cSld>
  <p:clrMapOvr>
    <a:masterClrMapping/>
  </p:clrMapOvr>
  <p:transition spd="slow">
    <p:wheel spokes="1"/>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EB1A563D-7417-4A81-8879-BFBC41D04E53}" type="datetimeFigureOut">
              <a:rPr lang="tr-TR" smtClean="0"/>
              <a:pPr/>
              <a:t>19.03.2017</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86D49494-A73E-49EE-9E9F-A0E8E7117462}" type="slidenum">
              <a:rPr lang="tr-TR" smtClean="0"/>
              <a:pPr/>
              <a:t>‹#›</a:t>
            </a:fld>
            <a:endParaRPr lang="tr-TR"/>
          </a:p>
        </p:txBody>
      </p:sp>
    </p:spTree>
  </p:cSld>
  <p:clrMapOvr>
    <a:masterClrMapping/>
  </p:clrMapOvr>
  <p:transition spd="slow">
    <p:wheel spokes="1"/>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1A563D-7417-4A81-8879-BFBC41D04E53}" type="datetimeFigureOut">
              <a:rPr lang="tr-TR" smtClean="0"/>
              <a:pPr/>
              <a:t>19.03.2017</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86D49494-A73E-49EE-9E9F-A0E8E7117462}" type="slidenum">
              <a:rPr lang="tr-TR" smtClean="0"/>
              <a:pPr/>
              <a:t>‹#›</a:t>
            </a:fld>
            <a:endParaRPr lang="tr-TR"/>
          </a:p>
        </p:txBody>
      </p:sp>
    </p:spTree>
  </p:cSld>
  <p:clrMapOvr>
    <a:masterClrMapping/>
  </p:clrMapOvr>
  <p:transition spd="slow">
    <p:wheel spokes="1"/>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B1A563D-7417-4A81-8879-BFBC41D04E53}" type="datetimeFigureOut">
              <a:rPr lang="tr-TR" smtClean="0"/>
              <a:pPr/>
              <a:t>19.03.2017</a:t>
            </a:fld>
            <a:endParaRPr lang="tr-TR"/>
          </a:p>
        </p:txBody>
      </p:sp>
      <p:sp>
        <p:nvSpPr>
          <p:cNvPr id="7" name="Slide Number Placeholder 6"/>
          <p:cNvSpPr>
            <a:spLocks noGrp="1"/>
          </p:cNvSpPr>
          <p:nvPr>
            <p:ph type="sldNum" sz="quarter" idx="12"/>
          </p:nvPr>
        </p:nvSpPr>
        <p:spPr/>
        <p:txBody>
          <a:bodyPr/>
          <a:lstStyle/>
          <a:p>
            <a:fld id="{86D49494-A73E-49EE-9E9F-A0E8E7117462}" type="slidenum">
              <a:rPr lang="tr-TR" smtClean="0"/>
              <a:pPr/>
              <a:t>‹#›</a:t>
            </a:fld>
            <a:endParaRPr lang="tr-T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tr-TR" smtClean="0"/>
              <a:t>Asıl başlık stili için tıklatın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transition spd="slow">
    <p:wheel spokes="1"/>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B1A563D-7417-4A81-8879-BFBC41D04E53}" type="datetimeFigureOut">
              <a:rPr lang="tr-TR" smtClean="0"/>
              <a:pPr/>
              <a:t>19.03.2017</a:t>
            </a:fld>
            <a:endParaRPr lang="tr-T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7" name="Slide Number Placeholder 6"/>
          <p:cNvSpPr>
            <a:spLocks noGrp="1"/>
          </p:cNvSpPr>
          <p:nvPr>
            <p:ph type="sldNum" sz="quarter" idx="12"/>
          </p:nvPr>
        </p:nvSpPr>
        <p:spPr/>
        <p:txBody>
          <a:bodyPr/>
          <a:lstStyle/>
          <a:p>
            <a:fld id="{86D49494-A73E-49EE-9E9F-A0E8E7117462}" type="slidenum">
              <a:rPr lang="tr-TR" smtClean="0"/>
              <a:pPr/>
              <a:t>‹#›</a:t>
            </a:fld>
            <a:endParaRPr lang="tr-TR"/>
          </a:p>
        </p:txBody>
      </p:sp>
    </p:spTree>
  </p:cSld>
  <p:clrMapOvr>
    <a:masterClrMapping/>
  </p:clrMapOvr>
  <p:transition spd="slow">
    <p:wheel spokes="1"/>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EB1A563D-7417-4A81-8879-BFBC41D04E53}" type="datetimeFigureOut">
              <a:rPr lang="tr-TR" smtClean="0"/>
              <a:pPr/>
              <a:t>19.03.2017</a:t>
            </a:fld>
            <a:endParaRPr lang="tr-T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tr-T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86D49494-A73E-49EE-9E9F-A0E8E7117462}"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p:wheel spokes="1"/>
    <p:sndAc>
      <p:stSnd>
        <p:snd r:embed="rId13" name="chimes.wav"/>
      </p:stSnd>
    </p:sndAc>
  </p:transition>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79512" y="2204864"/>
            <a:ext cx="4104456" cy="3168352"/>
          </a:xfrm>
        </p:spPr>
        <p:txBody>
          <a:bodyPr>
            <a:noAutofit/>
          </a:bodyPr>
          <a:lstStyle/>
          <a:p>
            <a:r>
              <a:rPr lang="tr-TR" sz="9600" b="1" dirty="0" smtClean="0">
                <a:solidFill>
                  <a:schemeClr val="accent4"/>
                </a:solidFill>
                <a:effectLst>
                  <a:outerShdw blurRad="38100" dist="38100" dir="2700000" algn="tl">
                    <a:srgbClr val="000000">
                      <a:alpha val="43137"/>
                    </a:srgbClr>
                  </a:outerShdw>
                </a:effectLst>
                <a:latin typeface="Calibri Light" pitchFamily="34" charset="0"/>
              </a:rPr>
              <a:t>DİN  VE GÜZEL AHLAK</a:t>
            </a:r>
            <a:endParaRPr lang="tr-TR" sz="9600" b="1" dirty="0">
              <a:solidFill>
                <a:schemeClr val="accent4"/>
              </a:solidFill>
              <a:effectLst>
                <a:outerShdw blurRad="38100" dist="38100" dir="2700000" algn="tl">
                  <a:srgbClr val="000000">
                    <a:alpha val="43137"/>
                  </a:srgbClr>
                </a:outerShdw>
              </a:effectLst>
              <a:latin typeface="Calibri Light" pitchFamily="34" charset="0"/>
            </a:endParaRPr>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p14="http://schemas.microsoft.com/office/powerpoint/2010/main" xmlns="" val="3600415856"/>
      </p:ext>
    </p:extLst>
  </p:cSld>
  <p:clrMapOvr>
    <a:masterClrMapping/>
  </p:clrMapOvr>
  <p:transition spd="slow">
    <p:wheel spokes="1"/>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55576" y="620688"/>
            <a:ext cx="7704856" cy="5544616"/>
          </a:xfrm>
        </p:spPr>
        <p:txBody>
          <a:bodyPr>
            <a:normAutofit/>
          </a:bodyPr>
          <a:lstStyle/>
          <a:p>
            <a:pPr marL="68580" indent="0">
              <a:buNone/>
            </a:pPr>
            <a:r>
              <a:rPr lang="tr-TR" sz="2800" dirty="0">
                <a:solidFill>
                  <a:schemeClr val="accent5"/>
                </a:solidFill>
                <a:latin typeface="Calibri Light" pitchFamily="34" charset="0"/>
              </a:rPr>
              <a:t>Peygamberimizin "Ben güzel Ahlâkı tamamlamak için gönderildim" sözü bunu en açık bir şekilde belirtmektedir. Yine Peygamberimize "Din nedir?" diye sorulduğunda; "Din güzel ahlâktır" cevabını vermiştir.</a:t>
            </a:r>
          </a:p>
          <a:p>
            <a:pPr marL="68580" indent="0">
              <a:buNone/>
            </a:pPr>
            <a:r>
              <a:rPr lang="tr-TR" sz="2800" dirty="0">
                <a:solidFill>
                  <a:schemeClr val="accent5"/>
                </a:solidFill>
                <a:latin typeface="Calibri Light" pitchFamily="34" charset="0"/>
              </a:rPr>
              <a:t>Dinimizin güzel Ahlâk dini olduğunu nasıl anlarız?</a:t>
            </a:r>
          </a:p>
          <a:p>
            <a:pPr marL="68580" indent="0">
              <a:buNone/>
            </a:pPr>
            <a:endParaRPr lang="tr-TR" sz="2800" dirty="0">
              <a:solidFill>
                <a:schemeClr val="accent5"/>
              </a:solidFill>
              <a:latin typeface="Calibri Light" pitchFamily="34" charset="0"/>
            </a:endParaRPr>
          </a:p>
          <a:p>
            <a:pPr marL="68580" indent="0">
              <a:buNone/>
            </a:pPr>
            <a:r>
              <a:rPr lang="tr-TR" sz="2800" dirty="0">
                <a:solidFill>
                  <a:schemeClr val="accent5"/>
                </a:solidFill>
                <a:latin typeface="Calibri Light" pitchFamily="34" charset="0"/>
              </a:rPr>
              <a:t>Dinimizin ahlâkla ilgili birçok buyrukları vardır. Müslüman için namaz, oruç, zekât farz olduğu gibi, sağlığı korumak, vatan ve millete faydalı olmak, yararlı işler yapmak da dini bir görevdir. </a:t>
            </a:r>
          </a:p>
        </p:txBody>
      </p:sp>
    </p:spTree>
    <p:extLst>
      <p:ext uri="{BB962C8B-B14F-4D97-AF65-F5344CB8AC3E}">
        <p14:creationId xmlns:p14="http://schemas.microsoft.com/office/powerpoint/2010/main" xmlns="" val="1683107931"/>
      </p:ext>
    </p:extLst>
  </p:cSld>
  <p:clrMapOvr>
    <a:masterClrMapping/>
  </p:clrMapOvr>
  <p:transition spd="slow">
    <p:wheel spokes="1"/>
    <p:sndAc>
      <p:stSnd>
        <p:snd r:embed="rId2" name="chimes.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3568" y="764704"/>
            <a:ext cx="7704972" cy="5571981"/>
          </a:xfrm>
        </p:spPr>
        <p:txBody>
          <a:bodyPr>
            <a:noAutofit/>
          </a:bodyPr>
          <a:lstStyle/>
          <a:p>
            <a:pPr marL="68580" indent="0">
              <a:buNone/>
            </a:pPr>
            <a:r>
              <a:rPr lang="tr-TR" sz="2800" dirty="0">
                <a:solidFill>
                  <a:schemeClr val="accent5"/>
                </a:solidFill>
                <a:latin typeface="Calibri Light" pitchFamily="34" charset="0"/>
              </a:rPr>
              <a:t>Yüce Allah şöyle buyuruyor:</a:t>
            </a:r>
          </a:p>
          <a:p>
            <a:pPr marL="68580" indent="0">
              <a:buNone/>
            </a:pPr>
            <a:r>
              <a:rPr lang="tr-TR" sz="2800" dirty="0">
                <a:solidFill>
                  <a:schemeClr val="accent5"/>
                </a:solidFill>
                <a:latin typeface="Calibri Light" pitchFamily="34" charset="0"/>
              </a:rPr>
              <a:t>"Allah'a kulluk edin. Ona hiçbir şeyi ortak koşmayın. Anne-babaya, yakınlara, öksüzlere, yoksullara, yakın komşuya, uzak komşuya, yanındaki arkadaşına, yolcuya, ellerinizin altında bulunanlara iyi davranın. Allah kendini beğenen ve böbürlenen kimseyi sevmez." (Nisa, ayet 36)</a:t>
            </a:r>
          </a:p>
          <a:p>
            <a:pPr marL="68580" indent="0">
              <a:buNone/>
            </a:pPr>
            <a:r>
              <a:rPr lang="tr-TR" sz="2800" dirty="0">
                <a:solidFill>
                  <a:schemeClr val="accent5"/>
                </a:solidFill>
                <a:latin typeface="Calibri Light" pitchFamily="34" charset="0"/>
              </a:rPr>
              <a:t>Dinimizde iman esasları ve bu esasların gereği olarak yaptığımız ibadetler güzel ahlâkın temelini oluşturur. İman ve ibadetlerin meyvesi güzel ahlâktır. Ayrıca güzel ahlakın gereklerine uygun davranmakta bir ibadettir.</a:t>
            </a:r>
          </a:p>
        </p:txBody>
      </p:sp>
    </p:spTree>
    <p:extLst>
      <p:ext uri="{BB962C8B-B14F-4D97-AF65-F5344CB8AC3E}">
        <p14:creationId xmlns:p14="http://schemas.microsoft.com/office/powerpoint/2010/main" xmlns="" val="3991753464"/>
      </p:ext>
    </p:extLst>
  </p:cSld>
  <p:clrMapOvr>
    <a:masterClrMapping/>
  </p:clrMapOvr>
  <p:transition spd="slow">
    <p:wheel spokes="1"/>
    <p:sndAc>
      <p:stSnd>
        <p:snd r:embed="rId2" name="chimes.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3568" y="692696"/>
            <a:ext cx="7776864" cy="5472608"/>
          </a:xfrm>
        </p:spPr>
        <p:txBody>
          <a:bodyPr>
            <a:normAutofit lnSpcReduction="10000"/>
          </a:bodyPr>
          <a:lstStyle/>
          <a:p>
            <a:pPr marL="68580" indent="0">
              <a:buNone/>
            </a:pPr>
            <a:r>
              <a:rPr lang="tr-TR" sz="3200" b="1" dirty="0">
                <a:solidFill>
                  <a:schemeClr val="accent2"/>
                </a:solidFill>
                <a:effectLst>
                  <a:outerShdw blurRad="38100" dist="38100" dir="2700000" algn="tl">
                    <a:srgbClr val="000000">
                      <a:alpha val="43137"/>
                    </a:srgbClr>
                  </a:outerShdw>
                </a:effectLst>
                <a:latin typeface="Calibri Light" pitchFamily="34" charset="0"/>
              </a:rPr>
              <a:t>Peygamberimizin güzel ahlâk açısından önemi nedir?</a:t>
            </a:r>
          </a:p>
          <a:p>
            <a:pPr marL="68580" indent="0">
              <a:buNone/>
            </a:pPr>
            <a:r>
              <a:rPr lang="tr-TR" sz="2800" dirty="0" smtClean="0">
                <a:solidFill>
                  <a:schemeClr val="accent5"/>
                </a:solidFill>
                <a:latin typeface="Calibri Light" pitchFamily="34" charset="0"/>
              </a:rPr>
              <a:t>İslâm </a:t>
            </a:r>
            <a:r>
              <a:rPr lang="tr-TR" sz="2800" dirty="0">
                <a:solidFill>
                  <a:schemeClr val="accent5"/>
                </a:solidFill>
                <a:latin typeface="Calibri Light" pitchFamily="34" charset="0"/>
              </a:rPr>
              <a:t>ahlâkının kaynağı Kur'an ve Peygamberimizin örnek davranışlarıdır. Peygamberimiz güzel ahlâklı olmayı öğütlemiş ve yaşamıyla bizlere örnek olmuştur. Peygamberimiz bütün </a:t>
            </a:r>
            <a:r>
              <a:rPr lang="tr-TR" sz="2800" dirty="0" err="1">
                <a:solidFill>
                  <a:schemeClr val="accent5"/>
                </a:solidFill>
                <a:latin typeface="Calibri Light" pitchFamily="34" charset="0"/>
              </a:rPr>
              <a:t>ahlâki</a:t>
            </a:r>
            <a:r>
              <a:rPr lang="tr-TR" sz="2800" dirty="0">
                <a:solidFill>
                  <a:schemeClr val="accent5"/>
                </a:solidFill>
                <a:latin typeface="Calibri Light" pitchFamily="34" charset="0"/>
              </a:rPr>
              <a:t> güzellikleri kendisinde toplamış, Kur'an'da "en güzel örnek" olarak gösterilmiştir.</a:t>
            </a:r>
          </a:p>
          <a:p>
            <a:pPr marL="68580" indent="0">
              <a:buNone/>
            </a:pPr>
            <a:r>
              <a:rPr lang="tr-TR" sz="2800" dirty="0">
                <a:solidFill>
                  <a:schemeClr val="accent5"/>
                </a:solidFill>
                <a:latin typeface="Calibri Light" pitchFamily="34" charset="0"/>
              </a:rPr>
              <a:t>Yaratılış itibariyle iyilikleri ve güzellikleri almaya yatkın olan insan, örnek gördüğünde onları benimsemesi daha kolay olur. Bunun için Peygamberimiz Kur'an ahlâkını somut bir şekilde yaşamış bir insandır. </a:t>
            </a:r>
          </a:p>
        </p:txBody>
      </p:sp>
    </p:spTree>
    <p:extLst>
      <p:ext uri="{BB962C8B-B14F-4D97-AF65-F5344CB8AC3E}">
        <p14:creationId xmlns:p14="http://schemas.microsoft.com/office/powerpoint/2010/main" xmlns="" val="2644899256"/>
      </p:ext>
    </p:extLst>
  </p:cSld>
  <p:clrMapOvr>
    <a:masterClrMapping/>
  </p:clrMapOvr>
  <p:transition spd="slow">
    <p:wheel spokes="1"/>
    <p:sndAc>
      <p:stSnd>
        <p:snd r:embed="rId2" name="chimes.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3568" y="836712"/>
            <a:ext cx="7776864" cy="5283949"/>
          </a:xfrm>
        </p:spPr>
        <p:txBody>
          <a:bodyPr>
            <a:normAutofit/>
          </a:bodyPr>
          <a:lstStyle/>
          <a:p>
            <a:pPr marL="68580" indent="0">
              <a:buNone/>
            </a:pPr>
            <a:r>
              <a:rPr lang="tr-TR" sz="2800" dirty="0">
                <a:solidFill>
                  <a:schemeClr val="accent5"/>
                </a:solidFill>
                <a:latin typeface="Calibri Light" pitchFamily="34" charset="0"/>
              </a:rPr>
              <a:t>O, sözleriyle güzel ahlâkı teşvik ettiği gibi, davranışlarıyla da insanlara örnek olmuştur. "Sizin en hayırlınız ahlâkı en iyi olanınızdır" gibi sözleri de onun güzel ahlâka ne kadar önem verdiğini gösterir</a:t>
            </a:r>
            <a:r>
              <a:rPr lang="tr-TR" sz="2800" dirty="0" smtClean="0">
                <a:solidFill>
                  <a:schemeClr val="accent5"/>
                </a:solidFill>
                <a:latin typeface="Calibri Light" pitchFamily="34" charset="0"/>
              </a:rPr>
              <a:t>.</a:t>
            </a:r>
          </a:p>
          <a:p>
            <a:pPr marL="68580" indent="0">
              <a:buNone/>
            </a:pPr>
            <a:r>
              <a:rPr lang="tr-TR" sz="2800" dirty="0" smtClean="0">
                <a:solidFill>
                  <a:schemeClr val="accent5"/>
                </a:solidFill>
                <a:latin typeface="Calibri Light" pitchFamily="34" charset="0"/>
              </a:rPr>
              <a:t>Kısaca</a:t>
            </a:r>
            <a:r>
              <a:rPr lang="tr-TR" sz="2800" dirty="0">
                <a:solidFill>
                  <a:schemeClr val="accent5"/>
                </a:solidFill>
                <a:latin typeface="Calibri Light" pitchFamily="34" charset="0"/>
              </a:rPr>
              <a:t>, Müslüman olmak, iman esaslarını kabul eden, iman esaslarının gereği olarak ibadetleri yerine getiren, Kur'an'ın buyruklarına kulak veren, güzel ahlâklı kimse demektir. Bu nedenle dindar olmak, güzel ahlâklı olmayı gerektirir.</a:t>
            </a:r>
          </a:p>
          <a:p>
            <a:pPr marL="68580" indent="0">
              <a:buNone/>
            </a:pPr>
            <a:endParaRPr lang="tr-TR" sz="2800" dirty="0"/>
          </a:p>
          <a:p>
            <a:pPr marL="68580" indent="0">
              <a:buNone/>
            </a:pPr>
            <a:endParaRPr lang="tr-TR" sz="2800" dirty="0"/>
          </a:p>
        </p:txBody>
      </p:sp>
    </p:spTree>
    <p:extLst>
      <p:ext uri="{BB962C8B-B14F-4D97-AF65-F5344CB8AC3E}">
        <p14:creationId xmlns:p14="http://schemas.microsoft.com/office/powerpoint/2010/main" xmlns="" val="4048702206"/>
      </p:ext>
    </p:extLst>
  </p:cSld>
  <p:clrMapOvr>
    <a:masterClrMapping/>
  </p:clrMapOvr>
  <p:transition spd="slow">
    <p:wheel spokes="1"/>
    <p:sndAc>
      <p:stSnd>
        <p:snd r:embed="rId2" name="chimes.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692696"/>
            <a:ext cx="8064896" cy="5616624"/>
          </a:xfrm>
        </p:spPr>
        <p:txBody>
          <a:bodyPr>
            <a:normAutofit lnSpcReduction="10000"/>
          </a:bodyPr>
          <a:lstStyle/>
          <a:p>
            <a:pPr marL="68580" indent="0">
              <a:buNone/>
            </a:pPr>
            <a:r>
              <a:rPr lang="tr-TR" sz="2800" dirty="0">
                <a:solidFill>
                  <a:schemeClr val="accent5"/>
                </a:solidFill>
                <a:latin typeface="Calibri Light" pitchFamily="34" charset="0"/>
              </a:rPr>
              <a:t>Dinimizin emrettiği ibadetleri düşünelim. Örneğin orucu ele alalım. Oruç tutmakla neler elde ederiz; bir </a:t>
            </a:r>
            <a:r>
              <a:rPr lang="tr-TR" sz="2800" dirty="0" err="1">
                <a:solidFill>
                  <a:schemeClr val="accent5"/>
                </a:solidFill>
                <a:latin typeface="Calibri Light" pitchFamily="34" charset="0"/>
              </a:rPr>
              <a:t>bir</a:t>
            </a:r>
            <a:r>
              <a:rPr lang="tr-TR" sz="2800" dirty="0">
                <a:solidFill>
                  <a:schemeClr val="accent5"/>
                </a:solidFill>
                <a:latin typeface="Calibri Light" pitchFamily="34" charset="0"/>
              </a:rPr>
              <a:t> sayalım:</a:t>
            </a:r>
          </a:p>
          <a:p>
            <a:pPr marL="68580" indent="0">
              <a:buNone/>
            </a:pPr>
            <a:endParaRPr lang="tr-TR" sz="2800" dirty="0">
              <a:solidFill>
                <a:schemeClr val="accent5"/>
              </a:solidFill>
              <a:latin typeface="Calibri Light" pitchFamily="34" charset="0"/>
            </a:endParaRPr>
          </a:p>
          <a:p>
            <a:pPr marL="68580" indent="0">
              <a:buNone/>
            </a:pPr>
            <a:r>
              <a:rPr lang="tr-TR" sz="2800" dirty="0">
                <a:solidFill>
                  <a:schemeClr val="accent5"/>
                </a:solidFill>
                <a:latin typeface="Calibri Light" pitchFamily="34" charset="0"/>
              </a:rPr>
              <a:t>– Çok sevap elde ederiz</a:t>
            </a:r>
          </a:p>
          <a:p>
            <a:pPr marL="68580" indent="0">
              <a:buNone/>
            </a:pPr>
            <a:r>
              <a:rPr lang="tr-TR" sz="2800" dirty="0">
                <a:solidFill>
                  <a:schemeClr val="accent5"/>
                </a:solidFill>
                <a:latin typeface="Calibri Light" pitchFamily="34" charset="0"/>
              </a:rPr>
              <a:t>– Kendimizi Allah’a yakın hissederiz</a:t>
            </a:r>
          </a:p>
          <a:p>
            <a:pPr marL="68580" indent="0">
              <a:buNone/>
            </a:pPr>
            <a:r>
              <a:rPr lang="tr-TR" sz="2800" dirty="0">
                <a:solidFill>
                  <a:schemeClr val="accent5"/>
                </a:solidFill>
                <a:latin typeface="Calibri Light" pitchFamily="34" charset="0"/>
              </a:rPr>
              <a:t>– Yoksulların halini daha iyi anlarız</a:t>
            </a:r>
          </a:p>
          <a:p>
            <a:pPr marL="68580" indent="0">
              <a:buNone/>
            </a:pPr>
            <a:r>
              <a:rPr lang="tr-TR" sz="2800" dirty="0">
                <a:solidFill>
                  <a:schemeClr val="accent5"/>
                </a:solidFill>
                <a:latin typeface="Calibri Light" pitchFamily="34" charset="0"/>
              </a:rPr>
              <a:t>– Yardımlaşmayı öğreniriz.</a:t>
            </a:r>
          </a:p>
          <a:p>
            <a:pPr marL="68580" indent="0">
              <a:buNone/>
            </a:pPr>
            <a:r>
              <a:rPr lang="tr-TR" sz="2800" dirty="0">
                <a:solidFill>
                  <a:schemeClr val="accent5"/>
                </a:solidFill>
                <a:latin typeface="Calibri Light" pitchFamily="34" charset="0"/>
              </a:rPr>
              <a:t>– Kendimize hakim olmayı öğreniriz</a:t>
            </a:r>
          </a:p>
          <a:p>
            <a:pPr marL="68580" indent="0">
              <a:buNone/>
            </a:pPr>
            <a:r>
              <a:rPr lang="tr-TR" sz="2800" dirty="0">
                <a:solidFill>
                  <a:schemeClr val="accent5"/>
                </a:solidFill>
                <a:latin typeface="Calibri Light" pitchFamily="34" charset="0"/>
              </a:rPr>
              <a:t>– Elimizdeki nimetlerin ne kadar değerli olduğunu öğrenir; savurganlıktan ve şımarıklıktan kurtulmaya çalışırız.</a:t>
            </a:r>
          </a:p>
          <a:p>
            <a:pPr marL="68580" indent="0">
              <a:buNone/>
            </a:pPr>
            <a:endParaRPr lang="tr-TR" dirty="0"/>
          </a:p>
        </p:txBody>
      </p:sp>
    </p:spTree>
    <p:extLst>
      <p:ext uri="{BB962C8B-B14F-4D97-AF65-F5344CB8AC3E}">
        <p14:creationId xmlns:p14="http://schemas.microsoft.com/office/powerpoint/2010/main" xmlns="" val="2857523728"/>
      </p:ext>
    </p:extLst>
  </p:cSld>
  <p:clrMapOvr>
    <a:masterClrMapping/>
  </p:clrMapOvr>
  <p:transition spd="slow">
    <p:wheel spokes="1"/>
    <p:sndAc>
      <p:stSnd>
        <p:snd r:embed="rId2" name="chimes.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3568" y="764704"/>
            <a:ext cx="7920880" cy="5400600"/>
          </a:xfrm>
        </p:spPr>
        <p:txBody>
          <a:bodyPr>
            <a:noAutofit/>
          </a:bodyPr>
          <a:lstStyle/>
          <a:p>
            <a:pPr marL="68580" indent="0">
              <a:buNone/>
            </a:pPr>
            <a:r>
              <a:rPr lang="tr-TR" sz="2800" dirty="0">
                <a:solidFill>
                  <a:schemeClr val="accent5"/>
                </a:solidFill>
                <a:latin typeface="Calibri Light" pitchFamily="34" charset="0"/>
              </a:rPr>
              <a:t>Oruçta olduğu gibi, diğer ibadetlerde de insan ahlakını güzelleştirmeyi sağlayan pek çok yararlar bulunmaktadır.</a:t>
            </a:r>
          </a:p>
          <a:p>
            <a:pPr marL="68580" indent="0">
              <a:buNone/>
            </a:pPr>
            <a:r>
              <a:rPr lang="tr-TR" sz="2800" dirty="0" smtClean="0">
                <a:solidFill>
                  <a:schemeClr val="accent5"/>
                </a:solidFill>
                <a:latin typeface="Calibri Light" pitchFamily="34" charset="0"/>
              </a:rPr>
              <a:t>Bu </a:t>
            </a:r>
            <a:r>
              <a:rPr lang="tr-TR" sz="2800" dirty="0">
                <a:solidFill>
                  <a:schemeClr val="accent5"/>
                </a:solidFill>
                <a:latin typeface="Calibri Light" pitchFamily="34" charset="0"/>
              </a:rPr>
              <a:t>durumu göz önüne alarak şöyle diyebiliriz:</a:t>
            </a:r>
          </a:p>
          <a:p>
            <a:pPr marL="68580" indent="0">
              <a:buNone/>
            </a:pPr>
            <a:r>
              <a:rPr lang="tr-TR" sz="2800" dirty="0" smtClean="0">
                <a:solidFill>
                  <a:schemeClr val="accent5"/>
                </a:solidFill>
                <a:latin typeface="Calibri Light" pitchFamily="34" charset="0"/>
              </a:rPr>
              <a:t>“</a:t>
            </a:r>
            <a:r>
              <a:rPr lang="tr-TR" sz="2800" dirty="0">
                <a:solidFill>
                  <a:schemeClr val="accent5"/>
                </a:solidFill>
                <a:latin typeface="Calibri Light" pitchFamily="34" charset="0"/>
              </a:rPr>
              <a:t>Dinin temel amaçlarından biri: İnsan davranışlarını </a:t>
            </a:r>
            <a:r>
              <a:rPr lang="tr-TR" sz="2800" dirty="0" err="1">
                <a:solidFill>
                  <a:schemeClr val="accent5"/>
                </a:solidFill>
                <a:latin typeface="Calibri Light" pitchFamily="34" charset="0"/>
              </a:rPr>
              <a:t>güzelleştirmektir</a:t>
            </a:r>
            <a:r>
              <a:rPr lang="tr-TR" sz="2800" dirty="0" err="1" smtClean="0">
                <a:solidFill>
                  <a:schemeClr val="accent5"/>
                </a:solidFill>
                <a:latin typeface="Calibri Light" pitchFamily="34" charset="0"/>
              </a:rPr>
              <a:t>.”Peygamberimiz</a:t>
            </a:r>
            <a:r>
              <a:rPr lang="tr-TR" sz="2800" dirty="0">
                <a:solidFill>
                  <a:schemeClr val="accent5"/>
                </a:solidFill>
                <a:latin typeface="Calibri Light" pitchFamily="34" charset="0"/>
              </a:rPr>
              <a:t>, bu nedenle şöyle </a:t>
            </a:r>
            <a:r>
              <a:rPr lang="tr-TR" sz="2800" dirty="0" err="1">
                <a:solidFill>
                  <a:schemeClr val="accent5"/>
                </a:solidFill>
                <a:latin typeface="Calibri Light" pitchFamily="34" charset="0"/>
              </a:rPr>
              <a:t>buyurmuştur</a:t>
            </a:r>
            <a:r>
              <a:rPr lang="tr-TR" sz="2800" dirty="0" err="1" smtClean="0">
                <a:solidFill>
                  <a:schemeClr val="accent5"/>
                </a:solidFill>
                <a:latin typeface="Calibri Light" pitchFamily="34" charset="0"/>
              </a:rPr>
              <a:t>:“</a:t>
            </a:r>
            <a:r>
              <a:rPr lang="tr-TR" sz="2800" dirty="0" err="1">
                <a:solidFill>
                  <a:schemeClr val="accent5"/>
                </a:solidFill>
                <a:latin typeface="Calibri Light" pitchFamily="34" charset="0"/>
              </a:rPr>
              <a:t>Allah’a</a:t>
            </a:r>
            <a:r>
              <a:rPr lang="tr-TR" sz="2800" dirty="0">
                <a:solidFill>
                  <a:schemeClr val="accent5"/>
                </a:solidFill>
                <a:latin typeface="Calibri Light" pitchFamily="34" charset="0"/>
              </a:rPr>
              <a:t> inananlar içinde inancı en güçlü olanlar, ahlakı en güzel olanlardır”</a:t>
            </a:r>
          </a:p>
          <a:p>
            <a:pPr marL="68580" indent="0">
              <a:buNone/>
            </a:pPr>
            <a:endParaRPr lang="tr-TR" sz="2800" dirty="0">
              <a:solidFill>
                <a:schemeClr val="accent5"/>
              </a:solidFill>
              <a:latin typeface="Calibri Light" pitchFamily="34" charset="0"/>
            </a:endParaRPr>
          </a:p>
        </p:txBody>
      </p:sp>
    </p:spTree>
    <p:extLst>
      <p:ext uri="{BB962C8B-B14F-4D97-AF65-F5344CB8AC3E}">
        <p14:creationId xmlns:p14="http://schemas.microsoft.com/office/powerpoint/2010/main" xmlns="" val="3273386248"/>
      </p:ext>
    </p:extLst>
  </p:cSld>
  <p:clrMapOvr>
    <a:masterClrMapping/>
  </p:clrMapOvr>
  <p:transition spd="slow">
    <p:wheel spokes="1"/>
    <p:sndAc>
      <p:stSnd>
        <p:snd r:embed="rId2" name="chimes.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3568" y="692696"/>
            <a:ext cx="7416824" cy="5688632"/>
          </a:xfrm>
        </p:spPr>
        <p:txBody>
          <a:bodyPr/>
          <a:lstStyle/>
          <a:p>
            <a:r>
              <a:rPr lang="tr-TR" sz="2800" dirty="0" smtClean="0">
                <a:solidFill>
                  <a:schemeClr val="accent5"/>
                </a:solidFill>
                <a:latin typeface="Calibri Light" pitchFamily="34" charset="0"/>
              </a:rPr>
              <a:t>Allah’ı </a:t>
            </a:r>
            <a:r>
              <a:rPr lang="tr-TR" sz="2800" dirty="0">
                <a:solidFill>
                  <a:schemeClr val="accent5"/>
                </a:solidFill>
                <a:latin typeface="Calibri Light" pitchFamily="34" charset="0"/>
              </a:rPr>
              <a:t>sevmek, O’nun emirlerine uymak ve ona </a:t>
            </a:r>
            <a:r>
              <a:rPr lang="tr-TR" sz="2800" dirty="0" smtClean="0">
                <a:solidFill>
                  <a:schemeClr val="accent5"/>
                </a:solidFill>
                <a:latin typeface="Calibri Light" pitchFamily="34" charset="0"/>
              </a:rPr>
              <a:t>şükretmek.</a:t>
            </a:r>
          </a:p>
          <a:p>
            <a:r>
              <a:rPr lang="tr-TR" sz="2800" dirty="0">
                <a:solidFill>
                  <a:schemeClr val="accent5"/>
                </a:solidFill>
                <a:latin typeface="Calibri Light" pitchFamily="34" charset="0"/>
              </a:rPr>
              <a:t>Allah’tan Özür Ve Bağışlanma Dilemek (Tövbe</a:t>
            </a:r>
            <a:r>
              <a:rPr lang="tr-TR" sz="2800" dirty="0" smtClean="0">
                <a:solidFill>
                  <a:schemeClr val="accent5"/>
                </a:solidFill>
                <a:latin typeface="Calibri Light" pitchFamily="34" charset="0"/>
              </a:rPr>
              <a:t>).</a:t>
            </a:r>
          </a:p>
          <a:p>
            <a:r>
              <a:rPr lang="tr-TR" sz="2800" dirty="0">
                <a:solidFill>
                  <a:schemeClr val="accent5"/>
                </a:solidFill>
                <a:latin typeface="Calibri Light" pitchFamily="34" charset="0"/>
              </a:rPr>
              <a:t> Allah’ı Yardıma Çağırmak (Dua</a:t>
            </a:r>
            <a:r>
              <a:rPr lang="tr-TR" sz="2800" dirty="0" smtClean="0">
                <a:solidFill>
                  <a:schemeClr val="accent5"/>
                </a:solidFill>
                <a:latin typeface="Calibri Light" pitchFamily="34" charset="0"/>
              </a:rPr>
              <a:t>).</a:t>
            </a:r>
          </a:p>
          <a:p>
            <a:r>
              <a:rPr lang="tr-TR" sz="2800" dirty="0">
                <a:solidFill>
                  <a:schemeClr val="accent5"/>
                </a:solidFill>
                <a:latin typeface="Calibri Light" pitchFamily="34" charset="0"/>
              </a:rPr>
              <a:t>Genel olarak iyilik ve </a:t>
            </a:r>
            <a:r>
              <a:rPr lang="tr-TR" sz="2800" dirty="0" smtClean="0">
                <a:solidFill>
                  <a:schemeClr val="accent5"/>
                </a:solidFill>
                <a:latin typeface="Calibri Light" pitchFamily="34" charset="0"/>
              </a:rPr>
              <a:t>doğruluk.</a:t>
            </a:r>
          </a:p>
          <a:p>
            <a:r>
              <a:rPr lang="tr-TR" sz="2800" dirty="0">
                <a:solidFill>
                  <a:schemeClr val="accent5"/>
                </a:solidFill>
                <a:latin typeface="Calibri Light" pitchFamily="34" charset="0"/>
              </a:rPr>
              <a:t>İyilikte yardımlaşmak, kötülüğe karşı </a:t>
            </a:r>
            <a:r>
              <a:rPr lang="tr-TR" sz="2800" dirty="0" smtClean="0">
                <a:solidFill>
                  <a:schemeClr val="accent5"/>
                </a:solidFill>
                <a:latin typeface="Calibri Light" pitchFamily="34" charset="0"/>
              </a:rPr>
              <a:t>koymak.</a:t>
            </a:r>
          </a:p>
          <a:p>
            <a:r>
              <a:rPr lang="tr-TR" sz="2800" dirty="0">
                <a:solidFill>
                  <a:schemeClr val="accent5"/>
                </a:solidFill>
                <a:latin typeface="Calibri Light" pitchFamily="34" charset="0"/>
              </a:rPr>
              <a:t>Namuslu </a:t>
            </a:r>
            <a:r>
              <a:rPr lang="tr-TR" sz="2800" dirty="0" smtClean="0">
                <a:solidFill>
                  <a:schemeClr val="accent5"/>
                </a:solidFill>
                <a:latin typeface="Calibri Light" pitchFamily="34" charset="0"/>
              </a:rPr>
              <a:t>Olmak.</a:t>
            </a:r>
          </a:p>
          <a:p>
            <a:r>
              <a:rPr lang="tr-TR" sz="2800" dirty="0">
                <a:solidFill>
                  <a:schemeClr val="accent5"/>
                </a:solidFill>
                <a:latin typeface="Calibri Light" pitchFamily="34" charset="0"/>
              </a:rPr>
              <a:t> Emanete Riayet </a:t>
            </a:r>
            <a:r>
              <a:rPr lang="tr-TR" sz="2800" dirty="0" smtClean="0">
                <a:solidFill>
                  <a:schemeClr val="accent5"/>
                </a:solidFill>
                <a:latin typeface="Calibri Light" pitchFamily="34" charset="0"/>
              </a:rPr>
              <a:t>Etmek</a:t>
            </a:r>
            <a:r>
              <a:rPr lang="tr-TR" sz="2800" dirty="0">
                <a:solidFill>
                  <a:schemeClr val="accent5"/>
                </a:solidFill>
                <a:latin typeface="Calibri Light" pitchFamily="34" charset="0"/>
              </a:rPr>
              <a:t>.</a:t>
            </a:r>
            <a:endParaRPr lang="tr-TR" sz="2800" dirty="0" smtClean="0">
              <a:solidFill>
                <a:schemeClr val="accent5"/>
              </a:solidFill>
              <a:latin typeface="Calibri Light" pitchFamily="34" charset="0"/>
            </a:endParaRPr>
          </a:p>
          <a:p>
            <a:endParaRPr lang="tr-TR" dirty="0">
              <a:solidFill>
                <a:schemeClr val="accent5"/>
              </a:solidFill>
              <a:latin typeface="Calibri Light" pitchFamily="34" charset="0"/>
            </a:endParaRPr>
          </a:p>
        </p:txBody>
      </p:sp>
    </p:spTree>
    <p:extLst>
      <p:ext uri="{BB962C8B-B14F-4D97-AF65-F5344CB8AC3E}">
        <p14:creationId xmlns:p14="http://schemas.microsoft.com/office/powerpoint/2010/main" xmlns="" val="1471716982"/>
      </p:ext>
    </p:extLst>
  </p:cSld>
  <p:clrMapOvr>
    <a:masterClrMapping/>
  </p:clrMapOvr>
  <p:transition spd="slow">
    <p:wheel spokes="1"/>
    <p:sndAc>
      <p:stSnd>
        <p:snd r:embed="rId3" name="chimes.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11560" y="476672"/>
            <a:ext cx="7920880" cy="5832648"/>
          </a:xfrm>
        </p:spPr>
        <p:txBody>
          <a:bodyPr>
            <a:normAutofit fontScale="92500" lnSpcReduction="10000"/>
          </a:bodyPr>
          <a:lstStyle/>
          <a:p>
            <a:pPr marL="68580" indent="0">
              <a:buNone/>
            </a:pPr>
            <a:r>
              <a:rPr lang="tr-TR" sz="4400" b="1" dirty="0">
                <a:solidFill>
                  <a:schemeClr val="accent2"/>
                </a:solidFill>
                <a:effectLst>
                  <a:outerShdw blurRad="38100" dist="38100" dir="2700000" algn="tl">
                    <a:srgbClr val="000000">
                      <a:alpha val="43137"/>
                    </a:srgbClr>
                  </a:outerShdw>
                </a:effectLst>
                <a:latin typeface="Calibri Light" pitchFamily="34" charset="0"/>
              </a:rPr>
              <a:t>Güzellik ve İnsan</a:t>
            </a:r>
          </a:p>
          <a:p>
            <a:pPr marL="68580" indent="0">
              <a:buNone/>
            </a:pPr>
            <a:endParaRPr lang="tr-TR" dirty="0"/>
          </a:p>
          <a:p>
            <a:pPr marL="68580" indent="0">
              <a:buNone/>
            </a:pPr>
            <a:r>
              <a:rPr lang="tr-TR" sz="3200" dirty="0">
                <a:solidFill>
                  <a:schemeClr val="accent5"/>
                </a:solidFill>
                <a:latin typeface="Calibri Light" pitchFamily="34" charset="0"/>
              </a:rPr>
              <a:t>İnsanın özelliklerinden biri de güzele ve güzelliğe ilgi gösteren bir varlık olmasıdır. Çünkü insan yaratılış olarak güzeldir ve güzelliği sever. Yüce Allah Kur'an'da "Biz insanı en güzel biçimde yarattık" buyurarak insanın bu özelliğine dikkat çekmiştir. Başka bir ayette de "…Sizi şekillendirdi ve şekillerinizi de güzel yaptı" buyurmuştur. Yaratılışından getirdiği bu özelliği gereği insan, güzel söz söylemekten ve işitmekten, güzel davranışlarda bulunmaktan, güzel iş yapmaktan hoşlanır ve mutlu olur.</a:t>
            </a:r>
          </a:p>
        </p:txBody>
      </p:sp>
    </p:spTree>
    <p:extLst>
      <p:ext uri="{BB962C8B-B14F-4D97-AF65-F5344CB8AC3E}">
        <p14:creationId xmlns:p14="http://schemas.microsoft.com/office/powerpoint/2010/main" xmlns="" val="3387778648"/>
      </p:ext>
    </p:extLst>
  </p:cSld>
  <p:clrMapOvr>
    <a:masterClrMapping/>
  </p:clrMapOvr>
  <p:transition spd="slow">
    <p:wheel spokes="1"/>
    <p:sndAc>
      <p:stSnd>
        <p:snd r:embed="rId2" name="chimes.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43608" y="836712"/>
            <a:ext cx="6777317" cy="4923909"/>
          </a:xfrm>
        </p:spPr>
        <p:txBody>
          <a:bodyPr>
            <a:normAutofit lnSpcReduction="10000"/>
          </a:bodyPr>
          <a:lstStyle/>
          <a:p>
            <a:pPr marL="68580" indent="0">
              <a:buNone/>
            </a:pPr>
            <a:r>
              <a:rPr lang="tr-TR" sz="4400" b="1" dirty="0">
                <a:solidFill>
                  <a:schemeClr val="accent2"/>
                </a:solidFill>
                <a:effectLst>
                  <a:outerShdw blurRad="38100" dist="38100" dir="2700000" algn="tl">
                    <a:srgbClr val="000000">
                      <a:alpha val="43137"/>
                    </a:srgbClr>
                  </a:outerShdw>
                </a:effectLst>
                <a:latin typeface="Calibri Light" pitchFamily="34" charset="0"/>
              </a:rPr>
              <a:t>Din </a:t>
            </a:r>
            <a:r>
              <a:rPr lang="tr-TR" sz="4400" b="1" dirty="0" smtClean="0">
                <a:solidFill>
                  <a:schemeClr val="accent2"/>
                </a:solidFill>
                <a:effectLst>
                  <a:outerShdw blurRad="38100" dist="38100" dir="2700000" algn="tl">
                    <a:srgbClr val="000000">
                      <a:alpha val="43137"/>
                    </a:srgbClr>
                  </a:outerShdw>
                </a:effectLst>
                <a:latin typeface="Calibri Light" pitchFamily="34" charset="0"/>
              </a:rPr>
              <a:t> ve  güzel  ahlak  ne demektir?</a:t>
            </a:r>
            <a:endParaRPr lang="tr-TR" sz="4400" b="1" dirty="0">
              <a:solidFill>
                <a:schemeClr val="accent2"/>
              </a:solidFill>
              <a:effectLst>
                <a:outerShdw blurRad="38100" dist="38100" dir="2700000" algn="tl">
                  <a:srgbClr val="000000">
                    <a:alpha val="43137"/>
                  </a:srgbClr>
                </a:outerShdw>
              </a:effectLst>
              <a:latin typeface="Calibri Light" pitchFamily="34" charset="0"/>
            </a:endParaRPr>
          </a:p>
          <a:p>
            <a:pPr marL="68580" indent="0">
              <a:buNone/>
            </a:pPr>
            <a:r>
              <a:rPr lang="tr-TR" sz="2800" dirty="0">
                <a:solidFill>
                  <a:schemeClr val="accent5"/>
                </a:solidFill>
                <a:latin typeface="Calibri Light" pitchFamily="34" charset="0"/>
              </a:rPr>
              <a:t>Din, insanları iyiye, güzele, doğruya yöneltmek için Allah'ın peygamberleri aracılığı ile bildirdiği ilahi kuralların tümüne denir. Güzel ahlâk ise, iyiye, güzele, doğruya yönelik tutum ve davranışlara denir. Güzel ahlak sahibi olan insanlara "ahlaklı" denir. Kötü, çirkin ve yanlış davranışlarda bulanan kimselere ise "ahlaksız" denir.</a:t>
            </a:r>
          </a:p>
        </p:txBody>
      </p:sp>
    </p:spTree>
    <p:extLst>
      <p:ext uri="{BB962C8B-B14F-4D97-AF65-F5344CB8AC3E}">
        <p14:creationId xmlns:p14="http://schemas.microsoft.com/office/powerpoint/2010/main" xmlns="" val="1402218987"/>
      </p:ext>
    </p:extLst>
  </p:cSld>
  <p:clrMapOvr>
    <a:masterClrMapping/>
  </p:clrMapOvr>
  <p:transition spd="slow">
    <p:wheel spokes="1"/>
    <p:sndAc>
      <p:stSnd>
        <p:snd r:embed="rId2"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620688"/>
            <a:ext cx="8424936" cy="5832648"/>
          </a:xfrm>
        </p:spPr>
        <p:txBody>
          <a:bodyPr>
            <a:normAutofit fontScale="70000" lnSpcReduction="20000"/>
          </a:bodyPr>
          <a:lstStyle/>
          <a:p>
            <a:pPr marL="68580" indent="0">
              <a:buNone/>
            </a:pPr>
            <a:r>
              <a:rPr lang="tr-TR" sz="5800" b="1" dirty="0">
                <a:solidFill>
                  <a:schemeClr val="accent2"/>
                </a:solidFill>
                <a:effectLst>
                  <a:outerShdw blurRad="38100" dist="38100" dir="2700000" algn="tl">
                    <a:srgbClr val="000000">
                      <a:alpha val="43137"/>
                    </a:srgbClr>
                  </a:outerShdw>
                </a:effectLst>
                <a:latin typeface="Calibri Light" pitchFamily="34" charset="0"/>
              </a:rPr>
              <a:t>Güzel </a:t>
            </a:r>
            <a:r>
              <a:rPr lang="tr-TR" sz="5800" b="1" dirty="0" smtClean="0">
                <a:solidFill>
                  <a:schemeClr val="accent2"/>
                </a:solidFill>
                <a:effectLst>
                  <a:outerShdw blurRad="38100" dist="38100" dir="2700000" algn="tl">
                    <a:srgbClr val="000000">
                      <a:alpha val="43137"/>
                    </a:srgbClr>
                  </a:outerShdw>
                </a:effectLst>
                <a:latin typeface="Calibri Light" pitchFamily="34" charset="0"/>
              </a:rPr>
              <a:t> ahlâkın  birey  açısından  önemi</a:t>
            </a:r>
            <a:r>
              <a:rPr lang="tr-TR" sz="5800" b="1" dirty="0">
                <a:solidFill>
                  <a:schemeClr val="accent2"/>
                </a:solidFill>
                <a:effectLst>
                  <a:outerShdw blurRad="38100" dist="38100" dir="2700000" algn="tl">
                    <a:srgbClr val="000000">
                      <a:alpha val="43137"/>
                    </a:srgbClr>
                  </a:outerShdw>
                </a:effectLst>
                <a:latin typeface="Calibri Light" pitchFamily="34" charset="0"/>
              </a:rPr>
              <a:t>;</a:t>
            </a:r>
          </a:p>
          <a:p>
            <a:pPr marL="68580" indent="0">
              <a:buNone/>
            </a:pPr>
            <a:r>
              <a:rPr lang="tr-TR" sz="5100" dirty="0" smtClean="0">
                <a:solidFill>
                  <a:schemeClr val="accent5"/>
                </a:solidFill>
                <a:latin typeface="Calibri Light" pitchFamily="34" charset="0"/>
              </a:rPr>
              <a:t>      </a:t>
            </a:r>
            <a:r>
              <a:rPr lang="tr-TR" sz="4900" dirty="0" smtClean="0">
                <a:solidFill>
                  <a:schemeClr val="accent5"/>
                </a:solidFill>
                <a:latin typeface="Calibri Light" pitchFamily="34" charset="0"/>
              </a:rPr>
              <a:t>Güzel </a:t>
            </a:r>
            <a:r>
              <a:rPr lang="tr-TR" sz="4900" dirty="0">
                <a:solidFill>
                  <a:schemeClr val="accent5"/>
                </a:solidFill>
                <a:latin typeface="Calibri Light" pitchFamily="34" charset="0"/>
              </a:rPr>
              <a:t>ahlâk, insanın Allah'la, kendisiyle, diğer insanlarla ve çevresiyle olan ilişkilerinde uyumlu ve ölçülü davranmasıdır. Güzel ahlâk, insanın Allah'a karşı sorumluluğunun bir gereğidir. Bu açıdan güzel ahlaklı insanlar, görev ve sorumluluk duygusu gelişmiş insanlardır. </a:t>
            </a:r>
          </a:p>
          <a:p>
            <a:pPr marL="68580" indent="0">
              <a:buNone/>
            </a:pPr>
            <a:r>
              <a:rPr lang="tr-TR" sz="4900" dirty="0" smtClean="0">
                <a:solidFill>
                  <a:schemeClr val="accent5"/>
                </a:solidFill>
                <a:latin typeface="Calibri Light" pitchFamily="34" charset="0"/>
              </a:rPr>
              <a:t>     Güzel </a:t>
            </a:r>
            <a:r>
              <a:rPr lang="tr-TR" sz="4900" dirty="0">
                <a:solidFill>
                  <a:schemeClr val="accent5"/>
                </a:solidFill>
                <a:latin typeface="Calibri Light" pitchFamily="34" charset="0"/>
              </a:rPr>
              <a:t>ahlak bireyi kötülüklerden sakındırır, iyilik ve faziletlere yöneltir; insana şeref ve onuruyla bağdaşır nitelikler kazandırır. </a:t>
            </a:r>
            <a:endParaRPr lang="tr-TR" sz="4900" dirty="0">
              <a:solidFill>
                <a:schemeClr val="accent5"/>
              </a:solidFill>
            </a:endParaRPr>
          </a:p>
          <a:p>
            <a:pPr marL="68580" indent="0">
              <a:buNone/>
            </a:pPr>
            <a:endParaRPr lang="tr-TR" sz="5100" dirty="0"/>
          </a:p>
        </p:txBody>
      </p:sp>
    </p:spTree>
    <p:extLst>
      <p:ext uri="{BB962C8B-B14F-4D97-AF65-F5344CB8AC3E}">
        <p14:creationId xmlns:p14="http://schemas.microsoft.com/office/powerpoint/2010/main" xmlns="" val="1403828931"/>
      </p:ext>
    </p:extLst>
  </p:cSld>
  <p:clrMapOvr>
    <a:masterClrMapping/>
  </p:clrMapOvr>
  <p:transition spd="slow">
    <p:wheel spokes="1"/>
    <p:sndAc>
      <p:stSnd>
        <p:snd r:embed="rId2" name="chimes.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99592" y="764704"/>
            <a:ext cx="7344932" cy="5688632"/>
          </a:xfrm>
        </p:spPr>
        <p:txBody>
          <a:bodyPr>
            <a:normAutofit/>
          </a:bodyPr>
          <a:lstStyle/>
          <a:p>
            <a:pPr marL="68580" indent="0">
              <a:buNone/>
            </a:pPr>
            <a:r>
              <a:rPr lang="tr-TR" sz="3200" dirty="0">
                <a:solidFill>
                  <a:schemeClr val="accent5"/>
                </a:solidFill>
                <a:latin typeface="Calibri Light" pitchFamily="34" charset="0"/>
              </a:rPr>
              <a:t>Bireyi çevresiyle uyumlu bir insan haline getirir. Böyle kimseleri hem Allah, hem de insanlar sever ve saygı duyar. Böylece hem kendileri mutlu olurlar, hem de diğer insanların mutluluğuna katkıda bulunurlar. Kısaca güzel ahlâk sahibi olan kimse erdemli bir insan olmanın mutluluğunu yaşar. Bu nedenlerden dolayı birey açısından güzel ahlâk çok önemlidir.</a:t>
            </a:r>
          </a:p>
          <a:p>
            <a:pPr marL="68580" indent="0">
              <a:buNone/>
            </a:pPr>
            <a:endParaRPr lang="tr-TR" sz="3200" dirty="0">
              <a:solidFill>
                <a:schemeClr val="accent5"/>
              </a:solidFill>
              <a:latin typeface="Calibri Light" pitchFamily="34" charset="0"/>
            </a:endParaRPr>
          </a:p>
          <a:p>
            <a:pPr marL="68580" indent="0">
              <a:buNone/>
            </a:pPr>
            <a:endParaRPr lang="tr-TR" sz="3200" dirty="0">
              <a:solidFill>
                <a:schemeClr val="accent5"/>
              </a:solidFill>
              <a:latin typeface="Calibri Light" pitchFamily="34" charset="0"/>
            </a:endParaRPr>
          </a:p>
        </p:txBody>
      </p:sp>
    </p:spTree>
    <p:extLst>
      <p:ext uri="{BB962C8B-B14F-4D97-AF65-F5344CB8AC3E}">
        <p14:creationId xmlns:p14="http://schemas.microsoft.com/office/powerpoint/2010/main" xmlns="" val="3274761656"/>
      </p:ext>
    </p:extLst>
  </p:cSld>
  <p:clrMapOvr>
    <a:masterClrMapping/>
  </p:clrMapOvr>
  <p:transition spd="slow">
    <p:wheel spokes="1"/>
    <p:sndAc>
      <p:stSnd>
        <p:snd r:embed="rId2"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55576" y="620688"/>
            <a:ext cx="7560956" cy="5688632"/>
          </a:xfrm>
        </p:spPr>
        <p:txBody>
          <a:bodyPr>
            <a:normAutofit/>
          </a:bodyPr>
          <a:lstStyle/>
          <a:p>
            <a:pPr marL="68580" indent="0">
              <a:buNone/>
            </a:pPr>
            <a:r>
              <a:rPr lang="tr-TR" sz="3600" b="1" dirty="0">
                <a:solidFill>
                  <a:schemeClr val="accent2"/>
                </a:solidFill>
                <a:effectLst>
                  <a:outerShdw blurRad="38100" dist="38100" dir="2700000" algn="tl">
                    <a:srgbClr val="000000">
                      <a:alpha val="43137"/>
                    </a:srgbClr>
                  </a:outerShdw>
                </a:effectLst>
                <a:latin typeface="Calibri Light" pitchFamily="34" charset="0"/>
              </a:rPr>
              <a:t>Güzel ahlâkın toplum açısından önemi;</a:t>
            </a:r>
          </a:p>
          <a:p>
            <a:pPr marL="68580" indent="0">
              <a:buNone/>
            </a:pPr>
            <a:r>
              <a:rPr lang="tr-TR" sz="3200" dirty="0" smtClean="0">
                <a:solidFill>
                  <a:schemeClr val="accent5"/>
                </a:solidFill>
                <a:latin typeface="Calibri Light" pitchFamily="34" charset="0"/>
              </a:rPr>
              <a:t>Güzel </a:t>
            </a:r>
            <a:r>
              <a:rPr lang="tr-TR" sz="3200" dirty="0">
                <a:solidFill>
                  <a:schemeClr val="accent5"/>
                </a:solidFill>
                <a:latin typeface="Calibri Light" pitchFamily="34" charset="0"/>
              </a:rPr>
              <a:t>ahlak sahibi kimselerin oluşturduğu toplumda toplumun huzurunu bozacak, birlik ve beraberliğini ortadan kaldıracak, insanın şeref ve onuruna yakışmayan kötü davranışlar hoş görülmez. Böyle bir toplumun bireyleri, hem Allah'a hem de birbirlerine karşı görevlerini yerine getirirler, birbirlerinin hak ve hürriyetlerine saygı gösterirler. </a:t>
            </a:r>
          </a:p>
        </p:txBody>
      </p:sp>
    </p:spTree>
    <p:extLst>
      <p:ext uri="{BB962C8B-B14F-4D97-AF65-F5344CB8AC3E}">
        <p14:creationId xmlns:p14="http://schemas.microsoft.com/office/powerpoint/2010/main" xmlns="" val="805707713"/>
      </p:ext>
    </p:extLst>
  </p:cSld>
  <p:clrMapOvr>
    <a:masterClrMapping/>
  </p:clrMapOvr>
  <p:transition spd="slow">
    <p:wheel spokes="1"/>
    <p:sndAc>
      <p:stSnd>
        <p:snd r:embed="rId2" name="chimes.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3568" y="836712"/>
            <a:ext cx="7776864" cy="5544616"/>
          </a:xfrm>
        </p:spPr>
        <p:txBody>
          <a:bodyPr/>
          <a:lstStyle/>
          <a:p>
            <a:pPr marL="68580" indent="0">
              <a:buNone/>
            </a:pPr>
            <a:r>
              <a:rPr lang="tr-TR" sz="2700" dirty="0">
                <a:solidFill>
                  <a:schemeClr val="accent5"/>
                </a:solidFill>
                <a:latin typeface="Calibri Light" pitchFamily="34" charset="0"/>
              </a:rPr>
              <a:t>Doğruluğu esas alarak, yoksulları, yetimleri, kimsesizleri koruyup gözetirler. Bu nedenle güzel ahlâk sahibi kimselerin oluşturduğu toplumda huzur, mutluluk, hoşgörü, güven, yardımlaşma ve dayanışma </a:t>
            </a:r>
            <a:r>
              <a:rPr lang="tr-TR" sz="2700" dirty="0" smtClean="0">
                <a:solidFill>
                  <a:schemeClr val="accent5"/>
                </a:solidFill>
                <a:latin typeface="Calibri Light" pitchFamily="34" charset="0"/>
              </a:rPr>
              <a:t>vardır.</a:t>
            </a:r>
          </a:p>
          <a:p>
            <a:pPr marL="68580" indent="0">
              <a:buNone/>
            </a:pPr>
            <a:r>
              <a:rPr lang="tr-TR" sz="3600" b="1" dirty="0" smtClean="0">
                <a:solidFill>
                  <a:schemeClr val="accent2"/>
                </a:solidFill>
                <a:effectLst>
                  <a:outerShdw blurRad="38100" dist="38100" dir="2700000" algn="tl">
                    <a:srgbClr val="000000">
                      <a:alpha val="43137"/>
                    </a:srgbClr>
                  </a:outerShdw>
                </a:effectLst>
                <a:latin typeface="Calibri Light" pitchFamily="34" charset="0"/>
              </a:rPr>
              <a:t>Güzel  Ahlaklı  İnsanların  Bazı  Özellikleri</a:t>
            </a:r>
          </a:p>
          <a:p>
            <a:pPr>
              <a:buFont typeface="Wingdings" pitchFamily="2" charset="2"/>
              <a:buChar char="ü"/>
            </a:pPr>
            <a:r>
              <a:rPr lang="tr-TR" sz="3200" dirty="0" smtClean="0">
                <a:solidFill>
                  <a:schemeClr val="accent5"/>
                </a:solidFill>
                <a:latin typeface="Calibri Light" pitchFamily="34" charset="0"/>
              </a:rPr>
              <a:t>Güvenilir bir insandır.</a:t>
            </a:r>
          </a:p>
          <a:p>
            <a:pPr>
              <a:buFont typeface="Wingdings" pitchFamily="2" charset="2"/>
              <a:buChar char="ü"/>
            </a:pPr>
            <a:r>
              <a:rPr lang="tr-TR" sz="3200" dirty="0" smtClean="0">
                <a:solidFill>
                  <a:schemeClr val="accent5"/>
                </a:solidFill>
                <a:latin typeface="Calibri Light" pitchFamily="34" charset="0"/>
              </a:rPr>
              <a:t>Sorumluluklarını yerine getirir.</a:t>
            </a:r>
          </a:p>
          <a:p>
            <a:pPr>
              <a:buFont typeface="Wingdings" pitchFamily="2" charset="2"/>
              <a:buChar char="ü"/>
            </a:pPr>
            <a:r>
              <a:rPr lang="tr-TR" sz="3200" dirty="0" smtClean="0">
                <a:solidFill>
                  <a:schemeClr val="accent5"/>
                </a:solidFill>
                <a:latin typeface="Calibri Light" pitchFamily="34" charset="0"/>
              </a:rPr>
              <a:t>Verdiği sözleri yerine getirir.</a:t>
            </a:r>
          </a:p>
          <a:p>
            <a:pPr>
              <a:buFont typeface="Wingdings" pitchFamily="2" charset="2"/>
              <a:buChar char="ü"/>
            </a:pPr>
            <a:r>
              <a:rPr lang="tr-TR" sz="3200" dirty="0" smtClean="0">
                <a:solidFill>
                  <a:schemeClr val="accent5"/>
                </a:solidFill>
                <a:latin typeface="Calibri Light" pitchFamily="34" charset="0"/>
              </a:rPr>
              <a:t>Emanete ihanet etmez.</a:t>
            </a:r>
            <a:endParaRPr lang="tr-TR" sz="3200" dirty="0">
              <a:solidFill>
                <a:schemeClr val="accent5"/>
              </a:solidFill>
              <a:latin typeface="Calibri Light" pitchFamily="34" charset="0"/>
            </a:endParaRPr>
          </a:p>
          <a:p>
            <a:pPr marL="68580" indent="0">
              <a:buNone/>
            </a:pPr>
            <a:endParaRPr lang="tr-TR" dirty="0"/>
          </a:p>
        </p:txBody>
      </p:sp>
    </p:spTree>
    <p:extLst>
      <p:ext uri="{BB962C8B-B14F-4D97-AF65-F5344CB8AC3E}">
        <p14:creationId xmlns:p14="http://schemas.microsoft.com/office/powerpoint/2010/main" xmlns="" val="1385796391"/>
      </p:ext>
    </p:extLst>
  </p:cSld>
  <p:clrMapOvr>
    <a:masterClrMapping/>
  </p:clrMapOvr>
  <p:transition spd="slow">
    <p:wheel spokes="1"/>
    <p:sndAc>
      <p:stSnd>
        <p:snd r:embed="rId2" name="chimes.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11560" y="692696"/>
            <a:ext cx="7776864" cy="5760640"/>
          </a:xfrm>
        </p:spPr>
        <p:txBody>
          <a:bodyPr>
            <a:normAutofit fontScale="92500" lnSpcReduction="10000"/>
          </a:bodyPr>
          <a:lstStyle/>
          <a:p>
            <a:pPr>
              <a:buFont typeface="Wingdings" pitchFamily="2" charset="2"/>
              <a:buChar char="ü"/>
            </a:pPr>
            <a:r>
              <a:rPr lang="tr-TR" sz="3200" dirty="0">
                <a:solidFill>
                  <a:schemeClr val="accent5"/>
                </a:solidFill>
                <a:latin typeface="Calibri Light" pitchFamily="34" charset="0"/>
              </a:rPr>
              <a:t>Kimsenin arkasından konuşmaz</a:t>
            </a:r>
            <a:r>
              <a:rPr lang="tr-TR" sz="3200" dirty="0" smtClean="0">
                <a:solidFill>
                  <a:schemeClr val="accent5"/>
                </a:solidFill>
                <a:latin typeface="Calibri Light" pitchFamily="34" charset="0"/>
              </a:rPr>
              <a:t>.</a:t>
            </a:r>
          </a:p>
          <a:p>
            <a:pPr>
              <a:buFont typeface="Wingdings" pitchFamily="2" charset="2"/>
              <a:buChar char="ü"/>
            </a:pPr>
            <a:r>
              <a:rPr lang="tr-TR" sz="3200" dirty="0">
                <a:solidFill>
                  <a:schemeClr val="accent5"/>
                </a:solidFill>
                <a:latin typeface="Calibri Light" pitchFamily="34" charset="0"/>
              </a:rPr>
              <a:t>Görgü kurallarına </a:t>
            </a:r>
            <a:r>
              <a:rPr lang="tr-TR" sz="3200" dirty="0" smtClean="0">
                <a:solidFill>
                  <a:schemeClr val="accent5"/>
                </a:solidFill>
                <a:latin typeface="Calibri Light" pitchFamily="34" charset="0"/>
              </a:rPr>
              <a:t>uyar.</a:t>
            </a:r>
          </a:p>
          <a:p>
            <a:pPr>
              <a:buFont typeface="Wingdings" pitchFamily="2" charset="2"/>
              <a:buChar char="ü"/>
            </a:pPr>
            <a:r>
              <a:rPr lang="tr-TR" sz="3200" dirty="0">
                <a:solidFill>
                  <a:schemeClr val="accent5"/>
                </a:solidFill>
                <a:latin typeface="Calibri Light" pitchFamily="34" charset="0"/>
              </a:rPr>
              <a:t>Kıskançlıktan, yalan ve iftiradan k</a:t>
            </a:r>
            <a:r>
              <a:rPr lang="tr-TR" sz="3200" dirty="0" smtClean="0">
                <a:solidFill>
                  <a:schemeClr val="accent5"/>
                </a:solidFill>
                <a:latin typeface="Calibri Light" pitchFamily="34" charset="0"/>
              </a:rPr>
              <a:t>açınır.</a:t>
            </a:r>
          </a:p>
          <a:p>
            <a:pPr>
              <a:buFont typeface="Wingdings" pitchFamily="2" charset="2"/>
              <a:buChar char="ü"/>
            </a:pPr>
            <a:r>
              <a:rPr lang="tr-TR" sz="3200" dirty="0" smtClean="0">
                <a:solidFill>
                  <a:schemeClr val="accent5"/>
                </a:solidFill>
                <a:latin typeface="Calibri Light" pitchFamily="34" charset="0"/>
              </a:rPr>
              <a:t>Başkalarını </a:t>
            </a:r>
            <a:r>
              <a:rPr lang="tr-TR" sz="3200" dirty="0">
                <a:solidFill>
                  <a:schemeClr val="accent5"/>
                </a:solidFill>
                <a:latin typeface="Calibri Light" pitchFamily="34" charset="0"/>
              </a:rPr>
              <a:t>hor görmez</a:t>
            </a:r>
            <a:r>
              <a:rPr lang="tr-TR" sz="3200" dirty="0" smtClean="0">
                <a:solidFill>
                  <a:schemeClr val="accent5"/>
                </a:solidFill>
                <a:latin typeface="Calibri Light" pitchFamily="34" charset="0"/>
              </a:rPr>
              <a:t>.</a:t>
            </a:r>
          </a:p>
          <a:p>
            <a:pPr marL="68580" indent="0">
              <a:buNone/>
            </a:pPr>
            <a:r>
              <a:rPr lang="tr-TR" sz="3200" b="1" dirty="0">
                <a:solidFill>
                  <a:schemeClr val="accent2"/>
                </a:solidFill>
                <a:effectLst>
                  <a:outerShdw blurRad="38100" dist="38100" dir="2700000" algn="tl">
                    <a:srgbClr val="000000">
                      <a:alpha val="43137"/>
                    </a:srgbClr>
                  </a:outerShdw>
                </a:effectLst>
                <a:latin typeface="Calibri Light" pitchFamily="34" charset="0"/>
              </a:rPr>
              <a:t>Dinimizde güzel ahlakın yeri ve önemi nedir?</a:t>
            </a:r>
          </a:p>
          <a:p>
            <a:pPr marL="68580" indent="0">
              <a:buNone/>
            </a:pPr>
            <a:r>
              <a:rPr lang="tr-TR" sz="3200" dirty="0" smtClean="0">
                <a:solidFill>
                  <a:schemeClr val="accent5"/>
                </a:solidFill>
                <a:latin typeface="Calibri Light" pitchFamily="34" charset="0"/>
              </a:rPr>
              <a:t>Din</a:t>
            </a:r>
            <a:r>
              <a:rPr lang="tr-TR" sz="3200" dirty="0">
                <a:solidFill>
                  <a:schemeClr val="accent5"/>
                </a:solidFill>
                <a:latin typeface="Calibri Light" pitchFamily="34" charset="0"/>
              </a:rPr>
              <a:t>, insanları iyiye, güzele, doğruya yöneltmek için Allah'ın peygamberleri aracılığı ile bildirdiği ilahi kuralların tümüne denir. Güzel ahlâk ise, iyiye, güzele, doğruya yönelik tutum ve davranışlara denir. Ahlâkın hedefi insanın mutluluğudur. Bu nedenle her yönden mutlu ve huzurlu insanı şekillendirmeye çalışır. </a:t>
            </a:r>
          </a:p>
        </p:txBody>
      </p:sp>
    </p:spTree>
    <p:extLst>
      <p:ext uri="{BB962C8B-B14F-4D97-AF65-F5344CB8AC3E}">
        <p14:creationId xmlns:p14="http://schemas.microsoft.com/office/powerpoint/2010/main" xmlns="" val="1741634791"/>
      </p:ext>
    </p:extLst>
  </p:cSld>
  <p:clrMapOvr>
    <a:masterClrMapping/>
  </p:clrMapOvr>
  <p:transition spd="slow">
    <p:wheel spokes="1"/>
    <p:sndAc>
      <p:stSnd>
        <p:snd r:embed="rId2" name="chimes.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3568" y="476672"/>
            <a:ext cx="7848872" cy="5760640"/>
          </a:xfrm>
        </p:spPr>
        <p:txBody>
          <a:bodyPr>
            <a:normAutofit/>
          </a:bodyPr>
          <a:lstStyle/>
          <a:p>
            <a:pPr marL="68580" indent="0">
              <a:buNone/>
            </a:pPr>
            <a:r>
              <a:rPr lang="tr-TR" sz="3200" dirty="0" smtClean="0">
                <a:solidFill>
                  <a:schemeClr val="accent2"/>
                </a:solidFill>
                <a:latin typeface="Calibri Light" pitchFamily="34" charset="0"/>
              </a:rPr>
              <a:t>  </a:t>
            </a:r>
            <a:r>
              <a:rPr lang="tr-TR" sz="3200" dirty="0">
                <a:solidFill>
                  <a:schemeClr val="accent2"/>
                </a:solidFill>
                <a:latin typeface="Calibri Light" pitchFamily="34" charset="0"/>
              </a:rPr>
              <a:t> </a:t>
            </a:r>
            <a:r>
              <a:rPr lang="tr-TR" sz="3200" dirty="0" smtClean="0">
                <a:solidFill>
                  <a:schemeClr val="accent5"/>
                </a:solidFill>
                <a:latin typeface="Calibri Light" pitchFamily="34" charset="0"/>
              </a:rPr>
              <a:t>Dinin </a:t>
            </a:r>
            <a:r>
              <a:rPr lang="tr-TR" sz="3200" dirty="0">
                <a:solidFill>
                  <a:schemeClr val="accent5"/>
                </a:solidFill>
                <a:latin typeface="Calibri Light" pitchFamily="34" charset="0"/>
              </a:rPr>
              <a:t>hedefi de güzel ahlaka sahip mutlu insandır. Verilen bu bilgilerden anlaşılacağı üzere, din ile güzel ahlak arasında sıkı bir ilişki vardır. Her ikisi de insandan iyi, güzel ve doğru davranışlarda bulunmalarını ve mutlu olmalarını ister. İslâm'a göre din güzel ahlâktır. </a:t>
            </a:r>
            <a:r>
              <a:rPr lang="tr-TR" sz="3200" dirty="0" smtClean="0">
                <a:solidFill>
                  <a:schemeClr val="accent5"/>
                </a:solidFill>
                <a:latin typeface="Calibri Light" pitchFamily="34" charset="0"/>
              </a:rPr>
              <a:t>En </a:t>
            </a:r>
            <a:r>
              <a:rPr lang="tr-TR" sz="3200" dirty="0">
                <a:solidFill>
                  <a:schemeClr val="accent5"/>
                </a:solidFill>
                <a:latin typeface="Calibri Light" pitchFamily="34" charset="0"/>
              </a:rPr>
              <a:t>son ve en mükemmel din olan İslâm'ın gayesi insanları güzel ahlâk sahibi yapmak, olgunlaştırmaktır. </a:t>
            </a:r>
          </a:p>
        </p:txBody>
      </p:sp>
    </p:spTree>
    <p:extLst>
      <p:ext uri="{BB962C8B-B14F-4D97-AF65-F5344CB8AC3E}">
        <p14:creationId xmlns:p14="http://schemas.microsoft.com/office/powerpoint/2010/main" xmlns="" val="3510112351"/>
      </p:ext>
    </p:extLst>
  </p:cSld>
  <p:clrMapOvr>
    <a:masterClrMapping/>
  </p:clrMapOvr>
  <p:transition spd="slow">
    <p:wheel spokes="1"/>
    <p:sndAc>
      <p:stSnd>
        <p:snd r:embed="rId2" name="chimes.wav"/>
      </p:stSnd>
    </p:sndAc>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123</TotalTime>
  <Words>1004</Words>
  <PresentationFormat>Ekran Gösterisi (4:3)</PresentationFormat>
  <Paragraphs>57</Paragraphs>
  <Slides>16</Slides>
  <Notes>1</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Austin</vt:lpstr>
      <vt:lpstr>DİN  VE GÜZEL AHLAK</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2017-03-18T10:30:40Z</dcterms:created>
  <dcterms:modified xsi:type="dcterms:W3CDTF">2017-03-19T08:47:07Z</dcterms:modified>
  <cp:category>www.sorubak.com</cp:category>
</cp:coreProperties>
</file>