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2" r:id="rId5"/>
    <p:sldId id="259" r:id="rId6"/>
    <p:sldId id="261" r:id="rId7"/>
    <p:sldId id="263" r:id="rId8"/>
    <p:sldId id="273" r:id="rId9"/>
    <p:sldId id="260" r:id="rId10"/>
    <p:sldId id="264" r:id="rId11"/>
    <p:sldId id="274" r:id="rId12"/>
    <p:sldId id="275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3366"/>
    </p:penClr>
  </p:showPr>
  <p:clrMru>
    <a:srgbClr val="9900CC"/>
    <a:srgbClr val="0F772A"/>
    <a:srgbClr val="00FFFF"/>
    <a:srgbClr val="000099"/>
    <a:srgbClr val="9900FF"/>
    <a:srgbClr val="6600CC"/>
    <a:srgbClr val="FF00FF"/>
    <a:srgbClr val="3366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86" d="100"/>
          <a:sy n="86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40C28-BD01-4B9E-AEED-BD8DD1A86062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2DF6F-88E3-4C58-A761-CAD40D641D3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2DF6F-88E3-4C58-A761-CAD40D641D3C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136904" cy="2232248"/>
          </a:xfrm>
        </p:spPr>
        <p:txBody>
          <a:bodyPr>
            <a:normAutofit/>
          </a:bodyPr>
          <a:lstStyle/>
          <a:p>
            <a:r>
              <a:rPr lang="tr-TR" sz="6600" b="1" i="1" dirty="0" smtClean="0">
                <a:solidFill>
                  <a:srgbClr val="FF0000"/>
                </a:solidFill>
                <a:latin typeface="Arial Rounded MT Bold" pitchFamily="34" charset="0"/>
              </a:rPr>
              <a:t>İSLAMIN ŞARTLARI</a:t>
            </a:r>
            <a:endParaRPr lang="tr-TR" sz="6600" b="1" i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1029" name="Picture 5" descr="C:\Users\pc\AppData\Local\Microsoft\Windows\Temporary Internet Files\Content.IE5\0SQFDEJX\Istanbul,_Hagia_Sophia,_Allah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120680"/>
          </a:xfrm>
        </p:spPr>
        <p:txBody>
          <a:bodyPr>
            <a:normAutofit/>
          </a:bodyPr>
          <a:lstStyle/>
          <a:p>
            <a:pPr algn="ctr"/>
            <a:r>
              <a:rPr lang="tr-TR" sz="24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Oruç tutmak; </a:t>
            </a:r>
            <a:r>
              <a:rPr lang="tr-TR" sz="2400" b="1" i="1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İslamın</a:t>
            </a:r>
            <a:r>
              <a:rPr lang="tr-TR" sz="24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üçüncü şartıdır. Ramazan ayında, bir ay oruç tutmak farzdır. Tutmamak büyük günahtır.</a:t>
            </a:r>
          </a:p>
          <a:p>
            <a:pPr algn="ctr"/>
            <a:r>
              <a:rPr lang="tr-TR" sz="24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Oruç; niyet ederek tan yerinin ağarmaya başlamasından (imsak vaktinden) itibaren güneş batıncaya kadar yememek, içmemek ve cinsel ilişkiden uzak durmak suretiyle yerine getirilen bir ibadettir.</a:t>
            </a:r>
          </a:p>
        </p:txBody>
      </p:sp>
      <p:pic>
        <p:nvPicPr>
          <p:cNvPr id="11266" name="Picture 2" descr="http://www.eokul-meb.com/wp-content/uploads/2016/11/s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448049"/>
            <a:ext cx="6732240" cy="3409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tr-TR" sz="4000" b="1" i="1" dirty="0" smtClean="0">
                <a:solidFill>
                  <a:srgbClr val="00FFFF"/>
                </a:solidFill>
                <a:latin typeface="Arial Rounded MT Bold" pitchFamily="34" charset="0"/>
              </a:rPr>
              <a:t>Ramazan orucu kimlere farzdır: </a:t>
            </a:r>
          </a:p>
          <a:p>
            <a:pPr algn="ctr"/>
            <a:r>
              <a:rPr lang="tr-TR" sz="4000" b="1" i="1" dirty="0" smtClean="0">
                <a:solidFill>
                  <a:srgbClr val="9900CC"/>
                </a:solidFill>
                <a:latin typeface="Arial Rounded MT Bold" pitchFamily="34" charset="0"/>
              </a:rPr>
              <a:t>Akıllı, ergenlik çağına ulaşmış ve oruç tutmasına engel bir mazereti olmayan kadın ve erkek her </a:t>
            </a:r>
            <a:r>
              <a:rPr lang="tr-TR" sz="4000" b="1" i="1" dirty="0" err="1" smtClean="0">
                <a:solidFill>
                  <a:srgbClr val="9900CC"/>
                </a:solidFill>
                <a:latin typeface="Arial Rounded MT Bold" pitchFamily="34" charset="0"/>
              </a:rPr>
              <a:t>müslümanın</a:t>
            </a:r>
            <a:r>
              <a:rPr lang="tr-TR" sz="4000" b="1" i="1" dirty="0" smtClean="0">
                <a:solidFill>
                  <a:srgbClr val="9900CC"/>
                </a:solidFill>
                <a:latin typeface="Arial Rounded MT Bold" pitchFamily="34" charset="0"/>
              </a:rPr>
              <a:t> Ramazan orucunu tutması farzdır. Ramazan ayının girmesiyle beraber Ramazan orucu tutulmalıdır.</a:t>
            </a:r>
          </a:p>
          <a:p>
            <a:pPr>
              <a:buNone/>
            </a:pPr>
            <a:r>
              <a:rPr lang="tr-TR" dirty="0" smtClean="0">
                <a:solidFill>
                  <a:srgbClr val="9900CC"/>
                </a:solidFill>
              </a:rPr>
              <a:t/>
            </a:r>
            <a:br>
              <a:rPr lang="tr-TR" dirty="0" smtClean="0">
                <a:solidFill>
                  <a:srgbClr val="9900CC"/>
                </a:solidFill>
              </a:rPr>
            </a:br>
            <a:endParaRPr lang="tr-TR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6120680"/>
          </a:xfrm>
        </p:spPr>
        <p:txBody>
          <a:bodyPr>
            <a:noAutofit/>
          </a:bodyPr>
          <a:lstStyle/>
          <a:p>
            <a:pPr algn="ctr"/>
            <a:r>
              <a:rPr lang="tr-TR" sz="2000" b="1" i="1" dirty="0" smtClean="0">
                <a:solidFill>
                  <a:srgbClr val="0F772A"/>
                </a:solidFill>
                <a:latin typeface="Arial Rounded MT Bold" pitchFamily="34" charset="0"/>
              </a:rPr>
              <a:t>Orucu Bozan Durumlar: </a:t>
            </a:r>
            <a:endParaRPr lang="tr-TR" sz="2000" b="1" i="1" dirty="0" smtClean="0">
              <a:solidFill>
                <a:schemeClr val="accent2">
                  <a:lumMod val="50000"/>
                </a:schemeClr>
              </a:solidFill>
              <a:latin typeface="Arial Rounded MT Bold" pitchFamily="34" charset="0"/>
            </a:endParaRPr>
          </a:p>
          <a:p>
            <a:pPr algn="ctr">
              <a:buNone/>
            </a:pP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      - 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İmsak vaktinin bittiğini bilmeden yiyip içmek,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 Güneş battı zannederek orucunu bozmak,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 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Dişlerin arasında kalan nohut kadar şeyi yutmak,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 İsteyerek veya zorlayarak ağız dolusu kusmak,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 Abdest alırken boğaza su kaçması,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 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Buruna çekilen suyun ağızdan çıkması,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 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Vücuda ilaç şırınga etmek,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rgbClr val="00B0F0"/>
                </a:solidFill>
                <a:latin typeface="Arial Rounded MT Bold" pitchFamily="34" charset="0"/>
              </a:rPr>
              <a:t>- 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Açlığa veya susuzluğa gerçekten dayanamayarak yiyip içmek,</a:t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/>
            </a:r>
            <a:b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</a:br>
            <a:r>
              <a:rPr lang="tr-TR" dirty="0" smtClean="0">
                <a:solidFill>
                  <a:srgbClr val="00B0F0"/>
                </a:solidFill>
              </a:rPr>
              <a:t>-</a:t>
            </a:r>
            <a:r>
              <a:rPr lang="tr-TR" sz="2000" b="1" i="1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 Buruna sıvı ilaç koymak,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b="1" i="1" dirty="0" smtClean="0">
                <a:solidFill>
                  <a:srgbClr val="7030A0"/>
                </a:solidFill>
                <a:latin typeface="Monotype Corsiva" pitchFamily="66" charset="0"/>
              </a:rPr>
              <a:t>Zekat Vermek</a:t>
            </a:r>
            <a:endParaRPr lang="tr-TR" sz="80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https://yukarikayalar.files.wordpress.com/2015/07/zekat-kimlere-verilirzekatzekc3a2tc4b1n-hesap-gc3bcnc3bcnamaz-kc4b1lc4b1n-zekat-verin-ve-peygambere-itaat-edin-ki-rahmete-kavuc59fturulasc4b1nc4b1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33947"/>
            <a:ext cx="9144000" cy="4924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2656"/>
            <a:ext cx="8964488" cy="612616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Zekat vermek; </a:t>
            </a:r>
            <a:r>
              <a:rPr lang="tr-TR" sz="9600" b="1" i="1" dirty="0" err="1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İslamın</a:t>
            </a: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 dördüncü şartıdır.</a:t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Nisap miktarı yani borçlarını düştükten sonra alacaklarıyla beraber elinde 96 gram değerinde, para veya ticaret malı olanın kırkta birini zekat vermesi farzdır. </a:t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Zekat maddi durumu iyi olan herkesin, her sene fakir veya muhtaçlara verilmesi gereken sadakadır.</a:t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Meyve ve tarla mahsulünün de onda birini fakire vermek farzdır. Bu onda bir zekata da </a:t>
            </a:r>
            <a:r>
              <a:rPr lang="tr-TR" sz="9600" b="1" i="1" dirty="0" err="1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uşur</a:t>
            </a: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 denir.</a:t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"Zekat vermeyene </a:t>
            </a:r>
            <a:r>
              <a:rPr lang="tr-TR" sz="9600" b="1" i="1" dirty="0" err="1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Allahü</a:t>
            </a: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tr-TR" sz="9600" b="1" i="1" dirty="0" err="1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teâlâ</a:t>
            </a: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 lanet eder." (</a:t>
            </a:r>
            <a:r>
              <a:rPr lang="tr-TR" sz="9600" b="1" i="1" dirty="0" err="1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Nesai</a:t>
            </a:r>
            <a: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  <a:t>)</a:t>
            </a:r>
            <a:br>
              <a:rPr lang="tr-TR" sz="9600" b="1" i="1" dirty="0" smtClean="0">
                <a:solidFill>
                  <a:srgbClr val="9900CC"/>
                </a:solidFill>
                <a:latin typeface="Arial Black" pitchFamily="34" charset="0"/>
                <a:cs typeface="Aharoni" pitchFamily="2" charset="-79"/>
              </a:rPr>
            </a:br>
            <a:endParaRPr lang="tr-TR" sz="9600" b="1" i="1" dirty="0" smtClean="0">
              <a:solidFill>
                <a:srgbClr val="9900CC"/>
              </a:solidFill>
              <a:latin typeface="Arial Black" pitchFamily="34" charset="0"/>
              <a:cs typeface="Aharoni" pitchFamily="2" charset="-79"/>
            </a:endParaRPr>
          </a:p>
          <a:p>
            <a:pPr>
              <a:buNone/>
            </a:pP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3300" b="1" i="1" dirty="0" smtClean="0">
                <a:solidFill>
                  <a:srgbClr val="7030A0"/>
                </a:solidFill>
              </a:rPr>
              <a:t>Zekat kimlere verilir:</a:t>
            </a:r>
          </a:p>
          <a:p>
            <a:pPr algn="ctr">
              <a:buNone/>
            </a:pPr>
            <a:r>
              <a:rPr lang="tr-TR" sz="3300" b="1" i="1" dirty="0" smtClean="0">
                <a:solidFill>
                  <a:srgbClr val="7030A0"/>
                </a:solidFill>
              </a:rPr>
              <a:t>1- Fakirler: 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Dini ölçülere göre zengin sayılmayan, </a:t>
            </a:r>
            <a:r>
              <a:rPr lang="tr-TR" sz="3300" b="1" i="1" dirty="0" err="1" smtClean="0">
                <a:solidFill>
                  <a:schemeClr val="accent2">
                    <a:lumMod val="50000"/>
                  </a:schemeClr>
                </a:solidFill>
              </a:rPr>
              <a:t>nisab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 miktarı malı olmayan kimselerdir.</a:t>
            </a:r>
          </a:p>
          <a:p>
            <a:pPr algn="ctr">
              <a:buNone/>
            </a:pPr>
            <a:r>
              <a:rPr lang="tr-TR" sz="3300" b="1" i="1" dirty="0" smtClean="0">
                <a:solidFill>
                  <a:srgbClr val="7030A0"/>
                </a:solidFill>
              </a:rPr>
              <a:t>2- Yoksullar: 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Hiçbir şeyi olmayanlar.</a:t>
            </a:r>
          </a:p>
          <a:p>
            <a:pPr algn="ctr">
              <a:buNone/>
            </a:pPr>
            <a:r>
              <a:rPr lang="tr-TR" sz="3300" b="1" i="1" dirty="0" smtClean="0">
                <a:solidFill>
                  <a:srgbClr val="7030A0"/>
                </a:solidFill>
              </a:rPr>
              <a:t>3- Borçlular: 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Borcundan fazla </a:t>
            </a:r>
            <a:r>
              <a:rPr lang="tr-TR" sz="3300" b="1" i="1" dirty="0" err="1" smtClean="0">
                <a:solidFill>
                  <a:schemeClr val="accent2">
                    <a:lumMod val="50000"/>
                  </a:schemeClr>
                </a:solidFill>
              </a:rPr>
              <a:t>nisab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 miktarı mala sahip olmayanlar.</a:t>
            </a:r>
          </a:p>
          <a:p>
            <a:pPr algn="ctr">
              <a:buNone/>
            </a:pPr>
            <a:r>
              <a:rPr lang="tr-TR" sz="3300" b="1" i="1" dirty="0" smtClean="0">
                <a:solidFill>
                  <a:srgbClr val="7030A0"/>
                </a:solidFill>
              </a:rPr>
              <a:t>4- Yolcu: 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Memleketinde malı olduğu halde yolda parasız kalan, elinde bir şey bulunmayan kimselerdir. (Bunlara memleketlerine varacak kadar zekât verilebilir.)</a:t>
            </a:r>
          </a:p>
          <a:p>
            <a:pPr algn="ctr">
              <a:buNone/>
            </a:pPr>
            <a:r>
              <a:rPr lang="tr-TR" sz="3300" b="1" i="1" dirty="0" smtClean="0">
                <a:solidFill>
                  <a:srgbClr val="7030A0"/>
                </a:solidFill>
              </a:rPr>
              <a:t>5- Allah Yolundakiler: 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Bunlar </a:t>
            </a:r>
            <a:r>
              <a:rPr lang="tr-TR" sz="3300" b="1" i="1" dirty="0" err="1" smtClean="0">
                <a:solidFill>
                  <a:schemeClr val="accent2">
                    <a:lumMod val="50000"/>
                  </a:schemeClr>
                </a:solidFill>
              </a:rPr>
              <a:t>cihad</a:t>
            </a:r>
            <a:r>
              <a:rPr lang="tr-TR" sz="3300" b="1" i="1" dirty="0" smtClean="0">
                <a:solidFill>
                  <a:schemeClr val="accent2">
                    <a:lumMod val="50000"/>
                  </a:schemeClr>
                </a:solidFill>
              </a:rPr>
              <a:t> veya hac için yola çıkıp parasız kalanlar ile işini gücünü bırakıp kendisini ilme vermiş olan kimselerdir.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800" b="1" i="1" dirty="0" smtClean="0">
                <a:solidFill>
                  <a:srgbClr val="7030A0"/>
                </a:solidFill>
                <a:latin typeface="Monotype Corsiva" pitchFamily="66" charset="0"/>
              </a:rPr>
              <a:t>Hacca Gitmek</a:t>
            </a:r>
            <a:endParaRPr lang="tr-TR" sz="88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http://d.pusulahaber.com.tr/news/2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Hacca gitmek; </a:t>
            </a:r>
            <a:r>
              <a:rPr lang="tr-TR" sz="2800" b="1" i="1" dirty="0" err="1" smtClean="0">
                <a:solidFill>
                  <a:srgbClr val="000099"/>
                </a:solidFill>
                <a:latin typeface="Monotype Corsiva" pitchFamily="66" charset="0"/>
              </a:rPr>
              <a:t>İslamın</a:t>
            </a: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 beşinci şartıdır.</a:t>
            </a:r>
            <a:b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Mekke-i </a:t>
            </a:r>
            <a:r>
              <a:rPr lang="tr-TR" sz="2800" b="1" i="1" dirty="0" err="1" smtClean="0">
                <a:solidFill>
                  <a:srgbClr val="000099"/>
                </a:solidFill>
                <a:latin typeface="Monotype Corsiva" pitchFamily="66" charset="0"/>
              </a:rPr>
              <a:t>mükerreme</a:t>
            </a: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 şehrine gidip gelinceye kadar, geride bıraktığı çoluk çocuğunu geçindirmeye yetişecek maldan fazla kalan para ile oraya gidip gelebilecek kimsenin, ömründe bir kere, Kâbe-i şerifi tavaf etmesi ve Arafat’ta durması farzdır.</a:t>
            </a:r>
            <a:b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Müslümanların özel bir zamanda bir ibadeti yapmak </a:t>
            </a:r>
            <a:r>
              <a:rPr lang="tr-TR" sz="2800" b="1" i="1" dirty="0" err="1" smtClean="0">
                <a:solidFill>
                  <a:srgbClr val="000099"/>
                </a:solidFill>
                <a:latin typeface="Monotype Corsiva" pitchFamily="66" charset="0"/>
              </a:rPr>
              <a:t>kasdıyla</a:t>
            </a: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 Mekke'de bulunmasıdır.</a:t>
            </a:r>
            <a:b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Haccın </a:t>
            </a:r>
            <a:r>
              <a:rPr lang="tr-TR" sz="2800" b="1" i="1" dirty="0" err="1" smtClean="0">
                <a:solidFill>
                  <a:srgbClr val="000099"/>
                </a:solidFill>
                <a:latin typeface="Monotype Corsiva" pitchFamily="66" charset="0"/>
              </a:rPr>
              <a:t>vücub</a:t>
            </a:r>
            <a:r>
              <a:rPr lang="tr-TR" sz="2800" b="1" i="1" dirty="0" smtClean="0">
                <a:solidFill>
                  <a:srgbClr val="000099"/>
                </a:solidFill>
                <a:latin typeface="Monotype Corsiva" pitchFamily="66" charset="0"/>
              </a:rPr>
              <a:t> ve eda şartları vardır.</a:t>
            </a:r>
            <a:r>
              <a:rPr lang="tr-TR" sz="3300" b="1" i="1" dirty="0" smtClean="0">
                <a:solidFill>
                  <a:srgbClr val="FFC000"/>
                </a:solidFill>
                <a:latin typeface="Monotype Corsiva" pitchFamily="66" charset="0"/>
              </a:rPr>
              <a:t/>
            </a:r>
            <a:br>
              <a:rPr lang="tr-TR" sz="3300" b="1" i="1" dirty="0" smtClean="0">
                <a:solidFill>
                  <a:srgbClr val="FFC000"/>
                </a:solidFill>
                <a:latin typeface="Monotype Corsiva" pitchFamily="66" charset="0"/>
              </a:rPr>
            </a:br>
            <a:r>
              <a:rPr lang="tr-TR" sz="3300" b="1" i="1" dirty="0" smtClean="0">
                <a:solidFill>
                  <a:srgbClr val="FFC000"/>
                </a:solidFill>
                <a:latin typeface="Monotype Corsiva" pitchFamily="66" charset="0"/>
              </a:rPr>
              <a:t/>
            </a:r>
            <a:br>
              <a:rPr lang="tr-TR" sz="3300" b="1" i="1" dirty="0" smtClean="0">
                <a:solidFill>
                  <a:srgbClr val="FFC000"/>
                </a:solidFill>
                <a:latin typeface="Monotype Corsiva" pitchFamily="66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hac_kay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501008"/>
            <a:ext cx="7740352" cy="3356992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b="1" i="1" dirty="0" err="1" smtClean="0">
                <a:solidFill>
                  <a:srgbClr val="0000CC"/>
                </a:solidFill>
              </a:rPr>
              <a:t>Vücub</a:t>
            </a:r>
            <a:r>
              <a:rPr lang="tr-TR" b="1" i="1" dirty="0" smtClean="0">
                <a:solidFill>
                  <a:srgbClr val="0000CC"/>
                </a:solidFill>
              </a:rPr>
              <a:t> şartları şunlardır:</a:t>
            </a: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1- </a:t>
            </a:r>
            <a:r>
              <a:rPr lang="tr-TR" b="1" i="1" dirty="0" smtClean="0">
                <a:solidFill>
                  <a:srgbClr val="9900FF"/>
                </a:solidFill>
              </a:rPr>
              <a:t>Müslüman olmak.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2- </a:t>
            </a:r>
            <a:r>
              <a:rPr lang="tr-TR" b="1" i="1" dirty="0" smtClean="0">
                <a:solidFill>
                  <a:srgbClr val="9900FF"/>
                </a:solidFill>
              </a:rPr>
              <a:t>Kâfir ülkesinde olanın, haccın farz olduğunu işitmesi.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3- </a:t>
            </a:r>
            <a:r>
              <a:rPr lang="tr-TR" b="1" i="1" dirty="0" smtClean="0">
                <a:solidFill>
                  <a:srgbClr val="9900FF"/>
                </a:solidFill>
              </a:rPr>
              <a:t>Akıl baliğ olmak.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4-</a:t>
            </a:r>
            <a:r>
              <a:rPr lang="tr-TR" b="1" i="1" dirty="0" smtClean="0">
                <a:solidFill>
                  <a:srgbClr val="9900FF"/>
                </a:solidFill>
              </a:rPr>
              <a:t> Hür olmak.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5-</a:t>
            </a:r>
            <a:r>
              <a:rPr lang="tr-TR" b="1" i="1" dirty="0" smtClean="0">
                <a:solidFill>
                  <a:srgbClr val="9900FF"/>
                </a:solidFill>
              </a:rPr>
              <a:t> Nafakadan fazla olarak, hacca götürüp getirecek ve evindekilere yetecek kadar parası olmak.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6- </a:t>
            </a:r>
            <a:r>
              <a:rPr lang="tr-TR" b="1" i="1" dirty="0" smtClean="0">
                <a:solidFill>
                  <a:srgbClr val="9900FF"/>
                </a:solidFill>
              </a:rPr>
              <a:t>Hac vaktinin gelmiş olması. [Hac vakti, </a:t>
            </a:r>
            <a:r>
              <a:rPr lang="tr-TR" b="1" i="1" dirty="0" err="1" smtClean="0">
                <a:solidFill>
                  <a:srgbClr val="9900FF"/>
                </a:solidFill>
              </a:rPr>
              <a:t>arefe</a:t>
            </a:r>
            <a:r>
              <a:rPr lang="tr-TR" b="1" i="1" dirty="0" smtClean="0">
                <a:solidFill>
                  <a:srgbClr val="9900FF"/>
                </a:solidFill>
              </a:rPr>
              <a:t> ve bayram günleri olmak üzere, 5 gündür.]</a:t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9900FF"/>
                </a:solidFill>
              </a:rPr>
              <a:t/>
            </a:r>
            <a:br>
              <a:rPr lang="tr-TR" b="1" i="1" dirty="0" smtClean="0">
                <a:solidFill>
                  <a:srgbClr val="9900FF"/>
                </a:solidFill>
              </a:rPr>
            </a:br>
            <a:r>
              <a:rPr lang="tr-TR" b="1" i="1" dirty="0" smtClean="0">
                <a:solidFill>
                  <a:srgbClr val="0000CC"/>
                </a:solidFill>
              </a:rPr>
              <a:t>7- </a:t>
            </a:r>
            <a:r>
              <a:rPr lang="tr-TR" b="1" i="1" dirty="0" smtClean="0">
                <a:solidFill>
                  <a:srgbClr val="9900FF"/>
                </a:solidFill>
              </a:rPr>
              <a:t>Hacca gidemeyecek kadar, kör, hasta, ihtiyar ve sakat olmamak.</a:t>
            </a:r>
            <a:endParaRPr lang="tr-TR" b="1" i="1" dirty="0">
              <a:solidFill>
                <a:srgbClr val="9900FF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  <a:t>Eda şartları da şunlardır:</a:t>
            </a:r>
            <a:b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  <a:t>1- 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Hapsedilmiş veya yasaklı olmamak.</a:t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  <a:t>2- 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Hac için gideceği yolda ve hac yerinde selamet ve emniyet olması.</a:t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  <a:t>3- 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Kadının, kocasının veya ebedi mahrem akrabasından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fâsık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ve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mürted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olmayan akıl baliğ veya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mürâhık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bir erkekle beraber gitmesi lazımdır. Bunun yol parasını verecek kadar, kadının zengin olması da lazımdır. Hadis-i şerifte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buyuruldu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ki: "Kadın, yanında bir mahremi olmadan hacca gidemez!" (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Bezzar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)</a:t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(Şafii’de, mahremsiz olarak, kadınlar farz olan hacca gidebilir. Kadının mahreminin hac yolunda ölmesi, Şafii’yi taklit etmesi için özür olur.) Erkeksiz kadın hacca gidemez. Giderse, haccı sahih olursa da, haramdır.</a:t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Erkeğiyle gidince de, otelde, tavafta,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say’da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ve taş atarken, erkekler arasına karışması haccın sevabını giderdiği gibi, büyük günaha da girer.</a:t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/>
            </a:r>
            <a:b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</a:br>
            <a:r>
              <a:rPr lang="tr-TR" sz="8000" b="1" i="1" dirty="0" smtClean="0">
                <a:solidFill>
                  <a:srgbClr val="0000CC"/>
                </a:solidFill>
                <a:latin typeface="Arial Black" pitchFamily="34" charset="0"/>
              </a:rPr>
              <a:t>4-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Kadın, </a:t>
            </a:r>
            <a:r>
              <a:rPr lang="tr-TR" sz="8000" b="1" i="1" dirty="0" err="1" smtClean="0">
                <a:solidFill>
                  <a:srgbClr val="FF00FF"/>
                </a:solidFill>
                <a:latin typeface="Arial Black" pitchFamily="34" charset="0"/>
              </a:rPr>
              <a:t>iddet</a:t>
            </a:r>
            <a:r>
              <a:rPr lang="tr-TR" sz="8000" b="1" i="1" dirty="0" smtClean="0">
                <a:solidFill>
                  <a:srgbClr val="FF00FF"/>
                </a:solidFill>
                <a:latin typeface="Arial Black" pitchFamily="34" charset="0"/>
              </a:rPr>
              <a:t> halinde olmamak.</a:t>
            </a:r>
            <a:endParaRPr lang="tr-TR" sz="8000" b="1" i="1" dirty="0">
              <a:solidFill>
                <a:srgbClr val="FF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iislamın şartları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1143000"/>
          </a:xfrm>
        </p:spPr>
        <p:txBody>
          <a:bodyPr>
            <a:noAutofit/>
          </a:bodyPr>
          <a:lstStyle/>
          <a:p>
            <a:r>
              <a:rPr lang="tr-TR" sz="6000" b="1" i="1" dirty="0" smtClean="0">
                <a:solidFill>
                  <a:srgbClr val="6600CC"/>
                </a:solidFill>
                <a:latin typeface="Monotype Corsiva" pitchFamily="66" charset="0"/>
              </a:rPr>
              <a:t>Kelime-i </a:t>
            </a:r>
            <a:r>
              <a:rPr lang="tr-TR" sz="6000" b="1" i="1" dirty="0" err="1" smtClean="0">
                <a:solidFill>
                  <a:srgbClr val="6600CC"/>
                </a:solidFill>
                <a:latin typeface="Monotype Corsiva" pitchFamily="66" charset="0"/>
              </a:rPr>
              <a:t>Şehadet</a:t>
            </a:r>
            <a:r>
              <a:rPr lang="tr-TR" sz="6000" b="1" i="1" dirty="0" smtClean="0">
                <a:solidFill>
                  <a:srgbClr val="6600CC"/>
                </a:solidFill>
                <a:latin typeface="Monotype Corsiva" pitchFamily="66" charset="0"/>
              </a:rPr>
              <a:t> Getirmek</a:t>
            </a:r>
            <a:endParaRPr lang="tr-TR" sz="6000" b="1" i="1" dirty="0">
              <a:solidFill>
                <a:srgbClr val="6600CC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https://tanrinindogumgunu.files.wordpress.com/2014/05/6f6b0-kelime-ic59eehadetgereksiz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6192688"/>
          </a:xfrm>
        </p:spPr>
        <p:txBody>
          <a:bodyPr>
            <a:noAutofit/>
          </a:bodyPr>
          <a:lstStyle/>
          <a:p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Kelime-i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Şehadet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: "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Eşhedü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 en la ilahe illallah ve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eşhedü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enne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Muhammeden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abdühü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 ve </a:t>
            </a:r>
            <a:r>
              <a:rPr lang="tr-TR" sz="4400" b="1" i="1" dirty="0" err="1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resulühü</a:t>
            </a:r>
            <a: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  <a:t>" demektir. </a:t>
            </a:r>
            <a:br>
              <a:rPr lang="tr-TR" sz="4400" b="1" i="1" dirty="0" smtClean="0">
                <a:solidFill>
                  <a:srgbClr val="C00000"/>
                </a:solidFill>
                <a:latin typeface="Monotype Corsiva" pitchFamily="66" charset="0"/>
                <a:cs typeface="Aharoni" pitchFamily="2" charset="-79"/>
              </a:rPr>
            </a:br>
            <a:r>
              <a:rPr lang="tr-TR" sz="4400" b="1" i="1" dirty="0" smtClean="0">
                <a:latin typeface="Monotype Corsiva" pitchFamily="66" charset="0"/>
                <a:cs typeface="Aharoni" pitchFamily="2" charset="-79"/>
              </a:rPr>
              <a:t/>
            </a:r>
            <a:br>
              <a:rPr lang="tr-TR" sz="4400" b="1" i="1" dirty="0" smtClean="0">
                <a:latin typeface="Monotype Corsiva" pitchFamily="66" charset="0"/>
                <a:cs typeface="Aharoni" pitchFamily="2" charset="-79"/>
              </a:rPr>
            </a:br>
            <a:r>
              <a:rPr lang="tr-TR" sz="44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Anlamı: "Ben </a:t>
            </a:r>
            <a:r>
              <a:rPr lang="tr-TR" sz="44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şehadet</a:t>
            </a:r>
            <a:r>
              <a:rPr lang="tr-TR" sz="44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 ederim ki, (Yani görmüş gibi bilirim ve bildiririm ki) Allah’tan başka ilah yoktur. Ve yine </a:t>
            </a:r>
            <a:r>
              <a:rPr lang="tr-TR" sz="44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şehadet</a:t>
            </a:r>
            <a:r>
              <a:rPr lang="tr-TR" sz="44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 ederim ki, Muhammed </a:t>
            </a:r>
            <a:r>
              <a:rPr lang="tr-TR" sz="44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aleyhisselam</a:t>
            </a:r>
            <a:r>
              <a:rPr lang="tr-TR" sz="44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 Onun kulu ve resulüdür." </a:t>
            </a:r>
            <a:r>
              <a:rPr lang="tr-TR" sz="3600" b="1" i="1" dirty="0" smtClean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/>
            </a:r>
            <a:br>
              <a:rPr lang="tr-TR" sz="3600" b="1" i="1" dirty="0" smtClean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</a:br>
            <a:endParaRPr lang="tr-TR" sz="3600" b="1" i="1" dirty="0">
              <a:solidFill>
                <a:schemeClr val="accent4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60648"/>
            <a:ext cx="8147248" cy="633670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tr-TR" sz="14400" b="1" i="1" dirty="0" smtClean="0">
                <a:solidFill>
                  <a:srgbClr val="00B050"/>
                </a:solidFill>
                <a:latin typeface="+mj-lt"/>
              </a:rPr>
              <a:t>      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Kelime-i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Şehadet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  getirmek; 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islamın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5 şartından ilki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şehadet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getirmektir. Kelime-i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Şehadet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İslam'ın en özlü bir ifadesidir</a:t>
            </a:r>
            <a:r>
              <a:rPr lang="tr-TR" sz="16000" b="1" i="1" dirty="0" smtClean="0">
                <a:solidFill>
                  <a:srgbClr val="00B050"/>
                </a:solidFill>
                <a:latin typeface="Arial Rounded MT Bold" pitchFamily="34" charset="0"/>
              </a:rPr>
              <a:t>.</a:t>
            </a:r>
          </a:p>
          <a:p>
            <a:pPr algn="ctr">
              <a:buNone/>
            </a:pP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Kelime-i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Şehadet'in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ilk kısmında Allah'tan başka ilah olmadığına, ikinci kısmında ise Hz. Muhammed'in (s.a.v) Allah'ın kulu ve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rasulü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olduğuna tanıklık edilir. Kelime-i </a:t>
            </a:r>
            <a:r>
              <a:rPr lang="tr-TR" sz="16000" b="1" i="1" dirty="0" err="1" smtClean="0">
                <a:solidFill>
                  <a:srgbClr val="00B050"/>
                </a:solidFill>
                <a:latin typeface="+mj-lt"/>
              </a:rPr>
              <a:t>Şehadet</a:t>
            </a:r>
            <a:r>
              <a:rPr lang="tr-TR" sz="16000" b="1" i="1" dirty="0" smtClean="0">
                <a:solidFill>
                  <a:srgbClr val="00B050"/>
                </a:solidFill>
                <a:latin typeface="+mj-lt"/>
              </a:rPr>
              <a:t> bu tanıklığın dille açıklanması anlamına gelmektedir.</a:t>
            </a:r>
            <a:r>
              <a:rPr lang="tr-TR" sz="8400" b="1" i="1" dirty="0" smtClean="0">
                <a:solidFill>
                  <a:srgbClr val="00B050"/>
                </a:solidFill>
                <a:latin typeface="+mj-lt"/>
              </a:rPr>
              <a:t/>
            </a:r>
            <a:br>
              <a:rPr lang="tr-TR" sz="8400" b="1" i="1" dirty="0" smtClean="0">
                <a:solidFill>
                  <a:srgbClr val="00B050"/>
                </a:solidFill>
                <a:latin typeface="+mj-lt"/>
              </a:rPr>
            </a:br>
            <a:endParaRPr lang="tr-TR" sz="8400" b="1" i="1" dirty="0" smtClean="0">
              <a:solidFill>
                <a:srgbClr val="00B050"/>
              </a:solidFill>
              <a:latin typeface="+mj-lt"/>
            </a:endParaRPr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tr-TR" sz="8000" b="1" i="1" dirty="0" smtClean="0">
                <a:solidFill>
                  <a:srgbClr val="7030A0"/>
                </a:solidFill>
                <a:latin typeface="Monotype Corsiva" pitchFamily="66" charset="0"/>
              </a:rPr>
              <a:t>Namaz Kılmak</a:t>
            </a:r>
            <a:endParaRPr lang="tr-TR" sz="80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4338" name="Picture 2" descr="https://im3-tub-tr.yandex.net/i?id=bcd676cb435053dbe500a7bd0025b700&amp;n=33&amp;h=215&amp;w=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6048672"/>
          </a:xfrm>
        </p:spPr>
        <p:txBody>
          <a:bodyPr>
            <a:no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Namaz kılmak; ibadetlerin en üstünüdür.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İslamın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ikinci şartıdır.</a:t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Namaz, İslam'ın beş şartından biri olan, günün belli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vaktilerinde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ve abdest alınarak yerine getirilen ibadettir.</a:t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Namaz kılmak,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akllı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olan ve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büluğ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çağına giren her erkek ve kadın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müslümana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farzdır.</a:t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Adem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aleyhisselamdan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beri, her dinde bir vakit namaz vardı. Hepsinin kıldığı bir araya toplanarak, Hz. Muhammed </a:t>
            </a:r>
            <a:r>
              <a:rPr lang="tr-TR" sz="2000" b="1" dirty="0" err="1" smtClean="0">
                <a:solidFill>
                  <a:srgbClr val="002060"/>
                </a:solidFill>
                <a:latin typeface="Arial Black" pitchFamily="34" charset="0"/>
              </a:rPr>
              <a:t>aleyhisselama</a:t>
            </a: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 inananlara farz edildi.</a:t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>"Ey iman edenler, rüku edin, secde edin, Rabbinize kulluk edin ve hayır işleyin ki kurtuluşa eresiniz." (Hac Suresi, 77)</a:t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tr-TR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tr-TR" sz="2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/>
          </a:bodyPr>
          <a:lstStyle/>
          <a:p>
            <a:pPr algn="ctr"/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Namaz, </a:t>
            </a:r>
            <a:r>
              <a:rPr lang="tr-TR" sz="2000" b="1" i="1" dirty="0" err="1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Allahü</a:t>
            </a: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 </a:t>
            </a:r>
            <a:r>
              <a:rPr lang="tr-TR" sz="2000" b="1" i="1" dirty="0" err="1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tealaya</a:t>
            </a: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 ve </a:t>
            </a:r>
            <a:r>
              <a:rPr lang="tr-TR" sz="2000" b="1" i="1" dirty="0" err="1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Resûlüne</a:t>
            </a: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 imandan sonra, bütün amel ve ibadetlerden daha üstün bir </a:t>
            </a:r>
            <a:r>
              <a:rPr lang="tr-TR" sz="2000" b="1" i="1" dirty="0" err="1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ibadetdir</a:t>
            </a: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.</a:t>
            </a:r>
            <a:b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/>
            </a:r>
            <a:b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Dinimizde ilk emredilen farz namazdır. "Namaz, müminlere belli vakitlerde farz kılındı." (Nisa, 103).</a:t>
            </a:r>
            <a:b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/>
            </a:r>
            <a:b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tr-TR" sz="2000" b="1" i="1" dirty="0" err="1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Kıyametde</a:t>
            </a:r>
            <a: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 de, imandan sonra ilk soru namazdan olacaktır. </a:t>
            </a:r>
            <a:br>
              <a:rPr lang="tr-TR" sz="2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tr-TR" sz="5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/>
            </a:r>
            <a:br>
              <a:rPr lang="tr-TR" sz="5000" b="1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endParaRPr lang="tr-TR" dirty="0"/>
          </a:p>
        </p:txBody>
      </p:sp>
      <p:pic>
        <p:nvPicPr>
          <p:cNvPr id="4" name="3 Resim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24944"/>
            <a:ext cx="9144000" cy="3933056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b="1" i="1" dirty="0" smtClean="0">
                <a:solidFill>
                  <a:srgbClr val="7030A0"/>
                </a:solidFill>
                <a:latin typeface="Monotype Corsiva" pitchFamily="66" charset="0"/>
              </a:rPr>
              <a:t>Oruç Tutmak</a:t>
            </a:r>
            <a:endParaRPr lang="tr-TR" sz="80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5362" name="Picture 2" descr="http://www.duzceninsesi.com.tr/fotolar/2013/buyuk/mi20130714122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172</Words>
  <PresentationFormat>Ekran Gösterisi (4:3)</PresentationFormat>
  <Paragraphs>39</Paragraphs>
  <Slides>19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İSLAMIN ŞARTLARI</vt:lpstr>
      <vt:lpstr>Slayt 2</vt:lpstr>
      <vt:lpstr>Kelime-i Şehadet Getirmek</vt:lpstr>
      <vt:lpstr>Slayt 4</vt:lpstr>
      <vt:lpstr>Slayt 5</vt:lpstr>
      <vt:lpstr>Namaz Kılmak</vt:lpstr>
      <vt:lpstr>Slayt 7</vt:lpstr>
      <vt:lpstr>Slayt 8</vt:lpstr>
      <vt:lpstr>Oruç Tutmak</vt:lpstr>
      <vt:lpstr>Slayt 10</vt:lpstr>
      <vt:lpstr>Slayt 11</vt:lpstr>
      <vt:lpstr>Slayt 12</vt:lpstr>
      <vt:lpstr>Zekat Vermek</vt:lpstr>
      <vt:lpstr>Slayt 14</vt:lpstr>
      <vt:lpstr>Slayt 15</vt:lpstr>
      <vt:lpstr>Hacca Gitmek</vt:lpstr>
      <vt:lpstr>Slayt 17</vt:lpstr>
      <vt:lpstr>Slayt 18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2016-12-22T16:38:53Z</dcterms:created>
  <dcterms:modified xsi:type="dcterms:W3CDTF">2017-01-02T13:48:26Z</dcterms:modified>
  <cp:category>www.sorubak.com</cp:category>
</cp:coreProperties>
</file>