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5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64F68-F0D3-4B47-BFAC-E38D6152CEEE}" type="datetimeFigureOut">
              <a:rPr lang="tr-TR"/>
              <a:pPr/>
              <a:t>11.12.2016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C6D59-61E5-424F-8808-2693D99151EC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42997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9449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2438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3287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9946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4128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63345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83046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42317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C6D59-61E5-424F-8808-2693D99151EC}" type="slidenum">
              <a:rPr lang="tr-TR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835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540740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53605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80232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9849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904479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79964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85259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38118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323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20047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63881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9241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5471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52401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618931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67931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72480-10DA-4FB4-BEAE-2A1DEA90F248}" type="datetimeFigureOut">
              <a:rPr lang="tr-TR" smtClean="0"/>
              <a:pPr/>
              <a:t>11.12.2016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20A84BC-3F9E-4B08-9743-FC4E27FA512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493584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nimizislam.com/detay.asp?Aid=121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hlakidegerler.blogspot.com.tr/2008/08/kanaatkr-olmak.html" TargetMode="External"/><Relationship Id="rId5" Type="http://schemas.openxmlformats.org/officeDocument/2006/relationships/hyperlink" Target="http://www.insanidegerleregitimi.com/sayfa.php?degerID=24" TargetMode="External"/><Relationship Id="rId4" Type="http://schemas.openxmlformats.org/officeDocument/2006/relationships/hyperlink" Target="http://www.islamveihsan.com/comert-insan-nasil-olur.htm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/>
              <a:t>CÖMERTLİK VE KANAATKÂRLIK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dirty="0"/>
              <a:t>Din Kültürü Ve Ahlak Bilgisi</a:t>
            </a:r>
          </a:p>
        </p:txBody>
      </p:sp>
    </p:spTree>
    <p:extLst>
      <p:ext uri="{BB962C8B-B14F-4D97-AF65-F5344CB8AC3E}">
        <p14:creationId xmlns="" xmlns:p14="http://schemas.microsoft.com/office/powerpoint/2010/main" val="1674425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İÇİNDEKİLER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sz="2400" dirty="0"/>
              <a:t>Cömertlik Nedir?</a:t>
            </a:r>
            <a:endParaRPr lang="tr-TR" sz="2400" dirty="0">
              <a:hlinkClick r:id=""/>
            </a:endParaRPr>
          </a:p>
          <a:p>
            <a:r>
              <a:rPr lang="tr-TR" sz="2400" dirty="0"/>
              <a:t>Cömertlik İle İlgili Hadis-i Şerifler</a:t>
            </a:r>
          </a:p>
          <a:p>
            <a:r>
              <a:rPr lang="tr-TR" sz="2400" dirty="0"/>
              <a:t>Nasıl Cömert Olunur?</a:t>
            </a:r>
          </a:p>
          <a:p>
            <a:r>
              <a:rPr lang="tr-TR" sz="2400" dirty="0"/>
              <a:t>Kanaatkârlık Nedir?</a:t>
            </a:r>
          </a:p>
          <a:p>
            <a:r>
              <a:rPr lang="tr-TR" sz="2400" dirty="0"/>
              <a:t>Kanaatkârlık İle İlgili Hadis-i Şerifler </a:t>
            </a:r>
          </a:p>
          <a:p>
            <a:r>
              <a:rPr lang="tr-TR" sz="2400" dirty="0"/>
              <a:t>Kaynakça </a:t>
            </a:r>
          </a:p>
          <a:p>
            <a:r>
              <a:rPr lang="tr-TR" sz="2400" dirty="0"/>
              <a:t>Hazırlayan</a:t>
            </a:r>
          </a:p>
        </p:txBody>
      </p:sp>
    </p:spTree>
    <p:extLst>
      <p:ext uri="{BB962C8B-B14F-4D97-AF65-F5344CB8AC3E}">
        <p14:creationId xmlns="" xmlns:p14="http://schemas.microsoft.com/office/powerpoint/2010/main" val="2008121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Cömertlik Nedir?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sz="2400" dirty="0">
                <a:solidFill>
                  <a:srgbClr val="FFFFFF"/>
                </a:solidFill>
                <a:latin typeface="Trebuchet MS"/>
              </a:rPr>
              <a:t>Cömertlik, hiçbir </a:t>
            </a:r>
            <a:r>
              <a:rPr lang="tr-TR" sz="2400" u="sng" dirty="0">
                <a:solidFill>
                  <a:srgbClr val="FFFFFF"/>
                </a:solidFill>
                <a:latin typeface="Trebuchet MS"/>
              </a:rPr>
              <a:t>karşılık beklemeden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ihsanda, bağışta bulunmak demektir. Teşekkür edilmeyi, övülmeyi istemek de cömertliğe yakışmaz</a:t>
            </a:r>
            <a:r>
              <a:rPr lang="tr-TR" sz="2400" dirty="0">
                <a:solidFill>
                  <a:srgbClr val="FFFFFF"/>
                </a:solidFill>
                <a:latin typeface="Arial"/>
              </a:rPr>
              <a:t>.</a:t>
            </a:r>
          </a:p>
        </p:txBody>
      </p:sp>
      <p:pic>
        <p:nvPicPr>
          <p:cNvPr id="4" name="Resim 3" descr="roflb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3950" y="3686175"/>
            <a:ext cx="4752975" cy="25223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5076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Cömertlik İle İlgili Hadis-i Şerifler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tr-TR" sz="2400" dirty="0">
                <a:solidFill>
                  <a:srgbClr val="FFFFFF"/>
                </a:solidFill>
                <a:latin typeface="Trebuchet MS"/>
              </a:rPr>
              <a:t>Cömerdin imanı kuvvetli, cimrinin imanı ise zayıftır. Hadis-i şeriflerde buyuruldu ki:</a:t>
            </a:r>
            <a:r>
              <a:rPr lang="tr-TR" b="1" dirty="0">
                <a:solidFill>
                  <a:schemeClr val="tx1"/>
                </a:solidFill>
                <a:latin typeface="Arial"/>
              </a:rPr>
              <a:t/>
            </a:r>
            <a:br>
              <a:rPr lang="tr-TR" b="1" dirty="0">
                <a:solidFill>
                  <a:schemeClr val="tx1"/>
                </a:solidFill>
                <a:latin typeface="Arial"/>
              </a:rPr>
            </a:br>
            <a:r>
              <a:rPr lang="tr-TR" sz="2400" dirty="0">
                <a:solidFill>
                  <a:srgbClr val="FFFFFF"/>
                </a:solidFill>
                <a:latin typeface="Trebuchet MS"/>
              </a:rPr>
              <a:t>(Cömertlik iman sağlamlığından ileri gelir. İmanı sağlam olan Cehenneme girmez. Cimrilik, şekten, şüpheden meydana gelir. [İmanda]</a:t>
            </a:r>
            <a:r>
              <a:rPr lang="tr-TR" sz="2400" b="1" dirty="0">
                <a:solidFill>
                  <a:srgbClr val="FFFFFF"/>
                </a:solidFill>
                <a:latin typeface="Trebuchet MS"/>
              </a:rPr>
              <a:t> şüphesi olan da Cennete giremez.)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400" dirty="0">
                <a:solidFill>
                  <a:srgbClr val="FFFFFF"/>
                </a:solidFill>
                <a:latin typeface="Trebuchet MS"/>
              </a:rPr>
              <a:t>Hadis-i şerifte de buyuruldu ki:</a:t>
            </a:r>
            <a:r>
              <a:rPr lang="tr-TR" sz="2000" dirty="0">
                <a:solidFill>
                  <a:schemeClr val="tx1"/>
                </a:solidFill>
                <a:latin typeface="Arial"/>
              </a:rPr>
              <a:t/>
            </a:r>
            <a:br>
              <a:rPr lang="tr-TR" sz="2000" dirty="0">
                <a:solidFill>
                  <a:schemeClr val="tx1"/>
                </a:solidFill>
                <a:latin typeface="Arial"/>
              </a:rPr>
            </a:br>
            <a:r>
              <a:rPr lang="tr-TR" sz="2400" dirty="0">
                <a:solidFill>
                  <a:srgbClr val="FFFFFF"/>
                </a:solidFill>
                <a:latin typeface="Trebuchet MS"/>
              </a:rPr>
              <a:t>(Kendisine gerektiği şeyi, kendi arzu ve ihtiyacını tehir edip başkasına verirse,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Allahü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teâlâ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onun günahlarını affeder.) [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İbni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Hibban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]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400" dirty="0">
                <a:solidFill>
                  <a:srgbClr val="FFFFFF"/>
                </a:solidFill>
                <a:latin typeface="Trebuchet MS"/>
              </a:rPr>
              <a:t>Cömerdin az ibadeti, cimrinin çok ibadetinden üstün olduğu gibi, cömert cahil de, cimri âlimden üstündür. Hadis-i şeriflerde buyuruldu ki:</a:t>
            </a:r>
            <a:r>
              <a:rPr lang="tr-TR" sz="2000" dirty="0">
                <a:solidFill>
                  <a:schemeClr val="tx1"/>
                </a:solidFill>
                <a:latin typeface="Arial"/>
              </a:rPr>
              <a:t/>
            </a:r>
            <a:br>
              <a:rPr lang="tr-TR" sz="2000" dirty="0">
                <a:solidFill>
                  <a:schemeClr val="tx1"/>
                </a:solidFill>
                <a:latin typeface="Arial"/>
              </a:rPr>
            </a:br>
            <a:r>
              <a:rPr lang="tr-TR" sz="2400" dirty="0">
                <a:solidFill>
                  <a:srgbClr val="FFFFFF"/>
                </a:solidFill>
                <a:latin typeface="Trebuchet MS"/>
              </a:rPr>
              <a:t>(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Allahü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teâlâ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cömerdi, gece gündüz ibadet eden cimriden daha çok sever.) [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Tirmizi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]</a:t>
            </a:r>
          </a:p>
        </p:txBody>
      </p:sp>
    </p:spTree>
    <p:extLst>
      <p:ext uri="{BB962C8B-B14F-4D97-AF65-F5344CB8AC3E}">
        <p14:creationId xmlns="" xmlns:p14="http://schemas.microsoft.com/office/powerpoint/2010/main" val="1474531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Nasıl Cömert Olunur?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sz="2400" b="1" dirty="0" err="1">
                <a:solidFill>
                  <a:srgbClr val="FFFFFF"/>
                </a:solidFill>
              </a:rPr>
              <a:t>İnfâk</a:t>
            </a:r>
            <a:r>
              <a:rPr lang="tr-TR" sz="2400" b="1" dirty="0">
                <a:solidFill>
                  <a:srgbClr val="FFFFFF"/>
                </a:solidFill>
              </a:rPr>
              <a:t> </a:t>
            </a:r>
            <a:r>
              <a:rPr lang="tr-TR" sz="2400" b="1" dirty="0" err="1">
                <a:solidFill>
                  <a:srgbClr val="FFFFFF"/>
                </a:solidFill>
              </a:rPr>
              <a:t>ibâdetinin</a:t>
            </a:r>
            <a:r>
              <a:rPr lang="tr-TR" sz="2400" b="1" dirty="0">
                <a:solidFill>
                  <a:srgbClr val="FFFFFF"/>
                </a:solidFill>
              </a:rPr>
              <a:t> </a:t>
            </a:r>
            <a:r>
              <a:rPr lang="tr-TR" sz="2400" b="1" dirty="0" err="1">
                <a:solidFill>
                  <a:srgbClr val="FFFFFF"/>
                </a:solidFill>
              </a:rPr>
              <a:t>îfâsı</a:t>
            </a:r>
            <a:r>
              <a:rPr lang="tr-TR" sz="2400" b="1" dirty="0">
                <a:solidFill>
                  <a:srgbClr val="FFFFFF"/>
                </a:solidFill>
              </a:rPr>
              <a:t> için gerekli olan yegâne gönül </a:t>
            </a:r>
            <a:r>
              <a:rPr lang="tr-TR" sz="2400" b="1" dirty="0" err="1">
                <a:solidFill>
                  <a:srgbClr val="FFFFFF"/>
                </a:solidFill>
              </a:rPr>
              <a:t>sermâyesi</a:t>
            </a:r>
            <a:r>
              <a:rPr lang="tr-TR" sz="2400" b="1" dirty="0">
                <a:solidFill>
                  <a:srgbClr val="FFFFFF"/>
                </a:solidFill>
              </a:rPr>
              <a:t> “</a:t>
            </a:r>
            <a:r>
              <a:rPr lang="tr-TR" sz="2400" b="1" dirty="0" err="1">
                <a:solidFill>
                  <a:srgbClr val="FFFFFF"/>
                </a:solidFill>
              </a:rPr>
              <a:t>cömertlik”tir</a:t>
            </a:r>
            <a:r>
              <a:rPr lang="tr-TR" sz="2400" b="1" dirty="0">
                <a:solidFill>
                  <a:srgbClr val="FFFFFF"/>
                </a:solidFill>
              </a:rPr>
              <a:t>. Cömertlik tohumunun atılmadığı gönül bahçelerinde infak meyvelerinin hâsıl olmasını beklemek </a:t>
            </a:r>
            <a:r>
              <a:rPr lang="tr-TR" sz="2400" b="1" dirty="0" err="1">
                <a:solidFill>
                  <a:srgbClr val="FFFFFF"/>
                </a:solidFill>
              </a:rPr>
              <a:t>beyhûdedir</a:t>
            </a:r>
            <a:r>
              <a:rPr lang="tr-TR" sz="2400" b="1" dirty="0">
                <a:solidFill>
                  <a:srgbClr val="FFFFFF"/>
                </a:solidFill>
              </a:rPr>
              <a:t>.</a:t>
            </a:r>
          </a:p>
          <a:p>
            <a:r>
              <a:rPr lang="tr-TR" sz="2400" u="sng" dirty="0">
                <a:solidFill>
                  <a:srgbClr val="FFFFFF"/>
                </a:solidFill>
                <a:latin typeface="Trebuchet MS"/>
              </a:rPr>
              <a:t>Cömert olmak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için, cimriliğin dünya ve ahiretteki zararlarını cömertliğin de faydalarını iyi bilmek ve inanmak gerekir. </a:t>
            </a:r>
          </a:p>
        </p:txBody>
      </p:sp>
    </p:spTree>
    <p:extLst>
      <p:ext uri="{BB962C8B-B14F-4D97-AF65-F5344CB8AC3E}">
        <p14:creationId xmlns="" xmlns:p14="http://schemas.microsoft.com/office/powerpoint/2010/main" val="1329804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Kanaatkârlık Nedir?</a:t>
            </a:r>
            <a:r>
              <a:rPr lang="tr-TR" dirty="0">
                <a:solidFill>
                  <a:schemeClr val="tx1"/>
                </a:solidFill>
              </a:rPr>
              <a:t/>
            </a:r>
            <a:br>
              <a:rPr lang="tr-TR" dirty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sz="2400" dirty="0">
                <a:solidFill>
                  <a:srgbClr val="FFFFFF"/>
                </a:solidFill>
                <a:latin typeface="Trebuchet MS"/>
              </a:rPr>
              <a:t>Kanaatkârlık, kendinden, halinden, huyundan memnuniyet demektir. Kanaatkârlık, kendi karnı doyarken başkasını aç görmeye dayanamamak demektir.Azla yetinmek demektir.</a:t>
            </a:r>
          </a:p>
        </p:txBody>
      </p:sp>
      <p:pic>
        <p:nvPicPr>
          <p:cNvPr id="3" name="Resim 2" descr="adsz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3475" y="3566754"/>
            <a:ext cx="4104836" cy="29467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9631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Kanaatkârlık İle İlgili Hadis-i Şerifler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sz="2400" dirty="0">
                <a:solidFill>
                  <a:srgbClr val="FFFFFF"/>
                </a:solidFill>
                <a:latin typeface="Georgia"/>
              </a:rPr>
              <a:t>Bir hadis-i </a:t>
            </a:r>
            <a:r>
              <a:rPr lang="tr-TR" sz="2400" dirty="0" err="1">
                <a:solidFill>
                  <a:srgbClr val="FFFFFF"/>
                </a:solidFill>
                <a:latin typeface="Georgia"/>
              </a:rPr>
              <a:t>şerifde</a:t>
            </a:r>
            <a:r>
              <a:rPr lang="tr-TR" sz="2400" dirty="0">
                <a:solidFill>
                  <a:srgbClr val="FFFFFF"/>
                </a:solidFill>
                <a:latin typeface="Georgia"/>
              </a:rPr>
              <a:t> de şöyle buyurulmuştur: Kanaat eden aziz olur, hırslı olan da zelil olur.</a:t>
            </a:r>
          </a:p>
          <a:p>
            <a:r>
              <a:rPr lang="tr-TR" sz="2400" dirty="0">
                <a:solidFill>
                  <a:srgbClr val="FFFFFF"/>
                </a:solidFill>
                <a:latin typeface="Trebuchet MS"/>
              </a:rPr>
              <a:t>Bir hadis-i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şerifde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buyrulmuştur: Müjde o kimseye ki, hidayete kavuşmuş, </a:t>
            </a:r>
            <a:r>
              <a:rPr lang="tr-TR" sz="2400" dirty="0" err="1">
                <a:solidFill>
                  <a:srgbClr val="FFFFFF"/>
                </a:solidFill>
                <a:latin typeface="Trebuchet MS"/>
              </a:rPr>
              <a:t>müslüman</a:t>
            </a:r>
            <a:r>
              <a:rPr lang="tr-TR" sz="2400" dirty="0">
                <a:solidFill>
                  <a:srgbClr val="FFFFFF"/>
                </a:solidFill>
                <a:latin typeface="Trebuchet MS"/>
              </a:rPr>
              <a:t> olmuş, maişeti de yetecek kadardır ve buna kanaat etmiştir.</a:t>
            </a:r>
            <a:r>
              <a:rPr lang="tr-TR" sz="2400" b="1" dirty="0">
                <a:solidFill>
                  <a:srgbClr val="FFFFFF"/>
                </a:solidFill>
                <a:latin typeface="Trebuchet MS"/>
              </a:rPr>
              <a:t>(</a:t>
            </a:r>
            <a:r>
              <a:rPr lang="tr-TR" sz="2400" b="1" dirty="0" err="1">
                <a:solidFill>
                  <a:srgbClr val="FFFFFF"/>
                </a:solidFill>
                <a:latin typeface="Trebuchet MS"/>
              </a:rPr>
              <a:t>Tirmizi</a:t>
            </a:r>
            <a:r>
              <a:rPr lang="tr-TR" sz="2400" b="1" dirty="0">
                <a:solidFill>
                  <a:srgbClr val="FFFFFF"/>
                </a:solidFill>
                <a:latin typeface="Trebuchet MS"/>
              </a:rPr>
              <a:t>)</a:t>
            </a:r>
          </a:p>
          <a:p>
            <a:endParaRPr lang="tr-TR" sz="2400" b="1" dirty="0">
              <a:solidFill>
                <a:srgbClr val="FFFFFF"/>
              </a:solidFill>
              <a:latin typeface="Trebuchet MS"/>
            </a:endParaRPr>
          </a:p>
          <a:p>
            <a:endParaRPr lang="tr-TR" sz="2400" dirty="0">
              <a:solidFill>
                <a:srgbClr val="FFFFFF"/>
              </a:solidFill>
              <a:latin typeface="Georgi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9120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Kaynakça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tr-TR" dirty="0">
                <a:solidFill>
                  <a:schemeClr val="tx1"/>
                </a:solidFill>
                <a:hlinkClick r:id="rId3"/>
              </a:rPr>
              <a:t>http://www.dinimizislam.com/detay.asp?Aid=1215</a:t>
            </a:r>
          </a:p>
          <a:p>
            <a:r>
              <a:rPr lang="tr-TR" dirty="0">
                <a:solidFill>
                  <a:schemeClr val="tx1"/>
                </a:solidFill>
                <a:hlinkClick r:id="rId4"/>
              </a:rPr>
              <a:t>http://www.islamveihsan.com/comert-insan-nasil-olur.html</a:t>
            </a:r>
          </a:p>
          <a:p>
            <a:r>
              <a:rPr lang="tr-TR" dirty="0">
                <a:solidFill>
                  <a:schemeClr val="tx1"/>
                </a:solidFill>
                <a:hlinkClick r:id="rId5"/>
              </a:rPr>
              <a:t>http://www.insanidegerleregitimi.com/sayfa.php?degerID=24</a:t>
            </a:r>
          </a:p>
          <a:p>
            <a:r>
              <a:rPr lang="tr-TR" dirty="0">
                <a:solidFill>
                  <a:schemeClr val="tx1"/>
                </a:solidFill>
                <a:hlinkClick r:id="rId6"/>
              </a:rPr>
              <a:t>http://ahlakidegerler.blogspot.com.tr/2008/08/kanaatkr-olmak.html</a:t>
            </a:r>
          </a:p>
          <a:p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99757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Hazırlayan 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932317"/>
            <a:ext cx="8596668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tr-TR" sz="3200" dirty="0">
                <a:solidFill>
                  <a:srgbClr val="90C226"/>
                </a:solidFill>
              </a:rPr>
              <a:t>Samet Demirhan</a:t>
            </a:r>
            <a:endParaRPr lang="tr-TR" sz="3200" dirty="0">
              <a:solidFill>
                <a:srgbClr val="90C226"/>
              </a:solidFill>
              <a:latin typeface="Trebuchet MS"/>
            </a:endParaRPr>
          </a:p>
          <a:p>
            <a:pPr marL="0" indent="0" algn="ctr">
              <a:buNone/>
            </a:pPr>
            <a:endParaRPr lang="tr-TR" sz="3200" dirty="0">
              <a:solidFill>
                <a:srgbClr val="90C226"/>
              </a:solidFill>
            </a:endParaRPr>
          </a:p>
          <a:p>
            <a:pPr marL="0" indent="0" algn="ctr">
              <a:buNone/>
            </a:pPr>
            <a:r>
              <a:rPr lang="tr-TR" sz="3200" dirty="0" err="1">
                <a:solidFill>
                  <a:srgbClr val="90C226"/>
                </a:solidFill>
              </a:rPr>
              <a:t>Behrampaşa</a:t>
            </a:r>
            <a:r>
              <a:rPr lang="tr-TR" sz="3200" dirty="0">
                <a:solidFill>
                  <a:srgbClr val="90C226"/>
                </a:solidFill>
              </a:rPr>
              <a:t> Ortaokulu </a:t>
            </a:r>
          </a:p>
          <a:p>
            <a:pPr marL="0" indent="0" algn="ctr">
              <a:buNone/>
            </a:pPr>
            <a:r>
              <a:rPr lang="tr-TR" sz="3200" dirty="0">
                <a:solidFill>
                  <a:srgbClr val="90C226"/>
                </a:solidFill>
              </a:rPr>
              <a:t>Sivas/Merkez</a:t>
            </a:r>
          </a:p>
          <a:p>
            <a:pPr marL="0" indent="0" algn="ctr">
              <a:buNone/>
            </a:pPr>
            <a:endParaRPr lang="tr-TR" sz="3200" dirty="0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5651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182</Words>
  <PresentationFormat>Özel</PresentationFormat>
  <Paragraphs>43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Yüzeyler</vt:lpstr>
      <vt:lpstr>CÖMERTLİK VE KANAATKÂRLIK</vt:lpstr>
      <vt:lpstr>İÇİNDEKİLER</vt:lpstr>
      <vt:lpstr>Cömertlik Nedir?</vt:lpstr>
      <vt:lpstr>Cömertlik İle İlgili Hadis-i Şerifler</vt:lpstr>
      <vt:lpstr>Nasıl Cömert Olunur?</vt:lpstr>
      <vt:lpstr>Kanaatkârlık Nedir? </vt:lpstr>
      <vt:lpstr>Kanaatkârlık İle İlgili Hadis-i Şerifler</vt:lpstr>
      <vt:lpstr>Kaynakça</vt:lpstr>
      <vt:lpstr>Hazırlayan 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2012-08-15T22:53:30Z</dcterms:created>
  <dcterms:modified xsi:type="dcterms:W3CDTF">2016-12-11T10:22:48Z</dcterms:modified>
  <cp:category>www.sorubak.com</cp:category>
</cp:coreProperties>
</file>