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2" d="100"/>
          <a:sy n="72" d="100"/>
        </p:scale>
        <p:origin x="-1500" y="-4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BB952E-C06A-4FF4-BE77-B05C5F11E2A4}" type="datetimeFigureOut">
              <a:rPr lang="tr-TR" smtClean="0"/>
              <a:pPr/>
              <a:t>03.11.2016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ABD0EB-64D7-4DD8-B663-4EC344DFEE14}" type="slidenum">
              <a:rPr lang="tr-TR" smtClean="0"/>
              <a:pPr/>
              <a:t>‹#›</a:t>
            </a:fld>
            <a:endParaRPr lang="tr-TR"/>
          </a:p>
        </p:txBody>
      </p:sp>
    </p:spTree>
    <p:extLst>
      <p:ext uri="{BB962C8B-B14F-4D97-AF65-F5344CB8AC3E}">
        <p14:creationId xmlns:p14="http://schemas.microsoft.com/office/powerpoint/2010/main" xmlns="" val="38748502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kern="1200" dirty="0" smtClean="0">
                <a:solidFill>
                  <a:schemeClr val="tx1"/>
                </a:solidFill>
                <a:latin typeface="+mn-lt"/>
                <a:ea typeface="+mn-ea"/>
                <a:cs typeface="+mn-cs"/>
              </a:rPr>
              <a:t>www.</a:t>
            </a:r>
            <a:r>
              <a:rPr lang="tr-TR" sz="1200" b="1" kern="1200" dirty="0" err="1" smtClean="0">
                <a:solidFill>
                  <a:schemeClr val="tx1"/>
                </a:solidFill>
                <a:latin typeface="+mn-lt"/>
                <a:ea typeface="+mn-ea"/>
                <a:cs typeface="+mn-cs"/>
              </a:rPr>
              <a:t>sorubak</a:t>
            </a:r>
            <a:r>
              <a:rPr lang="tr-TR" sz="1200" b="1" kern="1200" smtClean="0">
                <a:solidFill>
                  <a:schemeClr val="tx1"/>
                </a:solidFill>
                <a:latin typeface="+mn-lt"/>
                <a:ea typeface="+mn-ea"/>
                <a:cs typeface="+mn-cs"/>
              </a:rPr>
              <a:t>.com</a:t>
            </a:r>
            <a:endParaRPr lang="tr-TR"/>
          </a:p>
        </p:txBody>
      </p:sp>
      <p:sp>
        <p:nvSpPr>
          <p:cNvPr id="4" name="3 Slayt Numarası Yer Tutucusu"/>
          <p:cNvSpPr>
            <a:spLocks noGrp="1"/>
          </p:cNvSpPr>
          <p:nvPr>
            <p:ph type="sldNum" sz="quarter" idx="10"/>
          </p:nvPr>
        </p:nvSpPr>
        <p:spPr/>
        <p:txBody>
          <a:bodyPr/>
          <a:lstStyle/>
          <a:p>
            <a:fld id="{60ABD0EB-64D7-4DD8-B663-4EC344DFEE14}" type="slidenum">
              <a:rPr lang="tr-TR" smtClean="0"/>
              <a:pPr/>
              <a:t>35</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mtClean="0"/>
              <a:t>www.egitimhane.com </a:t>
            </a:r>
            <a:endParaRPr lang="tr-TR" dirty="0"/>
          </a:p>
        </p:txBody>
      </p:sp>
      <p:sp>
        <p:nvSpPr>
          <p:cNvPr id="4" name="Slayt Numarası Yer Tutucusu 3"/>
          <p:cNvSpPr>
            <a:spLocks noGrp="1"/>
          </p:cNvSpPr>
          <p:nvPr>
            <p:ph type="sldNum" sz="quarter" idx="10"/>
          </p:nvPr>
        </p:nvSpPr>
        <p:spPr/>
        <p:txBody>
          <a:bodyPr/>
          <a:lstStyle/>
          <a:p>
            <a:fld id="{60ABD0EB-64D7-4DD8-B663-4EC344DFEE14}" type="slidenum">
              <a:rPr lang="tr-TR" smtClean="0"/>
              <a:pPr/>
              <a:t>36</a:t>
            </a:fld>
            <a:endParaRPr lang="tr-TR"/>
          </a:p>
        </p:txBody>
      </p:sp>
    </p:spTree>
    <p:extLst>
      <p:ext uri="{BB962C8B-B14F-4D97-AF65-F5344CB8AC3E}">
        <p14:creationId xmlns:p14="http://schemas.microsoft.com/office/powerpoint/2010/main" xmlns="" val="27551558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03.11.2016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03.11.2016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03.11.2016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03.11.2016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
        <p:nvSpPr>
          <p:cNvPr id="7" name="Title 6"/>
          <p:cNvSpPr>
            <a:spLocks noGrp="1"/>
          </p:cNvSpPr>
          <p:nvPr>
            <p:ph type="title"/>
          </p:nvPr>
        </p:nvSpPr>
        <p:spPr/>
        <p:txBody>
          <a:bodyPr/>
          <a:lstStyle/>
          <a:p>
            <a:r>
              <a:rPr lang="tr-TR" smtClean="0"/>
              <a:t>Asıl başlık stili için tıklatın</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pPr/>
              <a:t>03.11.2016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A23720DD-5B6D-40BF-8493-A6B52D484E6B}" type="datetimeFigureOut">
              <a:rPr lang="tr-TR" smtClean="0"/>
              <a:pPr/>
              <a:t>03.11.2016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9" name="Content Placeholder 8"/>
          <p:cNvSpPr>
            <a:spLocks noGrp="1"/>
          </p:cNvSpPr>
          <p:nvPr>
            <p:ph sz="quarter" idx="13"/>
          </p:nvPr>
        </p:nvSpPr>
        <p:spPr>
          <a:xfrm>
            <a:off x="676655"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A23720DD-5B6D-40BF-8493-A6B52D484E6B}" type="datetimeFigureOut">
              <a:rPr lang="tr-TR" smtClean="0"/>
              <a:pPr/>
              <a:t>03.11.2016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A23720DD-5B6D-40BF-8493-A6B52D484E6B}" type="datetimeFigureOut">
              <a:rPr lang="tr-TR" smtClean="0"/>
              <a:pPr/>
              <a:t>03.11.2016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A23720DD-5B6D-40BF-8493-A6B52D484E6B}" type="datetimeFigureOut">
              <a:rPr lang="tr-TR" smtClean="0"/>
              <a:pPr/>
              <a:t>03.11.2016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23720DD-5B6D-40BF-8493-A6B52D484E6B}" type="datetimeFigureOut">
              <a:rPr lang="tr-TR" smtClean="0"/>
              <a:pPr/>
              <a:t>03.11.2016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tr-TR" smtClean="0"/>
              <a:t>Asıl başlık stili için tıklatın</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03.11.2016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A23720DD-5B6D-40BF-8493-A6B52D484E6B}" type="datetimeFigureOut">
              <a:rPr lang="tr-TR" smtClean="0"/>
              <a:pPr/>
              <a:t>03.11.2016</a:t>
            </a:fld>
            <a:endParaRPr lang="tr-TR"/>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tr-TR"/>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F302176B-0E47-46AC-8F43-DAB4B8A37D06}" type="slidenum">
              <a:rPr lang="tr-TR" smtClean="0"/>
              <a:pPr/>
              <a:t>‹#›</a:t>
            </a:fld>
            <a:endParaRPr lang="tr-TR"/>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smtClean="0"/>
              <a:t>7.SINIF DİN KÜLTÜRÜ VE AHLAK BİLGİSİ KONU ANLATIMI </a:t>
            </a:r>
            <a:endParaRPr lang="tr-TR" dirty="0"/>
          </a:p>
        </p:txBody>
      </p:sp>
      <p:sp>
        <p:nvSpPr>
          <p:cNvPr id="3" name="Alt Başlık 2"/>
          <p:cNvSpPr>
            <a:spLocks noGrp="1"/>
          </p:cNvSpPr>
          <p:nvPr>
            <p:ph type="subTitle" idx="1"/>
          </p:nvPr>
        </p:nvSpPr>
        <p:spPr/>
        <p:txBody>
          <a:bodyPr/>
          <a:lstStyle/>
          <a:p>
            <a:r>
              <a:rPr lang="tr-TR" dirty="0" smtClean="0"/>
              <a:t>1.ÜNİTE : MELEK VE AHİRET İNANCI</a:t>
            </a:r>
          </a:p>
          <a:p>
            <a:endParaRPr lang="tr-TR" dirty="0"/>
          </a:p>
        </p:txBody>
      </p:sp>
    </p:spTree>
    <p:extLst>
      <p:ext uri="{BB962C8B-B14F-4D97-AF65-F5344CB8AC3E}">
        <p14:creationId xmlns:p14="http://schemas.microsoft.com/office/powerpoint/2010/main" xmlns="" val="14233790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dirty="0"/>
              <a:t>Melekler iyi ve güzel davranışları severler. Bu nedenle iyilik yapanlara ve güzel davranışlarda bulunanlara yardım ederler. İnsanları kötülüklere karşı korurlar. Şefkat ve merhametlerinden dolayı insanlar için dua eder ve onların iyiliğini isterler. Melekler bunu Allah’ın (</a:t>
            </a:r>
            <a:r>
              <a:rPr lang="tr-TR" dirty="0" err="1"/>
              <a:t>c.c</a:t>
            </a:r>
            <a:r>
              <a:rPr lang="tr-TR" dirty="0"/>
              <a:t>.) bilgisi ve izni ile yaparlar. Bu nedenle insanlar yardımı sadece Allah’tan (</a:t>
            </a:r>
            <a:r>
              <a:rPr lang="tr-TR" dirty="0" err="1"/>
              <a:t>c.c</a:t>
            </a:r>
            <a:r>
              <a:rPr lang="tr-TR" dirty="0"/>
              <a:t>.) istemelidir. Çünkü Allah (</a:t>
            </a:r>
            <a:r>
              <a:rPr lang="tr-TR" dirty="0" err="1"/>
              <a:t>c.c</a:t>
            </a:r>
            <a:r>
              <a:rPr lang="tr-TR" dirty="0"/>
              <a:t>.), melekleri kendisine dua edenlerin yardımına gönderir. </a:t>
            </a:r>
          </a:p>
        </p:txBody>
      </p:sp>
      <p:sp>
        <p:nvSpPr>
          <p:cNvPr id="3" name="Başlık 2"/>
          <p:cNvSpPr>
            <a:spLocks noGrp="1"/>
          </p:cNvSpPr>
          <p:nvPr>
            <p:ph type="title"/>
          </p:nvPr>
        </p:nvSpPr>
        <p:spPr/>
        <p:txBody>
          <a:bodyPr/>
          <a:lstStyle/>
          <a:p>
            <a:r>
              <a:rPr lang="tr-TR" dirty="0" smtClean="0"/>
              <a:t>MELEKLERE İMAN</a:t>
            </a:r>
            <a:endParaRPr lang="tr-TR" dirty="0"/>
          </a:p>
        </p:txBody>
      </p:sp>
    </p:spTree>
    <p:extLst>
      <p:ext uri="{BB962C8B-B14F-4D97-AF65-F5344CB8AC3E}">
        <p14:creationId xmlns:p14="http://schemas.microsoft.com/office/powerpoint/2010/main" xmlns="" val="3376810087"/>
      </p:ext>
    </p:extLst>
  </p:cSld>
  <p:clrMapOvr>
    <a:masterClrMapping/>
  </p:clrMapOvr>
  <p:transition spd="slow">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dirty="0"/>
              <a:t>Melekler, insanları sürekli iyiye, güzele ve doğruya yönlendirirler. Peygamberimiz (</a:t>
            </a:r>
            <a:r>
              <a:rPr lang="tr-TR" dirty="0" err="1"/>
              <a:t>s.a.v</a:t>
            </a:r>
            <a:r>
              <a:rPr lang="tr-TR" dirty="0"/>
              <a:t>.) bir hadisinde bu durumu şöyle ifade etmiştir: “Eğer içinden gelen ses, hak ve hayra çağırıyorsa insan bilsin ki o ses, melek tarafındandır, Allah’tandır. Bundan ötürü Allah’a hamt etsin ve o yolu tutsun! …”1 Bütün bu özellikleriyle melekler, iyiliğin ve güzelliğin sembolü olmuşlardır. Bu nedenle, insanlar arasında güzel ahlaklı ve iyi huylu kişiler için “melek gibi insan” sözü kullanılır</a:t>
            </a:r>
          </a:p>
        </p:txBody>
      </p:sp>
      <p:sp>
        <p:nvSpPr>
          <p:cNvPr id="3" name="Başlık 2"/>
          <p:cNvSpPr>
            <a:spLocks noGrp="1"/>
          </p:cNvSpPr>
          <p:nvPr>
            <p:ph type="title"/>
          </p:nvPr>
        </p:nvSpPr>
        <p:spPr/>
        <p:txBody>
          <a:bodyPr/>
          <a:lstStyle/>
          <a:p>
            <a:r>
              <a:rPr lang="tr-TR" dirty="0" smtClean="0"/>
              <a:t>MELEKLERE İMAN</a:t>
            </a:r>
            <a:endParaRPr lang="tr-TR" dirty="0"/>
          </a:p>
        </p:txBody>
      </p:sp>
    </p:spTree>
    <p:extLst>
      <p:ext uri="{BB962C8B-B14F-4D97-AF65-F5344CB8AC3E}">
        <p14:creationId xmlns:p14="http://schemas.microsoft.com/office/powerpoint/2010/main" xmlns="" val="1316724610"/>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dirty="0"/>
              <a:t>Cin, “gizli ve örtülü varlık, görülmeyen şey” anlamına gelir. Tıpkı melekler gibi cinleri de gözlerimizle göremeyiz, diğer duyu organlarımızla da algılayamayız. Onlar hakkındaki tek haber kaynağımız, Kur’an-ı Kerim ve Peygamberimizin sözleridir. </a:t>
            </a:r>
          </a:p>
        </p:txBody>
      </p:sp>
      <p:sp>
        <p:nvSpPr>
          <p:cNvPr id="3" name="Başlık 2"/>
          <p:cNvSpPr>
            <a:spLocks noGrp="1"/>
          </p:cNvSpPr>
          <p:nvPr>
            <p:ph type="title"/>
          </p:nvPr>
        </p:nvSpPr>
        <p:spPr/>
        <p:txBody>
          <a:bodyPr>
            <a:normAutofit/>
          </a:bodyPr>
          <a:lstStyle/>
          <a:p>
            <a:r>
              <a:rPr lang="tr-TR" dirty="0" smtClean="0"/>
              <a:t>CİN VE ŞEYTAN</a:t>
            </a:r>
            <a:endParaRPr lang="tr-TR" dirty="0"/>
          </a:p>
        </p:txBody>
      </p:sp>
    </p:spTree>
    <p:extLst>
      <p:ext uri="{BB962C8B-B14F-4D97-AF65-F5344CB8AC3E}">
        <p14:creationId xmlns:p14="http://schemas.microsoft.com/office/powerpoint/2010/main" xmlns="" val="1686742981"/>
      </p:ext>
    </p:extLst>
  </p:cSld>
  <p:clrMapOvr>
    <a:masterClrMapping/>
  </p:clrMapOvr>
  <mc:AlternateContent xmlns:mc="http://schemas.openxmlformats.org/markup-compatibility/2006">
    <mc:Choice xmlns:p14="http://schemas.microsoft.com/office/powerpoint/2010/main" xmlns="" Requires="p14">
      <p:transition spd="slow" p14:dur="3000">
        <p14:shred/>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lnSpcReduction="10000"/>
          </a:bodyPr>
          <a:lstStyle/>
          <a:p>
            <a:r>
              <a:rPr lang="tr-TR" dirty="0"/>
              <a:t>Yüce Allah (</a:t>
            </a:r>
            <a:r>
              <a:rPr lang="tr-TR" dirty="0" err="1"/>
              <a:t>c.c</a:t>
            </a:r>
            <a:r>
              <a:rPr lang="tr-TR" dirty="0"/>
              <a:t>.) “Ben cinleri ve insanları, ancak bana ibadet etsinler diye yarattım.”1 buyurmaktadır. Bu yönüyle cinler de bizler gibi Allah’a (</a:t>
            </a:r>
            <a:r>
              <a:rPr lang="tr-TR" dirty="0" err="1"/>
              <a:t>c.c</a:t>
            </a:r>
            <a:r>
              <a:rPr lang="tr-TR" dirty="0"/>
              <a:t>.) inanmak ve onun buyruklarını yerine getirmekle yükümlüdürler. Onlar da yaptıklarından ahirette hesaba çekilecek, iyilik ve kötülüklerinin karşılığını alacaklardır.2 Kur’an’da, Peygamberimizin (</a:t>
            </a:r>
            <a:r>
              <a:rPr lang="tr-TR" dirty="0" err="1"/>
              <a:t>s.a.v</a:t>
            </a:r>
            <a:r>
              <a:rPr lang="tr-TR" dirty="0"/>
              <a:t>.) cinlere de İslam dinini anlattığı, onlardan bir bölümünün Peygamberimize (</a:t>
            </a:r>
            <a:r>
              <a:rPr lang="tr-TR" dirty="0" err="1"/>
              <a:t>s.a.v</a:t>
            </a:r>
            <a:r>
              <a:rPr lang="tr-TR" dirty="0"/>
              <a:t>.) inandığı, bir bölümünün de inanmadığı belirtilir</a:t>
            </a:r>
            <a:r>
              <a:rPr lang="tr-TR" dirty="0" smtClean="0"/>
              <a:t>.</a:t>
            </a:r>
            <a:endParaRPr lang="tr-TR" dirty="0"/>
          </a:p>
        </p:txBody>
      </p:sp>
      <p:sp>
        <p:nvSpPr>
          <p:cNvPr id="3" name="Başlık 2"/>
          <p:cNvSpPr>
            <a:spLocks noGrp="1"/>
          </p:cNvSpPr>
          <p:nvPr>
            <p:ph type="title"/>
          </p:nvPr>
        </p:nvSpPr>
        <p:spPr/>
        <p:txBody>
          <a:bodyPr/>
          <a:lstStyle/>
          <a:p>
            <a:r>
              <a:rPr lang="tr-TR" dirty="0" smtClean="0"/>
              <a:t>CİN VE ŞEYTAN</a:t>
            </a:r>
            <a:endParaRPr lang="tr-TR" dirty="0"/>
          </a:p>
        </p:txBody>
      </p:sp>
    </p:spTree>
    <p:extLst>
      <p:ext uri="{BB962C8B-B14F-4D97-AF65-F5344CB8AC3E}">
        <p14:creationId xmlns:p14="http://schemas.microsoft.com/office/powerpoint/2010/main" xmlns="" val="2347852943"/>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fontScale="77500" lnSpcReduction="20000"/>
          </a:bodyPr>
          <a:lstStyle/>
          <a:p>
            <a:r>
              <a:rPr lang="tr-TR" sz="3200" b="1" i="1" u="sng" dirty="0" smtClean="0">
                <a:effectLst>
                  <a:outerShdw blurRad="38100" dist="38100" dir="2700000" algn="tl">
                    <a:srgbClr val="000000">
                      <a:alpha val="43137"/>
                    </a:srgbClr>
                  </a:outerShdw>
                </a:effectLst>
              </a:rPr>
              <a:t>ŞEYTAN : </a:t>
            </a:r>
          </a:p>
          <a:p>
            <a:r>
              <a:rPr lang="tr-TR" sz="3200" dirty="0"/>
              <a:t>Kur’an’da adı geçen görünmeyen varlıklardan biri de şeytandır. Kur’an-ı Kerim’de şeytanın ateşten yaratıldığı belirtilmektedir.1 Allah (</a:t>
            </a:r>
            <a:r>
              <a:rPr lang="tr-TR" sz="3200" dirty="0" err="1"/>
              <a:t>c.c</a:t>
            </a:r>
            <a:r>
              <a:rPr lang="tr-TR" sz="3200" dirty="0"/>
              <a:t>.) ilk insan olarak Hz. Âdem’i (</a:t>
            </a:r>
            <a:r>
              <a:rPr lang="tr-TR" sz="3200" dirty="0" err="1"/>
              <a:t>a.s</a:t>
            </a:r>
            <a:r>
              <a:rPr lang="tr-TR" sz="3200" dirty="0"/>
              <a:t>.) yaratmıştır. Ona akıl, irade gibi üstün özellikler vermiştir. Daha sonra bütün meleklerin ve iblisin Âdem’e secde etmesini istemiştir. Melekler secde ettiği hâlde, iblis (şeytan) kibirlenerek bu emre karşı çıkmıştır. Bu tavrından dolayı Allah (</a:t>
            </a:r>
            <a:r>
              <a:rPr lang="tr-TR" sz="3200" dirty="0" err="1"/>
              <a:t>c.c</a:t>
            </a:r>
            <a:r>
              <a:rPr lang="tr-TR" sz="3200" dirty="0"/>
              <a:t>.) onu huzurundan kovmuştur</a:t>
            </a:r>
          </a:p>
        </p:txBody>
      </p:sp>
      <p:sp>
        <p:nvSpPr>
          <p:cNvPr id="3" name="Başlık 2"/>
          <p:cNvSpPr>
            <a:spLocks noGrp="1"/>
          </p:cNvSpPr>
          <p:nvPr>
            <p:ph type="title"/>
          </p:nvPr>
        </p:nvSpPr>
        <p:spPr/>
        <p:txBody>
          <a:bodyPr/>
          <a:lstStyle/>
          <a:p>
            <a:r>
              <a:rPr lang="tr-TR" dirty="0" smtClean="0"/>
              <a:t>CİN VE ŞEYTAN</a:t>
            </a:r>
            <a:endParaRPr lang="tr-TR" dirty="0"/>
          </a:p>
        </p:txBody>
      </p:sp>
    </p:spTree>
    <p:extLst>
      <p:ext uri="{BB962C8B-B14F-4D97-AF65-F5344CB8AC3E}">
        <p14:creationId xmlns:p14="http://schemas.microsoft.com/office/powerpoint/2010/main" xmlns="" val="3032127843"/>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dirty="0"/>
              <a:t>Şeytan, Allah’ın (</a:t>
            </a:r>
            <a:r>
              <a:rPr lang="tr-TR" dirty="0" err="1"/>
              <a:t>c.c</a:t>
            </a:r>
            <a:r>
              <a:rPr lang="tr-TR" dirty="0"/>
              <a:t>.) emrine karşı gelmiş, ona isyan ederek baş kaldırmıştır. Kur’an-ı Kerim’de bu durum şöyle ifade edilmiştir: “Meleklere, ‘Âdem’e secde edin.’ demiştik, hemen secde ettiler. Yalnız iblis diretti, kibirlendi, nankörlerden oldu.”2 Böylece şeytan, insanın üstünlüğüne saygı göstermemiş, kendisinin daha üstün olduğunu iddia ederek büyüklenmiştir. Düşmanlığını kıyamete kadar devam ettireceğine dair yemin etmiştir. </a:t>
            </a:r>
          </a:p>
        </p:txBody>
      </p:sp>
      <p:sp>
        <p:nvSpPr>
          <p:cNvPr id="3" name="Başlık 2"/>
          <p:cNvSpPr>
            <a:spLocks noGrp="1"/>
          </p:cNvSpPr>
          <p:nvPr>
            <p:ph type="title"/>
          </p:nvPr>
        </p:nvSpPr>
        <p:spPr/>
        <p:txBody>
          <a:bodyPr/>
          <a:lstStyle/>
          <a:p>
            <a:r>
              <a:rPr lang="tr-TR" dirty="0" smtClean="0"/>
              <a:t>CİN VE ŞEYTAN</a:t>
            </a:r>
            <a:endParaRPr lang="tr-TR" dirty="0"/>
          </a:p>
        </p:txBody>
      </p:sp>
    </p:spTree>
    <p:extLst>
      <p:ext uri="{BB962C8B-B14F-4D97-AF65-F5344CB8AC3E}">
        <p14:creationId xmlns:p14="http://schemas.microsoft.com/office/powerpoint/2010/main" xmlns="" val="3239498641"/>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dirty="0"/>
              <a:t>Şeytan, insanları doğru yoldan uzaklaştırmak için şüpheye düşürür. Kötü alışkanlıklarla insanları Allah’ı (</a:t>
            </a:r>
            <a:r>
              <a:rPr lang="tr-TR" dirty="0" err="1"/>
              <a:t>c.c</a:t>
            </a:r>
            <a:r>
              <a:rPr lang="tr-TR" dirty="0"/>
              <a:t>.) anmaktan ve ona ibadet etmekten alıkoymak ister. İnsanların arasına düşmanlık sokarak onları birbirine düşürür. İyi ve güzel işlerden uzaklaştırıp kötü davranışlara yöneltmek için çalışır. İnsanlara, yaptıkları kötü işleri güzel gösterir. </a:t>
            </a:r>
          </a:p>
        </p:txBody>
      </p:sp>
      <p:sp>
        <p:nvSpPr>
          <p:cNvPr id="3" name="Başlık 2"/>
          <p:cNvSpPr>
            <a:spLocks noGrp="1"/>
          </p:cNvSpPr>
          <p:nvPr>
            <p:ph type="title"/>
          </p:nvPr>
        </p:nvSpPr>
        <p:spPr/>
        <p:txBody>
          <a:bodyPr/>
          <a:lstStyle/>
          <a:p>
            <a:r>
              <a:rPr lang="tr-TR" dirty="0" smtClean="0"/>
              <a:t>CİN VE ŞEYTAN</a:t>
            </a:r>
            <a:endParaRPr lang="tr-TR" dirty="0"/>
          </a:p>
        </p:txBody>
      </p:sp>
    </p:spTree>
    <p:extLst>
      <p:ext uri="{BB962C8B-B14F-4D97-AF65-F5344CB8AC3E}">
        <p14:creationId xmlns:p14="http://schemas.microsoft.com/office/powerpoint/2010/main" xmlns="" val="348335654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dirty="0"/>
              <a:t>Hurafe, gerçekte aslı esası olmayan ve dinde varmış gibi kabul edilen inançlardır. Ayrıca dinin aslından olmayan bir şeyi ibadet diye yapmak, ondan sevap beklemek de hurafe sayılır. Batıl inanç ise hak din olan İslam’a sonradan ilave edilen, yalan, yanlış, akıl dışı söylentilere inanmak ve buna uygun davranmaktır.</a:t>
            </a:r>
          </a:p>
        </p:txBody>
      </p:sp>
      <p:sp>
        <p:nvSpPr>
          <p:cNvPr id="3" name="Başlık 2"/>
          <p:cNvSpPr>
            <a:spLocks noGrp="1"/>
          </p:cNvSpPr>
          <p:nvPr>
            <p:ph type="title"/>
          </p:nvPr>
        </p:nvSpPr>
        <p:spPr/>
        <p:txBody>
          <a:bodyPr/>
          <a:lstStyle/>
          <a:p>
            <a:r>
              <a:rPr lang="tr-TR" dirty="0" smtClean="0"/>
              <a:t>BATIL İNANÇ</a:t>
            </a:r>
            <a:endParaRPr lang="tr-TR" dirty="0"/>
          </a:p>
        </p:txBody>
      </p:sp>
    </p:spTree>
    <p:extLst>
      <p:ext uri="{BB962C8B-B14F-4D97-AF65-F5344CB8AC3E}">
        <p14:creationId xmlns:p14="http://schemas.microsoft.com/office/powerpoint/2010/main" xmlns="" val="1220893536"/>
      </p:ext>
    </p:extLst>
  </p:cSld>
  <p:clrMapOvr>
    <a:masterClrMapping/>
  </p:clrMapOvr>
  <mc:AlternateContent xmlns:mc="http://schemas.openxmlformats.org/markup-compatibility/2006">
    <mc:Choice xmlns:p14="http://schemas.microsoft.com/office/powerpoint/2010/main" xmlns=""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fontScale="92500"/>
          </a:bodyPr>
          <a:lstStyle/>
          <a:p>
            <a:r>
              <a:rPr lang="tr-TR" dirty="0"/>
              <a:t>Batıl inançların çoğu bilgisizlikten ve dinî konuların yanlış anlaşılıp yorumlanmasından kaynaklanır. Hurafeler ve batıl inançlar daha çok sağlık, din ve gelecek kaygısıyla ilgilidir. Özellikle insanların, gelecek hakkında bilgi edinme merakı ve gizemli olan şeylere ilgisi, batıl inançlara yönelmenin başlıca sebeplerindendir. Ayrıca dinî eğitimin yetersiz olmasının da bu tür inanışların yaygınlaşmasında önemli etkisi vardır. Bütün bunlara bir de başka din ve kültürlerin efsaneleri eklenince toplumda birçok batıl inanç yaygınlaşmaya başlamıştır</a:t>
            </a:r>
          </a:p>
        </p:txBody>
      </p:sp>
      <p:sp>
        <p:nvSpPr>
          <p:cNvPr id="3" name="Başlık 2"/>
          <p:cNvSpPr>
            <a:spLocks noGrp="1"/>
          </p:cNvSpPr>
          <p:nvPr>
            <p:ph type="title"/>
          </p:nvPr>
        </p:nvSpPr>
        <p:spPr/>
        <p:txBody>
          <a:bodyPr/>
          <a:lstStyle/>
          <a:p>
            <a:r>
              <a:rPr lang="tr-TR" dirty="0" smtClean="0"/>
              <a:t>BATIL İNANÇ</a:t>
            </a:r>
            <a:endParaRPr lang="tr-TR" dirty="0"/>
          </a:p>
        </p:txBody>
      </p:sp>
    </p:spTree>
    <p:extLst>
      <p:ext uri="{BB962C8B-B14F-4D97-AF65-F5344CB8AC3E}">
        <p14:creationId xmlns:p14="http://schemas.microsoft.com/office/powerpoint/2010/main" xmlns="" val="1337707891"/>
      </p:ext>
    </p:extLst>
  </p:cSld>
  <p:clrMapOvr>
    <a:masterClrMapping/>
  </p:clrMapOvr>
  <mc:AlternateContent xmlns:mc="http://schemas.openxmlformats.org/markup-compatibility/2006">
    <mc:Choice xmlns:p14="http://schemas.microsoft.com/office/powerpoint/2010/main" xmlns=""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dirty="0"/>
              <a:t>Bazı insanlar, ölen kişilerin ruhlarıyla iletişim kurulabileceğini iddia ederler veya onlarla iletişim kurduklarını söylerler. Bu iletişim yollarından biri olarak da ruh çağırma gibi batıl inançlara başvururlar</a:t>
            </a:r>
          </a:p>
        </p:txBody>
      </p:sp>
      <p:sp>
        <p:nvSpPr>
          <p:cNvPr id="3" name="Başlık 2"/>
          <p:cNvSpPr>
            <a:spLocks noGrp="1"/>
          </p:cNvSpPr>
          <p:nvPr>
            <p:ph type="title"/>
          </p:nvPr>
        </p:nvSpPr>
        <p:spPr/>
        <p:txBody>
          <a:bodyPr/>
          <a:lstStyle/>
          <a:p>
            <a:r>
              <a:rPr lang="tr-TR" dirty="0" smtClean="0"/>
              <a:t>BATIL İNANÇ</a:t>
            </a:r>
            <a:endParaRPr lang="tr-TR" dirty="0"/>
          </a:p>
        </p:txBody>
      </p:sp>
    </p:spTree>
    <p:extLst>
      <p:ext uri="{BB962C8B-B14F-4D97-AF65-F5344CB8AC3E}">
        <p14:creationId xmlns:p14="http://schemas.microsoft.com/office/powerpoint/2010/main" xmlns="" val="2618160601"/>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a:bodyPr>
          <a:lstStyle/>
          <a:p>
            <a:r>
              <a:rPr lang="tr-TR" dirty="0"/>
              <a:t>Allah’ın (</a:t>
            </a:r>
            <a:r>
              <a:rPr lang="tr-TR" dirty="0" err="1"/>
              <a:t>c.c</a:t>
            </a:r>
            <a:r>
              <a:rPr lang="tr-TR" dirty="0"/>
              <a:t>.) yarattığı bütün varlıklar âlemi oluşturur. Bu varlıkları duyularla algılayabilir veya akıl yoluyla düşünüp kavrayabiliriz. Âlemdeki bütün varlıkları yaratan ve evreni düzene koyan Allah’tır. Âlemde görünen ve görünmeyen sayısız varlık bulunmaktadır. İnsanlar, hayvanlar, bitkiler, dağlar, denizler, ay ve güneş görülebilen varlıklardandır</a:t>
            </a:r>
          </a:p>
        </p:txBody>
      </p:sp>
      <p:sp>
        <p:nvSpPr>
          <p:cNvPr id="3" name="Başlık 2"/>
          <p:cNvSpPr>
            <a:spLocks noGrp="1"/>
          </p:cNvSpPr>
          <p:nvPr>
            <p:ph type="title"/>
          </p:nvPr>
        </p:nvSpPr>
        <p:spPr/>
        <p:txBody>
          <a:bodyPr/>
          <a:lstStyle/>
          <a:p>
            <a:r>
              <a:rPr lang="tr-TR" dirty="0" smtClean="0"/>
              <a:t>VARLIKLAR ALEMİ</a:t>
            </a:r>
            <a:endParaRPr lang="tr-TR" dirty="0"/>
          </a:p>
        </p:txBody>
      </p:sp>
    </p:spTree>
    <p:extLst>
      <p:ext uri="{BB962C8B-B14F-4D97-AF65-F5344CB8AC3E}">
        <p14:creationId xmlns:p14="http://schemas.microsoft.com/office/powerpoint/2010/main" xmlns="" val="208950175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dirty="0"/>
              <a:t>Fal ve falcılık dinimizce hoş görülmemiştir. Kur’an-ı Kerim’de bu durum şöyle ifade edilmiştir: “Ey iman edenler! İçki, kumar, dikili taşlar (putlar) ve fal okları, şeytan işi birer pisliktir. Bunlardan kaçının ki kurtuluşa eresiniz.”1 Falcılık yoluyla geleceği bildiğini iddia etmek kadar fal baktırmak veya fala inanmak da dinimizce yasaklanmıştır</a:t>
            </a:r>
          </a:p>
        </p:txBody>
      </p:sp>
      <p:sp>
        <p:nvSpPr>
          <p:cNvPr id="3" name="Başlık 2"/>
          <p:cNvSpPr>
            <a:spLocks noGrp="1"/>
          </p:cNvSpPr>
          <p:nvPr>
            <p:ph type="title"/>
          </p:nvPr>
        </p:nvSpPr>
        <p:spPr/>
        <p:txBody>
          <a:bodyPr/>
          <a:lstStyle/>
          <a:p>
            <a:r>
              <a:rPr lang="tr-TR" dirty="0" smtClean="0"/>
              <a:t>BATIL İNANÇ</a:t>
            </a:r>
            <a:endParaRPr lang="tr-TR" dirty="0"/>
          </a:p>
        </p:txBody>
      </p:sp>
    </p:spTree>
    <p:extLst>
      <p:ext uri="{BB962C8B-B14F-4D97-AF65-F5344CB8AC3E}">
        <p14:creationId xmlns:p14="http://schemas.microsoft.com/office/powerpoint/2010/main" xmlns="" val="4223723229"/>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dirty="0"/>
              <a:t>Sihir ve büyü, tabiat kanunlarına aykırı sonuçlar elde etmek için çeşitli yöntemler kullanarak insanları aldatmaktır. Sihir ve büyünün gerçek dışı olduğu Kur’an-ı Kerim’de şöyle ifade edilmiştir: “…Yaptıkları, sadece bir büyücü hilesidir. Büyücü, hangi amacı güderse gütsün, asla başarıya ulaşamaz.”2 </a:t>
            </a:r>
          </a:p>
        </p:txBody>
      </p:sp>
      <p:sp>
        <p:nvSpPr>
          <p:cNvPr id="3" name="Başlık 2"/>
          <p:cNvSpPr>
            <a:spLocks noGrp="1"/>
          </p:cNvSpPr>
          <p:nvPr>
            <p:ph type="title"/>
          </p:nvPr>
        </p:nvSpPr>
        <p:spPr/>
        <p:txBody>
          <a:bodyPr/>
          <a:lstStyle/>
          <a:p>
            <a:r>
              <a:rPr lang="tr-TR" dirty="0" smtClean="0"/>
              <a:t>BATIL İNANÇ</a:t>
            </a:r>
            <a:endParaRPr lang="tr-TR" dirty="0"/>
          </a:p>
        </p:txBody>
      </p:sp>
    </p:spTree>
    <p:extLst>
      <p:ext uri="{BB962C8B-B14F-4D97-AF65-F5344CB8AC3E}">
        <p14:creationId xmlns:p14="http://schemas.microsoft.com/office/powerpoint/2010/main" xmlns="" val="25985989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dirty="0"/>
              <a:t>Toplumumuzda ruh çağırma, falcılık, sihir ve büyü gibi pek çok batıl inanış yer almaktadır. Bu tür inanışlar, her yönüyle dinimizin temel inanç esaslarına aykırıdır. </a:t>
            </a:r>
          </a:p>
        </p:txBody>
      </p:sp>
      <p:sp>
        <p:nvSpPr>
          <p:cNvPr id="3" name="Başlık 2"/>
          <p:cNvSpPr>
            <a:spLocks noGrp="1"/>
          </p:cNvSpPr>
          <p:nvPr>
            <p:ph type="title"/>
          </p:nvPr>
        </p:nvSpPr>
        <p:spPr/>
        <p:txBody>
          <a:bodyPr/>
          <a:lstStyle/>
          <a:p>
            <a:r>
              <a:rPr lang="tr-TR" dirty="0" smtClean="0"/>
              <a:t>BATIL İNANÇ</a:t>
            </a:r>
            <a:endParaRPr lang="tr-TR" dirty="0"/>
          </a:p>
        </p:txBody>
      </p:sp>
    </p:spTree>
    <p:extLst>
      <p:ext uri="{BB962C8B-B14F-4D97-AF65-F5344CB8AC3E}">
        <p14:creationId xmlns:p14="http://schemas.microsoft.com/office/powerpoint/2010/main" xmlns="" val="1696141132"/>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dirty="0"/>
              <a:t>Her canlı, doğar, büyür ve belli bir süre yaşadıktan sonra ölür. Çevremize baktığımızda bu durumun bütün canlılar için geçerli olduğunu görürüz. Örneğin toprağa atılan bir tohum, bir süre sonra filizlenir, büyür, olgunlaşır, sonra kurur ve yeniden toprağa karışır. İnsan doğar ve kendisi için belirlenen süre kadar yaşadıktan sonra ölür.</a:t>
            </a:r>
          </a:p>
          <a:p>
            <a:endParaRPr lang="tr-TR" dirty="0"/>
          </a:p>
        </p:txBody>
      </p:sp>
      <p:sp>
        <p:nvSpPr>
          <p:cNvPr id="3" name="Başlık 2"/>
          <p:cNvSpPr>
            <a:spLocks noGrp="1"/>
          </p:cNvSpPr>
          <p:nvPr>
            <p:ph type="title"/>
          </p:nvPr>
        </p:nvSpPr>
        <p:spPr/>
        <p:txBody>
          <a:bodyPr/>
          <a:lstStyle/>
          <a:p>
            <a:r>
              <a:rPr lang="tr-TR" dirty="0" smtClean="0"/>
              <a:t>AHİRETE İMAN</a:t>
            </a:r>
            <a:endParaRPr lang="tr-TR" dirty="0"/>
          </a:p>
        </p:txBody>
      </p:sp>
    </p:spTree>
    <p:extLst>
      <p:ext uri="{BB962C8B-B14F-4D97-AF65-F5344CB8AC3E}">
        <p14:creationId xmlns:p14="http://schemas.microsoft.com/office/powerpoint/2010/main" xmlns="" val="361352059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dirty="0"/>
              <a:t>Ölüm, hayatın değişmez bir gerçeğidir. Yüce Allah (</a:t>
            </a:r>
            <a:r>
              <a:rPr lang="tr-TR" dirty="0" err="1"/>
              <a:t>c.c</a:t>
            </a:r>
            <a:r>
              <a:rPr lang="tr-TR" dirty="0"/>
              <a:t>.) bu gerçeği Kur’an-ı Kerim’de şöyle ifade etmiştir: “Her canlı ölümü tadacaktır…”1 Buna rağmen ölüm, insanların çoğu için daima korkulan ve istenmeyen bir durum olmuştur. Herkes öleceğini bilir ama öleceğini kabullenmek istemez. İnsanın ölümden kaçışının iki temel sebebi vardır. Bunlardan biri sevdiklerini kaybetme endişesidir. Diğeri ise ölümle birlikte ebediyen yok olma korkusudur. </a:t>
            </a:r>
          </a:p>
        </p:txBody>
      </p:sp>
      <p:sp>
        <p:nvSpPr>
          <p:cNvPr id="3" name="Başlık 2"/>
          <p:cNvSpPr>
            <a:spLocks noGrp="1"/>
          </p:cNvSpPr>
          <p:nvPr>
            <p:ph type="title"/>
          </p:nvPr>
        </p:nvSpPr>
        <p:spPr/>
        <p:txBody>
          <a:bodyPr/>
          <a:lstStyle/>
          <a:p>
            <a:r>
              <a:rPr lang="tr-TR" dirty="0" smtClean="0"/>
              <a:t>AHİRETE İMAN</a:t>
            </a:r>
            <a:endParaRPr lang="tr-TR" dirty="0"/>
          </a:p>
        </p:txBody>
      </p:sp>
    </p:spTree>
    <p:extLst>
      <p:ext uri="{BB962C8B-B14F-4D97-AF65-F5344CB8AC3E}">
        <p14:creationId xmlns:p14="http://schemas.microsoft.com/office/powerpoint/2010/main" xmlns="" val="3076357986"/>
      </p:ext>
    </p:extLst>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fontScale="85000" lnSpcReduction="10000"/>
          </a:bodyPr>
          <a:lstStyle/>
          <a:p>
            <a:r>
              <a:rPr lang="tr-TR" dirty="0"/>
              <a:t>Ahirete inanmak, İslam inanç esaslarından biridir. Ölümden sonra sorgulanacağımıza ve yaptıklarımızın karşılığını alacağımıza inanmak anlamına gelmektedir. Kur’an-ı Kerim’de pek çok ayette, ahiret inancı Allah’a (</a:t>
            </a:r>
            <a:r>
              <a:rPr lang="tr-TR" dirty="0" err="1"/>
              <a:t>c.c</a:t>
            </a:r>
            <a:r>
              <a:rPr lang="tr-TR" dirty="0"/>
              <a:t>.) imanla birlikte yer almaktadır. Yine Kur’an’da dünya hayatının geçici, ahiretin ise ebedî olduğu vurgulanmaktadır. Bu nedenle insanların, dünyanın geçici zevklerine kanmamaları öğütlenmiş, daha hayırlı ve kalıcı olan ahiret mutluluğunu elde etmeleri tavsiye edilmiştir. Allah (</a:t>
            </a:r>
            <a:r>
              <a:rPr lang="tr-TR" dirty="0" err="1"/>
              <a:t>c.c</a:t>
            </a:r>
            <a:r>
              <a:rPr lang="tr-TR" dirty="0"/>
              <a:t>.) bir ayette bu durumu şöyle ifade etmiştir: “Dünya hayatı bir oyun ve eğlenceden başka bir şey değildir. Sorumluluk sahibi olanlar için ahiret yurdu muhakkak ki daha hayırlıdır. Hâlâ akıl erdirmiyor musunuz</a:t>
            </a:r>
          </a:p>
        </p:txBody>
      </p:sp>
      <p:sp>
        <p:nvSpPr>
          <p:cNvPr id="3" name="Başlık 2"/>
          <p:cNvSpPr>
            <a:spLocks noGrp="1"/>
          </p:cNvSpPr>
          <p:nvPr>
            <p:ph type="title"/>
          </p:nvPr>
        </p:nvSpPr>
        <p:spPr/>
        <p:txBody>
          <a:bodyPr/>
          <a:lstStyle/>
          <a:p>
            <a:r>
              <a:rPr lang="tr-TR" dirty="0" smtClean="0"/>
              <a:t>AHİRETE İMAN</a:t>
            </a:r>
            <a:endParaRPr lang="tr-TR" dirty="0"/>
          </a:p>
        </p:txBody>
      </p:sp>
    </p:spTree>
    <p:extLst>
      <p:ext uri="{BB962C8B-B14F-4D97-AF65-F5344CB8AC3E}">
        <p14:creationId xmlns:p14="http://schemas.microsoft.com/office/powerpoint/2010/main" xmlns="" val="2198520708"/>
      </p:ext>
    </p:extLst>
  </p:cSld>
  <p:clrMapOvr>
    <a:masterClrMapping/>
  </p:clrMapOvr>
  <p:transition spd="slow">
    <p:wheel spokes="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dirty="0"/>
              <a:t>Doğada ve çevremizde geçekleşen bazı olaylar da ahiret yaşamını anlamamıza yardımcı olur.  Örneğin kışla birlikte ağaçların kuruyup âdeta öldüğünü görürüz. İlkbahar geldiği zaman da bu ağaçların yeşerdiğine tanık oluruz. Kur’an-ı Kerim’de bitkilerin sonbaharla birlikte sararıp toprağa karışması, ilkbaharla da tekrar canlanması, ahiret hayatının gerçekleşeceğine örnek olarak gösterilir</a:t>
            </a:r>
          </a:p>
        </p:txBody>
      </p:sp>
      <p:sp>
        <p:nvSpPr>
          <p:cNvPr id="3" name="Başlık 2"/>
          <p:cNvSpPr>
            <a:spLocks noGrp="1"/>
          </p:cNvSpPr>
          <p:nvPr>
            <p:ph type="title"/>
          </p:nvPr>
        </p:nvSpPr>
        <p:spPr/>
        <p:txBody>
          <a:bodyPr/>
          <a:lstStyle/>
          <a:p>
            <a:r>
              <a:rPr lang="tr-TR" dirty="0" smtClean="0"/>
              <a:t>AHİRETE İMAN</a:t>
            </a:r>
            <a:endParaRPr lang="tr-TR" dirty="0"/>
          </a:p>
        </p:txBody>
      </p:sp>
    </p:spTree>
    <p:extLst>
      <p:ext uri="{BB962C8B-B14F-4D97-AF65-F5344CB8AC3E}">
        <p14:creationId xmlns:p14="http://schemas.microsoft.com/office/powerpoint/2010/main" xmlns="" val="287756573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dirty="0"/>
              <a:t>Dünya hayatında her şeyin bir sonu olduğunu, tüm canlıların zamanı gelince birer birer yaşamını yitirdiğini görmekteyiz. Her canlının bir sonu olduğu gibi içinde yaşadığımız dünyanın da bir sonu vardır. Dünyadaki yaşamın son bulup bütün canlıların ölmesine kıyamet denir. Kıyametin ne zaman kopacağını Allah’tan (</a:t>
            </a:r>
            <a:r>
              <a:rPr lang="tr-TR" dirty="0" err="1"/>
              <a:t>c.c</a:t>
            </a:r>
            <a:r>
              <a:rPr lang="tr-TR" dirty="0"/>
              <a:t>.) başka hiç kimse bilemez.1 Peygamberimiz (</a:t>
            </a:r>
            <a:r>
              <a:rPr lang="tr-TR" dirty="0" err="1"/>
              <a:t>s.a.v</a:t>
            </a:r>
            <a:r>
              <a:rPr lang="tr-TR" dirty="0"/>
              <a:t>.) kıyametin kopma vaktini kendisinin de Cebrail’in de bilmediğini ifade etmiştir.2</a:t>
            </a:r>
          </a:p>
        </p:txBody>
      </p:sp>
      <p:sp>
        <p:nvSpPr>
          <p:cNvPr id="3" name="Başlık 2"/>
          <p:cNvSpPr>
            <a:spLocks noGrp="1"/>
          </p:cNvSpPr>
          <p:nvPr>
            <p:ph type="title"/>
          </p:nvPr>
        </p:nvSpPr>
        <p:spPr/>
        <p:txBody>
          <a:bodyPr/>
          <a:lstStyle/>
          <a:p>
            <a:r>
              <a:rPr lang="tr-TR" dirty="0" smtClean="0"/>
              <a:t>KIYAMET VE YENİDEN DİRİLME</a:t>
            </a:r>
            <a:endParaRPr lang="tr-TR" dirty="0"/>
          </a:p>
        </p:txBody>
      </p:sp>
    </p:spTree>
    <p:extLst>
      <p:ext uri="{BB962C8B-B14F-4D97-AF65-F5344CB8AC3E}">
        <p14:creationId xmlns:p14="http://schemas.microsoft.com/office/powerpoint/2010/main" xmlns="" val="3675993096"/>
      </p:ext>
    </p:extLst>
  </p:cSld>
  <p:clrMapOvr>
    <a:masterClrMapping/>
  </p:clrMapOvr>
  <mc:AlternateContent xmlns:mc="http://schemas.openxmlformats.org/markup-compatibility/2006">
    <mc:Choice xmlns:p14="http://schemas.microsoft.com/office/powerpoint/2010/main" xmlns=""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lnSpcReduction="10000"/>
          </a:bodyPr>
          <a:lstStyle/>
          <a:p>
            <a:r>
              <a:rPr lang="tr-TR" dirty="0"/>
              <a:t>Kıyametin kopuşu, İsrafil adlı meleğin </a:t>
            </a:r>
            <a:r>
              <a:rPr lang="tr-TR" dirty="0" err="1"/>
              <a:t>sûra</a:t>
            </a:r>
            <a:r>
              <a:rPr lang="tr-TR" dirty="0"/>
              <a:t> üflemesiyle başlayacaktır. İsrafil </a:t>
            </a:r>
            <a:r>
              <a:rPr lang="tr-TR" dirty="0" err="1"/>
              <a:t>sûra</a:t>
            </a:r>
            <a:r>
              <a:rPr lang="tr-TR" dirty="0"/>
              <a:t> iki kez üfleyecek, birincide dünya hayatı son bulacaktır. Tüm canlılar ölecektir. İkinci üfleyişten sonra ise bütün insanlar dirilecektir. Bu yeniden dirilme olayına </a:t>
            </a:r>
            <a:r>
              <a:rPr lang="tr-TR" dirty="0" err="1"/>
              <a:t>ba’s</a:t>
            </a:r>
            <a:r>
              <a:rPr lang="tr-TR" dirty="0"/>
              <a:t> denir. Kur’an-ı Kerim’de konuyla ilgili olarak şöyle buyrulmaktadır: “</a:t>
            </a:r>
            <a:r>
              <a:rPr lang="tr-TR" dirty="0" err="1"/>
              <a:t>Sûra</a:t>
            </a:r>
            <a:r>
              <a:rPr lang="tr-TR" dirty="0"/>
              <a:t> üflenince Allah’ın diledikleri müstesna olmak üzere göklerde ve yerde ne varsa hepsi ölecektir. Sonra ona bir daha üflenince bir de ne görürsün, onlar ayağa kalkmış bakıyorlar!”3</a:t>
            </a:r>
          </a:p>
          <a:p>
            <a:endParaRPr lang="tr-TR" dirty="0"/>
          </a:p>
        </p:txBody>
      </p:sp>
      <p:sp>
        <p:nvSpPr>
          <p:cNvPr id="3" name="Başlık 2"/>
          <p:cNvSpPr>
            <a:spLocks noGrp="1"/>
          </p:cNvSpPr>
          <p:nvPr>
            <p:ph type="title"/>
          </p:nvPr>
        </p:nvSpPr>
        <p:spPr/>
        <p:txBody>
          <a:bodyPr/>
          <a:lstStyle/>
          <a:p>
            <a:r>
              <a:rPr lang="tr-TR" dirty="0" smtClean="0"/>
              <a:t>KIYAMET VE YENİDEN DİRİLİŞ</a:t>
            </a:r>
            <a:endParaRPr lang="tr-TR" dirty="0"/>
          </a:p>
        </p:txBody>
      </p:sp>
    </p:spTree>
    <p:extLst>
      <p:ext uri="{BB962C8B-B14F-4D97-AF65-F5344CB8AC3E}">
        <p14:creationId xmlns:p14="http://schemas.microsoft.com/office/powerpoint/2010/main" xmlns="" val="273674018"/>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b="1" i="1" u="sng" dirty="0"/>
              <a:t>“Güneş dürülüp ışığı kalmadığı zaman,  yıldızlar düşüp söndüğü zaman, dağlar yürütüldüğü zaman... Denizler kaynatıldığı zaman, canlar bedenlerle birleştirildiği zaman, amel defterleri açıldığı zaman, gök  yerinden oynatıldığı zaman, cehennem alevlendirildiği zaman, cennet yaklaştırıldığı zaman insanoğlu önceden ne hazırladığını görecektir.” </a:t>
            </a:r>
            <a:r>
              <a:rPr lang="tr-TR" b="1" i="1" u="sng" dirty="0" err="1"/>
              <a:t>Tekvir</a:t>
            </a:r>
            <a:r>
              <a:rPr lang="tr-TR" b="1" i="1" u="sng" dirty="0"/>
              <a:t> suresi, 1, 3, 6, 7, 10, 11, 13 ve 14. ayetler.</a:t>
            </a:r>
          </a:p>
          <a:p>
            <a:endParaRPr lang="tr-TR" dirty="0"/>
          </a:p>
        </p:txBody>
      </p:sp>
      <p:sp>
        <p:nvSpPr>
          <p:cNvPr id="3" name="Başlık 2"/>
          <p:cNvSpPr>
            <a:spLocks noGrp="1"/>
          </p:cNvSpPr>
          <p:nvPr>
            <p:ph type="title"/>
          </p:nvPr>
        </p:nvSpPr>
        <p:spPr/>
        <p:txBody>
          <a:bodyPr/>
          <a:lstStyle/>
          <a:p>
            <a:r>
              <a:rPr lang="tr-TR" dirty="0" smtClean="0"/>
              <a:t>KIYAMET VE YENİDEN DİRİLİŞ</a:t>
            </a:r>
            <a:endParaRPr lang="tr-TR" dirty="0"/>
          </a:p>
        </p:txBody>
      </p:sp>
    </p:spTree>
    <p:extLst>
      <p:ext uri="{BB962C8B-B14F-4D97-AF65-F5344CB8AC3E}">
        <p14:creationId xmlns:p14="http://schemas.microsoft.com/office/powerpoint/2010/main" xmlns="" val="1082936179"/>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fontScale="92500" lnSpcReduction="20000"/>
          </a:bodyPr>
          <a:lstStyle/>
          <a:p>
            <a:r>
              <a:rPr lang="tr-TR" dirty="0"/>
              <a:t>Varlıklar arasında insanın özel bir yeri vardır. Çünkü insan akıllı bir varlıktır. Akıl, insanı diğer varlıklardan ayıran en belirgin özelliktir. İnsan, aklı sayesinde düşünebilir, doğruyu yanlıştan, iyiyi kötüden ayırabilir. İnsan, iyi olanı anlama ve onu tercih etme yeteneğine sahiptir. Bu nedenle insan yaptıklarından sorumludur. Bu özelliklerinden dolayı insanın diğer varlıklardan daha üstün olduğu Kur’an-ı Kerim’de şöyle ifade edilmiştir: “Biz, hakikaten insanoğlunu şan ve şeref sahibi kıldık. Onları, (çeşitli nakil vasıtaları ile) karada ve denizde taşıdık. Kendilerine güzel güzel rızıklar verdik. Yine onları, yarattıklarımızın birçoğundan üstün kıldık.”1</a:t>
            </a:r>
          </a:p>
        </p:txBody>
      </p:sp>
      <p:sp>
        <p:nvSpPr>
          <p:cNvPr id="3" name="Başlık 2"/>
          <p:cNvSpPr>
            <a:spLocks noGrp="1"/>
          </p:cNvSpPr>
          <p:nvPr>
            <p:ph type="title"/>
          </p:nvPr>
        </p:nvSpPr>
        <p:spPr/>
        <p:txBody>
          <a:bodyPr/>
          <a:lstStyle/>
          <a:p>
            <a:r>
              <a:rPr lang="tr-TR" dirty="0" smtClean="0"/>
              <a:t>VARLIKLAR ALEMİ</a:t>
            </a:r>
            <a:endParaRPr lang="tr-TR" dirty="0"/>
          </a:p>
        </p:txBody>
      </p:sp>
    </p:spTree>
    <p:extLst>
      <p:ext uri="{BB962C8B-B14F-4D97-AF65-F5344CB8AC3E}">
        <p14:creationId xmlns:p14="http://schemas.microsoft.com/office/powerpoint/2010/main" xmlns="" val="1909450579"/>
      </p:ext>
    </p:extLst>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dirty="0"/>
              <a:t>İnsanların dünyada söyledikleri hiçbir söz, yaptıkları hiçbir davranış karşılıksız kalmayacaktır. Nitekim Kur’an’da şöyle </a:t>
            </a:r>
            <a:r>
              <a:rPr lang="tr-TR" dirty="0" err="1"/>
              <a:t>buyrulur:“Kim</a:t>
            </a:r>
            <a:r>
              <a:rPr lang="tr-TR" dirty="0"/>
              <a:t> küçücük bir hayır işlemişse onun karşılığını alır. Kim de küçücük bir kötülük işlemişse onun karşılığını alır</a:t>
            </a:r>
            <a:r>
              <a:rPr lang="tr-TR" dirty="0" smtClean="0"/>
              <a:t>.”</a:t>
            </a:r>
            <a:endParaRPr lang="tr-TR" dirty="0"/>
          </a:p>
        </p:txBody>
      </p:sp>
      <p:sp>
        <p:nvSpPr>
          <p:cNvPr id="3" name="Başlık 2"/>
          <p:cNvSpPr>
            <a:spLocks noGrp="1"/>
          </p:cNvSpPr>
          <p:nvPr>
            <p:ph type="title"/>
          </p:nvPr>
        </p:nvSpPr>
        <p:spPr/>
        <p:txBody>
          <a:bodyPr/>
          <a:lstStyle/>
          <a:p>
            <a:r>
              <a:rPr lang="tr-TR" dirty="0" smtClean="0"/>
              <a:t>AHİRET</a:t>
            </a:r>
            <a:endParaRPr lang="tr-TR" dirty="0"/>
          </a:p>
        </p:txBody>
      </p:sp>
    </p:spTree>
    <p:extLst>
      <p:ext uri="{BB962C8B-B14F-4D97-AF65-F5344CB8AC3E}">
        <p14:creationId xmlns:p14="http://schemas.microsoft.com/office/powerpoint/2010/main" xmlns="" val="2844246951"/>
      </p:ext>
    </p:extLst>
  </p:cSld>
  <p:clrMapOvr>
    <a:masterClrMapping/>
  </p:clrMapOvr>
  <p:transition spd="slow">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fontScale="92500"/>
          </a:bodyPr>
          <a:lstStyle/>
          <a:p>
            <a:r>
              <a:rPr lang="tr-TR" dirty="0"/>
              <a:t>İsrafil’in </a:t>
            </a:r>
            <a:r>
              <a:rPr lang="tr-TR" dirty="0" err="1"/>
              <a:t>sûra</a:t>
            </a:r>
            <a:r>
              <a:rPr lang="tr-TR" dirty="0"/>
              <a:t> ikinci kez üflemesiyle  bütün insanlar diriltileceklerdir. Daha sonra dünyada yaptıklarının karşılıklarını görmek için mahşer denilen büyük bir meydanda Allah’ın (</a:t>
            </a:r>
            <a:r>
              <a:rPr lang="tr-TR" dirty="0" err="1"/>
              <a:t>c.c</a:t>
            </a:r>
            <a:r>
              <a:rPr lang="tr-TR" dirty="0"/>
              <a:t>.) huzurunda toplanacaktır. Buna </a:t>
            </a:r>
            <a:r>
              <a:rPr lang="tr-TR" dirty="0" err="1"/>
              <a:t>haşr</a:t>
            </a:r>
            <a:r>
              <a:rPr lang="tr-TR" dirty="0"/>
              <a:t> denir. İnsanların dünyada yaptıkları her işin ve sözlerin yazıldığı amel defterleri kendilerine dağıtılır. Yaptıkları iş ve davranışlardan sorguya çekilirler. İnsanların bu şekilde hesaba çekilmeleri Kur’an-ı Kerim’de şöyle ifade edilmiştir: “Kitabını (amel defteri) oku! Bugün sana hesap sorucu olarak kendi nefsin yeter.”2</a:t>
            </a:r>
          </a:p>
        </p:txBody>
      </p:sp>
      <p:sp>
        <p:nvSpPr>
          <p:cNvPr id="3" name="Başlık 2"/>
          <p:cNvSpPr>
            <a:spLocks noGrp="1"/>
          </p:cNvSpPr>
          <p:nvPr>
            <p:ph type="title"/>
          </p:nvPr>
        </p:nvSpPr>
        <p:spPr/>
        <p:txBody>
          <a:bodyPr/>
          <a:lstStyle/>
          <a:p>
            <a:r>
              <a:rPr lang="tr-TR" dirty="0" smtClean="0"/>
              <a:t>AHİRET</a:t>
            </a:r>
            <a:endParaRPr lang="tr-TR" dirty="0"/>
          </a:p>
        </p:txBody>
      </p:sp>
    </p:spTree>
    <p:extLst>
      <p:ext uri="{BB962C8B-B14F-4D97-AF65-F5344CB8AC3E}">
        <p14:creationId xmlns:p14="http://schemas.microsoft.com/office/powerpoint/2010/main" xmlns="" val="999116937"/>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dirty="0"/>
              <a:t>Ahirette insanların bütün davranışları mizan adı verilen adalet terazisinde değerlendirilecektir. Sonuçta iyilikleri fazla olanlar cennete gideceklerdir. Kötülükleri fazla olanlar ile Allah’a (</a:t>
            </a:r>
            <a:r>
              <a:rPr lang="tr-TR" dirty="0" err="1"/>
              <a:t>c.c</a:t>
            </a:r>
            <a:r>
              <a:rPr lang="tr-TR" dirty="0"/>
              <a:t>.) ve ahiret gününe inanmayanlar ise cehenneme gideceklerdir.3 Ancak inançlı olup da kötülükleri fazla olanlar cezalarını çektikten sonra cennete gideceklerdir</a:t>
            </a:r>
          </a:p>
        </p:txBody>
      </p:sp>
      <p:sp>
        <p:nvSpPr>
          <p:cNvPr id="3" name="Başlık 2"/>
          <p:cNvSpPr>
            <a:spLocks noGrp="1"/>
          </p:cNvSpPr>
          <p:nvPr>
            <p:ph type="title"/>
          </p:nvPr>
        </p:nvSpPr>
        <p:spPr/>
        <p:txBody>
          <a:bodyPr/>
          <a:lstStyle/>
          <a:p>
            <a:r>
              <a:rPr lang="tr-TR" dirty="0" smtClean="0"/>
              <a:t>AHİRET</a:t>
            </a:r>
            <a:endParaRPr lang="tr-TR" dirty="0"/>
          </a:p>
        </p:txBody>
      </p:sp>
    </p:spTree>
    <p:extLst>
      <p:ext uri="{BB962C8B-B14F-4D97-AF65-F5344CB8AC3E}">
        <p14:creationId xmlns:p14="http://schemas.microsoft.com/office/powerpoint/2010/main" xmlns="" val="1421923425"/>
      </p:ext>
    </p:extLst>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dirty="0"/>
              <a:t>Allah (</a:t>
            </a:r>
            <a:r>
              <a:rPr lang="tr-TR" dirty="0" err="1"/>
              <a:t>c.c</a:t>
            </a:r>
            <a:r>
              <a:rPr lang="tr-TR" dirty="0"/>
              <a:t>.) merhametlidir, kullarını sever ve onları affeder. İyilik yapanları fazlasıyla mükâfatlandırır. Kötülük yapanlara tövbe etme imkânı tanır. Tövbe etmeyip kötülüğünde ısrar edenleri ise kötülüğü oranında cezalandırır. Kur’an’da bu durum şöyle dile getirilmiştir: “Kim (Allah’ın huzuruna) iyilikle gelirse ona getirdiğinin on katı vardır. Kim de kötülükle gelirse o sadece getirdiğinin dengiyle cezalandırılır. Onlar haksızlığa uğratılmazlar.”3 </a:t>
            </a:r>
          </a:p>
        </p:txBody>
      </p:sp>
      <p:sp>
        <p:nvSpPr>
          <p:cNvPr id="3" name="Başlık 2"/>
          <p:cNvSpPr>
            <a:spLocks noGrp="1"/>
          </p:cNvSpPr>
          <p:nvPr>
            <p:ph type="title"/>
          </p:nvPr>
        </p:nvSpPr>
        <p:spPr/>
        <p:txBody>
          <a:bodyPr/>
          <a:lstStyle/>
          <a:p>
            <a:r>
              <a:rPr lang="tr-TR" dirty="0" smtClean="0"/>
              <a:t>AHİRET</a:t>
            </a:r>
            <a:endParaRPr lang="tr-TR" dirty="0"/>
          </a:p>
        </p:txBody>
      </p:sp>
    </p:spTree>
    <p:extLst>
      <p:ext uri="{BB962C8B-B14F-4D97-AF65-F5344CB8AC3E}">
        <p14:creationId xmlns:p14="http://schemas.microsoft.com/office/powerpoint/2010/main" xmlns="" val="287352402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lnSpcReduction="10000"/>
          </a:bodyPr>
          <a:lstStyle/>
          <a:p>
            <a:r>
              <a:rPr lang="tr-TR" dirty="0"/>
              <a:t>Ahirete inanan insan, erdemli yaşamaya çalışır. Herkesle iyi geçinir ve kimseye haksızlık yapmaz. Doğru ve dürüst olmayı, iyilik yapmayı, insanlara hizmet etmeyi kendisine ilke edinir. Peygamberimiz (</a:t>
            </a:r>
            <a:r>
              <a:rPr lang="tr-TR" dirty="0" err="1"/>
              <a:t>s.a.v</a:t>
            </a:r>
            <a:r>
              <a:rPr lang="tr-TR" dirty="0"/>
              <a:t>.) ahirete iman ile insanın davranışları arasında sıkı bir ilişkinin olduğunu şu şekilde dile getirmiştir: “Kim Allah’a ve ahirete inanıyorsa misafirine ikram etsin. Kim Allah’a ve ahirete inanıyorsa komşusuna iyilik yapsın. Kim Allah’a ve ahirete inanıyorsa güzel söz söylesin veya sussun.”3</a:t>
            </a:r>
          </a:p>
        </p:txBody>
      </p:sp>
      <p:sp>
        <p:nvSpPr>
          <p:cNvPr id="3" name="Başlık 2"/>
          <p:cNvSpPr>
            <a:spLocks noGrp="1"/>
          </p:cNvSpPr>
          <p:nvPr>
            <p:ph type="title"/>
          </p:nvPr>
        </p:nvSpPr>
        <p:spPr/>
        <p:txBody>
          <a:bodyPr/>
          <a:lstStyle/>
          <a:p>
            <a:r>
              <a:rPr lang="tr-TR" dirty="0" smtClean="0"/>
              <a:t>AHİRET</a:t>
            </a:r>
            <a:endParaRPr lang="tr-TR" dirty="0"/>
          </a:p>
        </p:txBody>
      </p:sp>
    </p:spTree>
    <p:extLst>
      <p:ext uri="{BB962C8B-B14F-4D97-AF65-F5344CB8AC3E}">
        <p14:creationId xmlns:p14="http://schemas.microsoft.com/office/powerpoint/2010/main" xmlns="" val="698924284"/>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lnSpcReduction="10000"/>
          </a:bodyPr>
          <a:lstStyle/>
          <a:p>
            <a:r>
              <a:rPr lang="tr-TR" dirty="0" smtClean="0"/>
              <a:t>NERDEN GELDİK NEREYE GİDİYORUZ ?</a:t>
            </a:r>
          </a:p>
          <a:p>
            <a:r>
              <a:rPr lang="tr-TR" dirty="0" smtClean="0"/>
              <a:t>DOĞUM              DÜNYA HAYATI               ÖLÜM      </a:t>
            </a:r>
          </a:p>
          <a:p>
            <a:r>
              <a:rPr lang="tr-TR" dirty="0"/>
              <a:t> </a:t>
            </a:r>
            <a:r>
              <a:rPr lang="tr-TR" dirty="0" smtClean="0"/>
              <a:t>                                                          </a:t>
            </a:r>
          </a:p>
          <a:p>
            <a:r>
              <a:rPr lang="tr-TR" dirty="0"/>
              <a:t> </a:t>
            </a:r>
            <a:r>
              <a:rPr lang="tr-TR" dirty="0" smtClean="0"/>
              <a:t>     YEN. DİRİLİŞ         KIYAMET              KABİR HAYAT  </a:t>
            </a:r>
          </a:p>
          <a:p>
            <a:endParaRPr lang="tr-TR" dirty="0"/>
          </a:p>
          <a:p>
            <a:r>
              <a:rPr lang="tr-TR" dirty="0" smtClean="0"/>
              <a:t>MAHŞER                               HESAP </a:t>
            </a:r>
          </a:p>
          <a:p>
            <a:endParaRPr lang="tr-TR" dirty="0"/>
          </a:p>
          <a:p>
            <a:r>
              <a:rPr lang="tr-TR" dirty="0" smtClean="0"/>
              <a:t>                                    CENNET     CEHENNEM</a:t>
            </a:r>
            <a:endParaRPr lang="tr-TR" dirty="0"/>
          </a:p>
        </p:txBody>
      </p:sp>
      <p:sp>
        <p:nvSpPr>
          <p:cNvPr id="3" name="Başlık 2"/>
          <p:cNvSpPr>
            <a:spLocks noGrp="1"/>
          </p:cNvSpPr>
          <p:nvPr>
            <p:ph type="title"/>
          </p:nvPr>
        </p:nvSpPr>
        <p:spPr/>
        <p:txBody>
          <a:bodyPr/>
          <a:lstStyle/>
          <a:p>
            <a:r>
              <a:rPr lang="tr-TR" dirty="0" smtClean="0"/>
              <a:t>AHİRET</a:t>
            </a:r>
            <a:endParaRPr lang="tr-TR" dirty="0"/>
          </a:p>
        </p:txBody>
      </p:sp>
      <p:sp>
        <p:nvSpPr>
          <p:cNvPr id="4" name="Sağ Ok 3"/>
          <p:cNvSpPr/>
          <p:nvPr/>
        </p:nvSpPr>
        <p:spPr>
          <a:xfrm>
            <a:off x="2411760" y="3284984"/>
            <a:ext cx="720080"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Sağ Ok 4"/>
          <p:cNvSpPr/>
          <p:nvPr/>
        </p:nvSpPr>
        <p:spPr>
          <a:xfrm>
            <a:off x="5508104" y="3284984"/>
            <a:ext cx="504056"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Aşağı Ok 5"/>
          <p:cNvSpPr/>
          <p:nvPr/>
        </p:nvSpPr>
        <p:spPr>
          <a:xfrm>
            <a:off x="6444208" y="3429000"/>
            <a:ext cx="504056" cy="6480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Sol Ok 6"/>
          <p:cNvSpPr/>
          <p:nvPr/>
        </p:nvSpPr>
        <p:spPr>
          <a:xfrm>
            <a:off x="5292080" y="4077072"/>
            <a:ext cx="576064" cy="2880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Sol Ok 7"/>
          <p:cNvSpPr/>
          <p:nvPr/>
        </p:nvSpPr>
        <p:spPr>
          <a:xfrm>
            <a:off x="3491880" y="4077072"/>
            <a:ext cx="360040" cy="2880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Aşağı Ok 8"/>
          <p:cNvSpPr/>
          <p:nvPr/>
        </p:nvSpPr>
        <p:spPr>
          <a:xfrm>
            <a:off x="1979712" y="4365104"/>
            <a:ext cx="216024"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Sağ Ok 9"/>
          <p:cNvSpPr/>
          <p:nvPr/>
        </p:nvSpPr>
        <p:spPr>
          <a:xfrm>
            <a:off x="2411760" y="4941168"/>
            <a:ext cx="504056"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Aşağı Ok 11"/>
          <p:cNvSpPr/>
          <p:nvPr/>
        </p:nvSpPr>
        <p:spPr>
          <a:xfrm>
            <a:off x="4355976" y="5229200"/>
            <a:ext cx="360040"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Aşağı Ok 12"/>
          <p:cNvSpPr/>
          <p:nvPr/>
        </p:nvSpPr>
        <p:spPr>
          <a:xfrm>
            <a:off x="5004048" y="5229200"/>
            <a:ext cx="288032"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834612711"/>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endParaRPr lang="tr-TR" dirty="0"/>
          </a:p>
        </p:txBody>
      </p:sp>
      <p:sp>
        <p:nvSpPr>
          <p:cNvPr id="3" name="Başlık 2"/>
          <p:cNvSpPr>
            <a:spLocks noGrp="1"/>
          </p:cNvSpPr>
          <p:nvPr>
            <p:ph type="title"/>
          </p:nvPr>
        </p:nvSpPr>
        <p:spPr/>
        <p:txBody>
          <a:bodyPr/>
          <a:lstStyle/>
          <a:p>
            <a:r>
              <a:rPr lang="tr-TR" dirty="0" smtClean="0"/>
              <a:t>SON</a:t>
            </a:r>
            <a:endParaRPr lang="tr-TR" dirty="0"/>
          </a:p>
        </p:txBody>
      </p:sp>
    </p:spTree>
    <p:extLst>
      <p:ext uri="{BB962C8B-B14F-4D97-AF65-F5344CB8AC3E}">
        <p14:creationId xmlns:p14="http://schemas.microsoft.com/office/powerpoint/2010/main" xmlns="" val="3074894350"/>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dirty="0"/>
              <a:t>Evrende bulunan varlıklar yalnızca duyularımızla algılayabildiklerimizden ibaret değildir. Bunların yanında göremediğimiz ve algılayamadığımız varlıklar da bulunmaktadır. Melek, cin ve şeytan görülmeyen varlıklar arasında yer alır. Bizler bu varlıkları göremeyiz. Ancak meleklerin, cinlerin ve şeytanın varlığını Allah Kur’an-ı Kerim’de bize bildirdiği için onların varlığına inanırız</a:t>
            </a:r>
          </a:p>
        </p:txBody>
      </p:sp>
      <p:sp>
        <p:nvSpPr>
          <p:cNvPr id="3" name="Başlık 2"/>
          <p:cNvSpPr>
            <a:spLocks noGrp="1"/>
          </p:cNvSpPr>
          <p:nvPr>
            <p:ph type="title"/>
          </p:nvPr>
        </p:nvSpPr>
        <p:spPr/>
        <p:txBody>
          <a:bodyPr/>
          <a:lstStyle/>
          <a:p>
            <a:r>
              <a:rPr lang="tr-TR" dirty="0" smtClean="0"/>
              <a:t>VARLIKLAR ALEMİ</a:t>
            </a:r>
            <a:endParaRPr lang="tr-TR" dirty="0"/>
          </a:p>
        </p:txBody>
      </p:sp>
    </p:spTree>
    <p:extLst>
      <p:ext uri="{BB962C8B-B14F-4D97-AF65-F5344CB8AC3E}">
        <p14:creationId xmlns:p14="http://schemas.microsoft.com/office/powerpoint/2010/main" xmlns="" val="1275446967"/>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dirty="0"/>
              <a:t>Sözlükte melek; haberci, elçi, güç ve kuvvet anlamlarına gelir. Melekler, Allah’ın (</a:t>
            </a:r>
            <a:r>
              <a:rPr lang="tr-TR" dirty="0" err="1"/>
              <a:t>c.c</a:t>
            </a:r>
            <a:r>
              <a:rPr lang="tr-TR" dirty="0"/>
              <a:t>.) emriyle çeşitli görevleri yerine getiren, gözle görülemeyen ve nurdan yaratılmış varlıklardır. Melekleri duyularımızla algılayamadığımız ve gözle göremediğimiz için onlar hakkındaki bilgileri, ancak Kur’an-ı Kerim’den ve Peygamberimizin (</a:t>
            </a:r>
            <a:r>
              <a:rPr lang="tr-TR" dirty="0" err="1"/>
              <a:t>s.a.v</a:t>
            </a:r>
            <a:r>
              <a:rPr lang="tr-TR" dirty="0"/>
              <a:t>.) sözlerinden öğrenebiliriz</a:t>
            </a:r>
          </a:p>
        </p:txBody>
      </p:sp>
      <p:sp>
        <p:nvSpPr>
          <p:cNvPr id="3" name="Başlık 2"/>
          <p:cNvSpPr>
            <a:spLocks noGrp="1"/>
          </p:cNvSpPr>
          <p:nvPr>
            <p:ph type="title"/>
          </p:nvPr>
        </p:nvSpPr>
        <p:spPr/>
        <p:txBody>
          <a:bodyPr/>
          <a:lstStyle/>
          <a:p>
            <a:r>
              <a:rPr lang="tr-TR" dirty="0" smtClean="0"/>
              <a:t>1-MELEKLERE İMAN</a:t>
            </a:r>
            <a:endParaRPr lang="tr-TR" dirty="0"/>
          </a:p>
        </p:txBody>
      </p:sp>
    </p:spTree>
    <p:extLst>
      <p:ext uri="{BB962C8B-B14F-4D97-AF65-F5344CB8AC3E}">
        <p14:creationId xmlns:p14="http://schemas.microsoft.com/office/powerpoint/2010/main" xmlns="" val="1966391602"/>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fontScale="92500"/>
          </a:bodyPr>
          <a:lstStyle/>
          <a:p>
            <a:r>
              <a:rPr lang="tr-TR" dirty="0"/>
              <a:t>Meleklere inanmak, İslam dininin temel inanç esaslarından biridir. Meleklere iman, meleklerin varlığını şüphe duymaksızın kabul etmektir. Meleklere inanmak, Allah’a (</a:t>
            </a:r>
            <a:r>
              <a:rPr lang="tr-TR" dirty="0" err="1"/>
              <a:t>c.c</a:t>
            </a:r>
            <a:r>
              <a:rPr lang="tr-TR" dirty="0"/>
              <a:t>.), peygamberlere ve kitaplara imanın da gereğidir. Çünkü Allah (</a:t>
            </a:r>
            <a:r>
              <a:rPr lang="tr-TR" dirty="0" err="1"/>
              <a:t>c.c</a:t>
            </a:r>
            <a:r>
              <a:rPr lang="tr-TR" dirty="0"/>
              <a:t>.), peygamberlere mesajlarını melek aracılığıyla bildirmiştir.  Meleklere imanın gerekliliği Kur’an-ı Kerim’de şöyle ifade edilmiştir: “Peygamber, </a:t>
            </a:r>
            <a:r>
              <a:rPr lang="tr-TR" dirty="0" err="1"/>
              <a:t>Rabb’i</a:t>
            </a:r>
            <a:r>
              <a:rPr lang="tr-TR" dirty="0"/>
              <a:t> tarafından kendisine indirilene iman etti, müminler de (iman ettiler). Her biri Allah’a, meleklerine, kitaplarına ve peygamberlerine iman ettiler…”</a:t>
            </a:r>
          </a:p>
        </p:txBody>
      </p:sp>
      <p:sp>
        <p:nvSpPr>
          <p:cNvPr id="3" name="Başlık 2"/>
          <p:cNvSpPr>
            <a:spLocks noGrp="1"/>
          </p:cNvSpPr>
          <p:nvPr>
            <p:ph type="title"/>
          </p:nvPr>
        </p:nvSpPr>
        <p:spPr/>
        <p:txBody>
          <a:bodyPr/>
          <a:lstStyle/>
          <a:p>
            <a:r>
              <a:rPr lang="tr-TR" dirty="0" smtClean="0"/>
              <a:t>1-MELEKLERE İMAN</a:t>
            </a:r>
            <a:endParaRPr lang="tr-TR" dirty="0"/>
          </a:p>
        </p:txBody>
      </p:sp>
    </p:spTree>
    <p:extLst>
      <p:ext uri="{BB962C8B-B14F-4D97-AF65-F5344CB8AC3E}">
        <p14:creationId xmlns:p14="http://schemas.microsoft.com/office/powerpoint/2010/main" xmlns="" val="403509221"/>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fontScale="85000" lnSpcReduction="20000"/>
          </a:bodyPr>
          <a:lstStyle/>
          <a:p>
            <a:r>
              <a:rPr lang="tr-TR" dirty="0" smtClean="0"/>
              <a:t>MELEKLERİN ÖZELLİKLERİ VE GÖREVLERİ</a:t>
            </a:r>
          </a:p>
          <a:p>
            <a:pPr marL="457200" indent="-457200">
              <a:buFont typeface="+mj-lt"/>
              <a:buAutoNum type="arabicParenR"/>
            </a:pPr>
            <a:r>
              <a:rPr lang="tr-TR" dirty="0" smtClean="0"/>
              <a:t>NURDAN YARATILMIŞLARDIR</a:t>
            </a:r>
          </a:p>
          <a:p>
            <a:pPr marL="457200" indent="-457200">
              <a:buFont typeface="+mj-lt"/>
              <a:buAutoNum type="arabicParenR"/>
            </a:pPr>
            <a:r>
              <a:rPr lang="tr-TR" dirty="0" smtClean="0"/>
              <a:t>ÇOK HIZLI HAREKET EDERLER</a:t>
            </a:r>
          </a:p>
          <a:p>
            <a:pPr marL="457200" indent="-457200">
              <a:buFont typeface="+mj-lt"/>
              <a:buAutoNum type="arabicParenR"/>
            </a:pPr>
            <a:r>
              <a:rPr lang="tr-TR" dirty="0" smtClean="0"/>
              <a:t>HEP ALLAH’A İBADET EDERLER</a:t>
            </a:r>
          </a:p>
          <a:p>
            <a:pPr marL="457200" indent="-457200">
              <a:buFont typeface="+mj-lt"/>
              <a:buAutoNum type="arabicParenR"/>
            </a:pPr>
            <a:r>
              <a:rPr lang="tr-TR" dirty="0" smtClean="0"/>
              <a:t>YEMEZLER İÇMEZLER</a:t>
            </a:r>
          </a:p>
          <a:p>
            <a:pPr marL="457200" indent="-457200">
              <a:buFont typeface="+mj-lt"/>
              <a:buAutoNum type="arabicParenR"/>
            </a:pPr>
            <a:r>
              <a:rPr lang="tr-TR" dirty="0" smtClean="0"/>
              <a:t>EVLENMEZLER</a:t>
            </a:r>
          </a:p>
          <a:p>
            <a:pPr marL="457200" indent="-457200">
              <a:buFont typeface="+mj-lt"/>
              <a:buAutoNum type="arabicParenR"/>
            </a:pPr>
            <a:r>
              <a:rPr lang="tr-TR" dirty="0" smtClean="0"/>
              <a:t>ÇOGALMAZLAR </a:t>
            </a:r>
          </a:p>
          <a:p>
            <a:pPr marL="457200" indent="-457200">
              <a:buFont typeface="+mj-lt"/>
              <a:buAutoNum type="arabicParenR"/>
            </a:pPr>
            <a:r>
              <a:rPr lang="tr-TR" dirty="0" smtClean="0"/>
              <a:t>ERKEKLİK VE DİŞİLİKLERİ YOKTUR</a:t>
            </a:r>
          </a:p>
          <a:p>
            <a:pPr marL="457200" indent="-457200">
              <a:buFont typeface="+mj-lt"/>
              <a:buAutoNum type="arabicParenR"/>
            </a:pPr>
            <a:r>
              <a:rPr lang="tr-TR" dirty="0" smtClean="0"/>
              <a:t>UYUMAZLAR</a:t>
            </a:r>
          </a:p>
          <a:p>
            <a:pPr marL="457200" indent="-457200">
              <a:buFont typeface="+mj-lt"/>
              <a:buAutoNum type="arabicParenR"/>
            </a:pPr>
            <a:r>
              <a:rPr lang="tr-TR" dirty="0" smtClean="0"/>
              <a:t>GELECEKTE NE OLACAGINI BİLMEZLER</a:t>
            </a:r>
          </a:p>
          <a:p>
            <a:pPr marL="457200" indent="-457200">
              <a:buFont typeface="+mj-lt"/>
              <a:buAutoNum type="arabicParenR"/>
            </a:pPr>
            <a:r>
              <a:rPr lang="tr-TR" dirty="0" smtClean="0"/>
              <a:t>KÖTÜLÜK YAPMAZLAR</a:t>
            </a:r>
            <a:endParaRPr lang="tr-TR" dirty="0"/>
          </a:p>
        </p:txBody>
      </p:sp>
      <p:sp>
        <p:nvSpPr>
          <p:cNvPr id="3" name="Başlık 2"/>
          <p:cNvSpPr>
            <a:spLocks noGrp="1"/>
          </p:cNvSpPr>
          <p:nvPr>
            <p:ph type="title"/>
          </p:nvPr>
        </p:nvSpPr>
        <p:spPr/>
        <p:txBody>
          <a:bodyPr>
            <a:normAutofit fontScale="90000"/>
          </a:bodyPr>
          <a:lstStyle/>
          <a:p>
            <a:r>
              <a:rPr lang="tr-TR" dirty="0" smtClean="0"/>
              <a:t>1-MELEKLERE İMAN</a:t>
            </a:r>
            <a:br>
              <a:rPr lang="tr-TR" dirty="0" smtClean="0"/>
            </a:br>
            <a:r>
              <a:rPr lang="tr-TR" sz="3600" dirty="0" smtClean="0"/>
              <a:t>MELEKLERİN GÖREVLERİ VE ÖZELLİKLERİ</a:t>
            </a:r>
            <a:endParaRPr lang="tr-TR" sz="3600" dirty="0"/>
          </a:p>
        </p:txBody>
      </p:sp>
    </p:spTree>
    <p:extLst>
      <p:ext uri="{BB962C8B-B14F-4D97-AF65-F5344CB8AC3E}">
        <p14:creationId xmlns:p14="http://schemas.microsoft.com/office/powerpoint/2010/main" xmlns="" val="120885531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b="1" dirty="0" smtClean="0"/>
              <a:t>C</a:t>
            </a:r>
            <a:r>
              <a:rPr lang="tr-TR" dirty="0" smtClean="0"/>
              <a:t>EBRAİL (VAHİY MELEĞİ ) </a:t>
            </a:r>
          </a:p>
          <a:p>
            <a:r>
              <a:rPr lang="tr-TR" b="1" dirty="0" smtClean="0"/>
              <a:t>A</a:t>
            </a:r>
            <a:r>
              <a:rPr lang="tr-TR" dirty="0" smtClean="0"/>
              <a:t>ZRAİL ( ÖLÜM MELEĞİ ) </a:t>
            </a:r>
          </a:p>
          <a:p>
            <a:r>
              <a:rPr lang="tr-TR" b="1" dirty="0" smtClean="0"/>
              <a:t>M</a:t>
            </a:r>
            <a:r>
              <a:rPr lang="tr-TR" dirty="0" smtClean="0"/>
              <a:t>İKAİL ( DOĞA OLAYLARINI DÜZENLER )</a:t>
            </a:r>
          </a:p>
          <a:p>
            <a:r>
              <a:rPr lang="tr-TR" b="1" dirty="0" smtClean="0"/>
              <a:t>İ</a:t>
            </a:r>
            <a:r>
              <a:rPr lang="tr-TR" dirty="0" smtClean="0"/>
              <a:t>SRAFİF ( SURA ÜFLEYECEK )</a:t>
            </a:r>
          </a:p>
          <a:p>
            <a:r>
              <a:rPr lang="tr-TR" dirty="0" smtClean="0"/>
              <a:t>NOT : MELEKLERİN BAŞ HARFLERİYLE CAMİ OLUŞUR.</a:t>
            </a:r>
          </a:p>
          <a:p>
            <a:endParaRPr lang="tr-TR" dirty="0"/>
          </a:p>
        </p:txBody>
      </p:sp>
      <p:sp>
        <p:nvSpPr>
          <p:cNvPr id="3" name="Başlık 2"/>
          <p:cNvSpPr>
            <a:spLocks noGrp="1"/>
          </p:cNvSpPr>
          <p:nvPr>
            <p:ph type="title"/>
          </p:nvPr>
        </p:nvSpPr>
        <p:spPr/>
        <p:txBody>
          <a:bodyPr/>
          <a:lstStyle/>
          <a:p>
            <a:r>
              <a:rPr lang="tr-TR" dirty="0" smtClean="0"/>
              <a:t>MELEKLERE İMAN</a:t>
            </a:r>
            <a:endParaRPr lang="tr-TR" dirty="0"/>
          </a:p>
        </p:txBody>
      </p:sp>
    </p:spTree>
    <p:extLst>
      <p:ext uri="{BB962C8B-B14F-4D97-AF65-F5344CB8AC3E}">
        <p14:creationId xmlns:p14="http://schemas.microsoft.com/office/powerpoint/2010/main" xmlns="" val="248764234"/>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dirty="0" smtClean="0"/>
              <a:t>KUR-AN ‘I KERİMDE OLMAYAN DİĞER MELEKLER</a:t>
            </a:r>
          </a:p>
          <a:p>
            <a:r>
              <a:rPr lang="tr-TR" dirty="0" smtClean="0"/>
              <a:t>HAFAZA MELEKLERİ ( KORUYUCU MELEKLER)</a:t>
            </a:r>
          </a:p>
          <a:p>
            <a:r>
              <a:rPr lang="tr-TR" dirty="0" smtClean="0"/>
              <a:t>MÜNKER NEKİR ( SORGULAYICI MELEKLER )</a:t>
            </a:r>
          </a:p>
          <a:p>
            <a:r>
              <a:rPr lang="tr-TR" dirty="0" smtClean="0"/>
              <a:t>KİRAMEN KÂTİBİN ( SEVAP GÜNAHLARI YAZAN MELEKLER ) </a:t>
            </a:r>
            <a:endParaRPr lang="tr-TR" dirty="0"/>
          </a:p>
        </p:txBody>
      </p:sp>
      <p:sp>
        <p:nvSpPr>
          <p:cNvPr id="3" name="Başlık 2"/>
          <p:cNvSpPr>
            <a:spLocks noGrp="1"/>
          </p:cNvSpPr>
          <p:nvPr>
            <p:ph type="title"/>
          </p:nvPr>
        </p:nvSpPr>
        <p:spPr/>
        <p:txBody>
          <a:bodyPr>
            <a:normAutofit/>
          </a:bodyPr>
          <a:lstStyle/>
          <a:p>
            <a:r>
              <a:rPr lang="tr-TR" dirty="0" smtClean="0"/>
              <a:t>MELEKLERE İMAN</a:t>
            </a:r>
            <a:endParaRPr lang="tr-TR" dirty="0"/>
          </a:p>
        </p:txBody>
      </p:sp>
    </p:spTree>
    <p:extLst>
      <p:ext uri="{BB962C8B-B14F-4D97-AF65-F5344CB8AC3E}">
        <p14:creationId xmlns:p14="http://schemas.microsoft.com/office/powerpoint/2010/main" xmlns="" val="3696961129"/>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lga Biçimi">
  <a:themeElements>
    <a:clrScheme name="Dalga Biçimi">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Dalga Biçimi">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alga Biçimi">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31</TotalTime>
  <Words>2144</Words>
  <PresentationFormat>Ekran Gösterisi (4:3)</PresentationFormat>
  <Paragraphs>100</Paragraphs>
  <Slides>36</Slides>
  <Notes>2</Notes>
  <HiddenSlides>0</HiddenSlides>
  <MMClips>0</MMClips>
  <ScaleCrop>false</ScaleCrop>
  <HeadingPairs>
    <vt:vector size="4" baseType="variant">
      <vt:variant>
        <vt:lpstr>Tema</vt:lpstr>
      </vt:variant>
      <vt:variant>
        <vt:i4>1</vt:i4>
      </vt:variant>
      <vt:variant>
        <vt:lpstr>Slayt Başlıkları</vt:lpstr>
      </vt:variant>
      <vt:variant>
        <vt:i4>36</vt:i4>
      </vt:variant>
    </vt:vector>
  </HeadingPairs>
  <TitlesOfParts>
    <vt:vector size="37" baseType="lpstr">
      <vt:lpstr>Dalga Biçimi</vt:lpstr>
      <vt:lpstr>7.SINIF DİN KÜLTÜRÜ VE AHLAK BİLGİSİ KONU ANLATIMI </vt:lpstr>
      <vt:lpstr>VARLIKLAR ALEMİ</vt:lpstr>
      <vt:lpstr>VARLIKLAR ALEMİ</vt:lpstr>
      <vt:lpstr>VARLIKLAR ALEMİ</vt:lpstr>
      <vt:lpstr>1-MELEKLERE İMAN</vt:lpstr>
      <vt:lpstr>1-MELEKLERE İMAN</vt:lpstr>
      <vt:lpstr>1-MELEKLERE İMAN MELEKLERİN GÖREVLERİ VE ÖZELLİKLERİ</vt:lpstr>
      <vt:lpstr>MELEKLERE İMAN</vt:lpstr>
      <vt:lpstr>MELEKLERE İMAN</vt:lpstr>
      <vt:lpstr>MELEKLERE İMAN</vt:lpstr>
      <vt:lpstr>MELEKLERE İMAN</vt:lpstr>
      <vt:lpstr>CİN VE ŞEYTAN</vt:lpstr>
      <vt:lpstr>CİN VE ŞEYTAN</vt:lpstr>
      <vt:lpstr>CİN VE ŞEYTAN</vt:lpstr>
      <vt:lpstr>CİN VE ŞEYTAN</vt:lpstr>
      <vt:lpstr>CİN VE ŞEYTAN</vt:lpstr>
      <vt:lpstr>BATIL İNANÇ</vt:lpstr>
      <vt:lpstr>BATIL İNANÇ</vt:lpstr>
      <vt:lpstr>BATIL İNANÇ</vt:lpstr>
      <vt:lpstr>BATIL İNANÇ</vt:lpstr>
      <vt:lpstr>BATIL İNANÇ</vt:lpstr>
      <vt:lpstr>BATIL İNANÇ</vt:lpstr>
      <vt:lpstr>AHİRETE İMAN</vt:lpstr>
      <vt:lpstr>AHİRETE İMAN</vt:lpstr>
      <vt:lpstr>AHİRETE İMAN</vt:lpstr>
      <vt:lpstr>AHİRETE İMAN</vt:lpstr>
      <vt:lpstr>KIYAMET VE YENİDEN DİRİLME</vt:lpstr>
      <vt:lpstr>KIYAMET VE YENİDEN DİRİLİŞ</vt:lpstr>
      <vt:lpstr>KIYAMET VE YENİDEN DİRİLİŞ</vt:lpstr>
      <vt:lpstr>AHİRET</vt:lpstr>
      <vt:lpstr>AHİRET</vt:lpstr>
      <vt:lpstr>AHİRET</vt:lpstr>
      <vt:lpstr>AHİRET</vt:lpstr>
      <vt:lpstr>AHİRET</vt:lpstr>
      <vt:lpstr>AHİRET</vt:lpstr>
      <vt:lpstr>SON</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2016-10-26T14:44:40Z</dcterms:created>
  <dcterms:modified xsi:type="dcterms:W3CDTF">2016-11-03T08:32:47Z</dcterms:modified>
  <cp:category>www.sorubak.com</cp:category>
</cp:coreProperties>
</file>