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18"/>
  </p:notesMasterIdLst>
  <p:sldIdLst>
    <p:sldId id="256" r:id="rId2"/>
    <p:sldId id="257" r:id="rId3"/>
    <p:sldId id="264" r:id="rId4"/>
    <p:sldId id="258" r:id="rId5"/>
    <p:sldId id="265" r:id="rId6"/>
    <p:sldId id="259" r:id="rId7"/>
    <p:sldId id="273" r:id="rId8"/>
    <p:sldId id="274" r:id="rId9"/>
    <p:sldId id="260" r:id="rId10"/>
    <p:sldId id="262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4" y="426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17EC6-9ECA-42A2-96B2-AFD14C0CD496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27921-AAEE-4A4E-8195-5C8E50FF67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27921-AAEE-4A4E-8195-5C8E50FF67E2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27921-AAEE-4A4E-8195-5C8E50FF67E2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27921-AAEE-4A4E-8195-5C8E50FF67E2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27921-AAEE-4A4E-8195-5C8E50FF67E2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3987633-9737-4AD6-8AEA-045CC75617FB}" type="datetimeFigureOut">
              <a:rPr lang="tr-TR" smtClean="0"/>
              <a:pPr/>
              <a:t>24.09.2016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1B90D14-9257-4F2E-81E9-90ADB883E5B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81000" y="2348881"/>
            <a:ext cx="8458200" cy="2952327"/>
          </a:xfrm>
        </p:spPr>
        <p:txBody>
          <a:bodyPr>
            <a:normAutofit/>
          </a:bodyPr>
          <a:lstStyle/>
          <a:p>
            <a:r>
              <a:rPr lang="tr-TR" dirty="0" smtClean="0"/>
              <a:t>                             7. SINIF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 KONU : </a:t>
            </a:r>
            <a:r>
              <a:rPr lang="tr-TR" dirty="0" smtClean="0"/>
              <a:t>Açılar</a:t>
            </a:r>
            <a:br>
              <a:rPr lang="tr-TR" dirty="0" smtClean="0"/>
            </a:br>
            <a:r>
              <a:rPr lang="tr-TR" dirty="0" smtClean="0"/>
              <a:t> </a:t>
            </a:r>
            <a:r>
              <a:rPr lang="tr-TR" dirty="0"/>
              <a:t>1 – Doğruda Açılar 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81000" y="692696"/>
            <a:ext cx="8458200" cy="1224136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7951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yöndeş açılar ( Kesen doğrunun  ve paralelin aynı yönündeki açılar)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ln w="12700">
            <a:noFill/>
          </a:ln>
        </p:spPr>
        <p:txBody>
          <a:bodyPr/>
          <a:lstStyle/>
          <a:p>
            <a:r>
              <a:rPr lang="tr-TR" dirty="0" smtClean="0"/>
              <a:t>                                             </a:t>
            </a:r>
          </a:p>
          <a:p>
            <a:r>
              <a:rPr lang="tr-TR" dirty="0" smtClean="0"/>
              <a:t>                                  a               </a:t>
            </a:r>
            <a:r>
              <a:rPr lang="tr-TR" dirty="0" smtClean="0">
                <a:solidFill>
                  <a:srgbClr val="FF0000"/>
                </a:solidFill>
              </a:rPr>
              <a:t>b</a:t>
            </a:r>
            <a:r>
              <a:rPr lang="tr-TR" dirty="0" smtClean="0"/>
              <a:t>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c             d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e                    </a:t>
            </a:r>
            <a:r>
              <a:rPr lang="tr-TR" dirty="0" smtClean="0">
                <a:solidFill>
                  <a:srgbClr val="FF0000"/>
                </a:solidFill>
              </a:rPr>
              <a:t>f</a:t>
            </a:r>
            <a:r>
              <a:rPr lang="tr-TR" dirty="0" smtClean="0"/>
              <a:t>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g                 h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sz="4000" dirty="0" smtClean="0">
                <a:solidFill>
                  <a:srgbClr val="FF0000"/>
                </a:solidFill>
              </a:rPr>
              <a:t>b</a:t>
            </a:r>
            <a:r>
              <a:rPr lang="tr-TR" sz="4000" dirty="0" smtClean="0"/>
              <a:t> açısı ile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f</a:t>
            </a:r>
            <a:r>
              <a:rPr lang="tr-TR" dirty="0" smtClean="0"/>
              <a:t> açısı yöndeştir ve eşittir.                                                        </a:t>
            </a:r>
            <a:endParaRPr lang="tr-TR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339752" y="2132856"/>
            <a:ext cx="59046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3779912" y="764704"/>
            <a:ext cx="2448272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51720" y="3861048"/>
            <a:ext cx="56166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Yay"/>
          <p:cNvSpPr/>
          <p:nvPr/>
        </p:nvSpPr>
        <p:spPr>
          <a:xfrm>
            <a:off x="5292080" y="2276872"/>
            <a:ext cx="368424" cy="58444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Yay"/>
          <p:cNvSpPr/>
          <p:nvPr/>
        </p:nvSpPr>
        <p:spPr>
          <a:xfrm>
            <a:off x="3923928" y="4005064"/>
            <a:ext cx="648072" cy="57606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3851920" y="35010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5004048" y="17008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>
            <a:off x="5364088" y="1268760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65</a:t>
            </a:r>
            <a:endParaRPr lang="tr-TR" dirty="0"/>
          </a:p>
        </p:txBody>
      </p:sp>
      <p:sp>
        <p:nvSpPr>
          <p:cNvPr id="28" name="27 İkizkenar Üçgen"/>
          <p:cNvSpPr/>
          <p:nvPr/>
        </p:nvSpPr>
        <p:spPr>
          <a:xfrm>
            <a:off x="4355976" y="292494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65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7951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Yöndeş açılar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ln w="12700">
            <a:noFill/>
          </a:ln>
        </p:spPr>
        <p:txBody>
          <a:bodyPr/>
          <a:lstStyle/>
          <a:p>
            <a:r>
              <a:rPr lang="tr-TR" dirty="0" smtClean="0"/>
              <a:t>                                             </a:t>
            </a:r>
          </a:p>
          <a:p>
            <a:r>
              <a:rPr lang="tr-TR" dirty="0" smtClean="0"/>
              <a:t>                                a              b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c</a:t>
            </a:r>
            <a:r>
              <a:rPr lang="tr-TR" dirty="0" smtClean="0"/>
              <a:t>             d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e              f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</a:t>
            </a:r>
            <a:r>
              <a:rPr lang="tr-TR" dirty="0" smtClean="0">
                <a:solidFill>
                  <a:srgbClr val="FF0000"/>
                </a:solidFill>
              </a:rPr>
              <a:t>g</a:t>
            </a:r>
            <a:r>
              <a:rPr lang="tr-TR" dirty="0" smtClean="0"/>
              <a:t>                 h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sz="4000" dirty="0" smtClean="0">
                <a:solidFill>
                  <a:srgbClr val="FF0000"/>
                </a:solidFill>
              </a:rPr>
              <a:t>c</a:t>
            </a:r>
            <a:r>
              <a:rPr lang="tr-TR" sz="4000" dirty="0" smtClean="0"/>
              <a:t> açısı ile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g</a:t>
            </a:r>
            <a:r>
              <a:rPr lang="tr-TR" dirty="0" smtClean="0"/>
              <a:t> açısı yöndeştir ve eşittir.                                                        </a:t>
            </a:r>
            <a:endParaRPr lang="tr-TR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339752" y="2132856"/>
            <a:ext cx="59046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3779912" y="764704"/>
            <a:ext cx="2448272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51720" y="3861048"/>
            <a:ext cx="56166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Yay"/>
          <p:cNvSpPr/>
          <p:nvPr/>
        </p:nvSpPr>
        <p:spPr>
          <a:xfrm>
            <a:off x="5292080" y="2276872"/>
            <a:ext cx="368424" cy="58444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Yay"/>
          <p:cNvSpPr/>
          <p:nvPr/>
        </p:nvSpPr>
        <p:spPr>
          <a:xfrm>
            <a:off x="3923928" y="4005064"/>
            <a:ext cx="648072" cy="57606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3851920" y="35010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5004048" y="17008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 rot="3682137">
            <a:off x="4345693" y="1962606"/>
            <a:ext cx="1146353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65</a:t>
            </a:r>
            <a:endParaRPr lang="tr-TR" dirty="0"/>
          </a:p>
        </p:txBody>
      </p:sp>
      <p:sp>
        <p:nvSpPr>
          <p:cNvPr id="28" name="27 İkizkenar Üçgen"/>
          <p:cNvSpPr/>
          <p:nvPr/>
        </p:nvSpPr>
        <p:spPr>
          <a:xfrm rot="3603693">
            <a:off x="3379377" y="3642589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65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7951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ln w="12700">
            <a:noFill/>
          </a:ln>
        </p:spPr>
        <p:txBody>
          <a:bodyPr/>
          <a:lstStyle/>
          <a:p>
            <a:r>
              <a:rPr lang="tr-TR" dirty="0" smtClean="0"/>
              <a:t>                                             </a:t>
            </a:r>
          </a:p>
          <a:p>
            <a:r>
              <a:rPr lang="tr-TR" dirty="0" smtClean="0"/>
              <a:t>                               </a:t>
            </a:r>
            <a:r>
              <a:rPr lang="tr-TR" dirty="0" smtClean="0">
                <a:solidFill>
                  <a:srgbClr val="FF0000"/>
                </a:solidFill>
              </a:rPr>
              <a:t>a</a:t>
            </a:r>
            <a:r>
              <a:rPr lang="tr-TR" dirty="0" smtClean="0"/>
              <a:t>               b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c             d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</a:t>
            </a:r>
            <a:r>
              <a:rPr lang="tr-TR" dirty="0" smtClean="0">
                <a:solidFill>
                  <a:srgbClr val="FF0000"/>
                </a:solidFill>
              </a:rPr>
              <a:t>e</a:t>
            </a:r>
            <a:r>
              <a:rPr lang="tr-TR" dirty="0" smtClean="0"/>
              <a:t>                    f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g                 h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sz="4000" b="1" dirty="0" smtClean="0">
                <a:solidFill>
                  <a:srgbClr val="FF0000"/>
                </a:solidFill>
              </a:rPr>
              <a:t>a</a:t>
            </a:r>
            <a:r>
              <a:rPr lang="tr-TR" sz="4000" dirty="0" smtClean="0"/>
              <a:t> açısı ile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e</a:t>
            </a:r>
            <a:r>
              <a:rPr lang="tr-TR" dirty="0" smtClean="0"/>
              <a:t> açısı yöndeştir ve eşittir.                                                        </a:t>
            </a:r>
            <a:endParaRPr lang="tr-TR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339752" y="2132856"/>
            <a:ext cx="59046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3779912" y="764704"/>
            <a:ext cx="2448272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51720" y="3861048"/>
            <a:ext cx="56166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Yay"/>
          <p:cNvSpPr/>
          <p:nvPr/>
        </p:nvSpPr>
        <p:spPr>
          <a:xfrm>
            <a:off x="5292080" y="2276872"/>
            <a:ext cx="368424" cy="58444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Yay"/>
          <p:cNvSpPr/>
          <p:nvPr/>
        </p:nvSpPr>
        <p:spPr>
          <a:xfrm>
            <a:off x="3923928" y="4005064"/>
            <a:ext cx="648072" cy="57606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3851920" y="35010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5004048" y="17008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 rot="8886775">
            <a:off x="4530354" y="1722945"/>
            <a:ext cx="1580103" cy="4660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125</a:t>
            </a:r>
            <a:endParaRPr lang="tr-TR" dirty="0"/>
          </a:p>
        </p:txBody>
      </p:sp>
      <p:sp>
        <p:nvSpPr>
          <p:cNvPr id="13" name="12 İkizkenar Üçgen"/>
          <p:cNvSpPr/>
          <p:nvPr/>
        </p:nvSpPr>
        <p:spPr>
          <a:xfrm rot="8886775">
            <a:off x="3637428" y="3469668"/>
            <a:ext cx="1358641" cy="39954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125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7951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yöndeş açılar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ln w="12700">
            <a:noFill/>
          </a:ln>
        </p:spPr>
        <p:txBody>
          <a:bodyPr/>
          <a:lstStyle/>
          <a:p>
            <a:r>
              <a:rPr lang="tr-TR" dirty="0" smtClean="0"/>
              <a:t>                                             </a:t>
            </a:r>
          </a:p>
          <a:p>
            <a:r>
              <a:rPr lang="tr-TR" dirty="0" smtClean="0"/>
              <a:t>                               a                b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c             </a:t>
            </a:r>
            <a:r>
              <a:rPr lang="tr-TR" dirty="0" smtClean="0">
                <a:solidFill>
                  <a:srgbClr val="FF0000"/>
                </a:solidFill>
              </a:rPr>
              <a:t>d </a:t>
            </a:r>
            <a:r>
              <a:rPr lang="tr-TR" dirty="0" smtClean="0"/>
              <a:t>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e           f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g                 </a:t>
            </a:r>
            <a:r>
              <a:rPr lang="tr-TR" dirty="0" smtClean="0">
                <a:solidFill>
                  <a:srgbClr val="FF0000"/>
                </a:solidFill>
              </a:rPr>
              <a:t>h</a:t>
            </a:r>
            <a:r>
              <a:rPr lang="tr-TR" dirty="0" smtClean="0"/>
              <a:t>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</a:t>
            </a:r>
          </a:p>
          <a:p>
            <a:r>
              <a:rPr lang="tr-TR" sz="4000" dirty="0" smtClean="0"/>
              <a:t>    </a:t>
            </a:r>
            <a:r>
              <a:rPr lang="tr-TR" sz="4000" dirty="0" smtClean="0">
                <a:solidFill>
                  <a:srgbClr val="FF0000"/>
                </a:solidFill>
              </a:rPr>
              <a:t>d</a:t>
            </a:r>
            <a:r>
              <a:rPr lang="tr-TR" sz="4000" dirty="0" smtClean="0"/>
              <a:t> açısı ile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h</a:t>
            </a:r>
            <a:r>
              <a:rPr lang="tr-TR" dirty="0" smtClean="0"/>
              <a:t> açısı yöndeştir ve eşittir.                                                        </a:t>
            </a:r>
            <a:endParaRPr lang="tr-TR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339752" y="2132856"/>
            <a:ext cx="59046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3779912" y="764704"/>
            <a:ext cx="2448272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51720" y="3861048"/>
            <a:ext cx="56166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Yay"/>
          <p:cNvSpPr/>
          <p:nvPr/>
        </p:nvSpPr>
        <p:spPr>
          <a:xfrm>
            <a:off x="5292080" y="2276872"/>
            <a:ext cx="368424" cy="58444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Yay"/>
          <p:cNvSpPr/>
          <p:nvPr/>
        </p:nvSpPr>
        <p:spPr>
          <a:xfrm>
            <a:off x="3923928" y="4005064"/>
            <a:ext cx="648072" cy="57606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3851920" y="35010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5004048" y="17008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 rot="20038816">
            <a:off x="4761632" y="2084834"/>
            <a:ext cx="1532718" cy="4769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125</a:t>
            </a:r>
            <a:endParaRPr lang="tr-TR" dirty="0"/>
          </a:p>
        </p:txBody>
      </p:sp>
      <p:sp>
        <p:nvSpPr>
          <p:cNvPr id="13" name="12 İkizkenar Üçgen"/>
          <p:cNvSpPr/>
          <p:nvPr/>
        </p:nvSpPr>
        <p:spPr>
          <a:xfrm rot="19750231">
            <a:off x="3703553" y="3853871"/>
            <a:ext cx="1514993" cy="44231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125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507288" cy="50405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iç ters açılar.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544616"/>
          </a:xfrm>
          <a:ln w="12700">
            <a:noFill/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dirty="0" smtClean="0"/>
              <a:t>    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         a            b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     c              </a:t>
            </a:r>
            <a:r>
              <a:rPr lang="tr-TR" dirty="0" smtClean="0">
                <a:solidFill>
                  <a:srgbClr val="FF0000"/>
                </a:solidFill>
              </a:rPr>
              <a:t>d</a:t>
            </a:r>
            <a:r>
              <a:rPr lang="tr-TR" dirty="0" smtClean="0"/>
              <a:t>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</a:t>
            </a:r>
            <a:r>
              <a:rPr lang="tr-TR" dirty="0" smtClean="0">
                <a:solidFill>
                  <a:srgbClr val="FF0000"/>
                </a:solidFill>
              </a:rPr>
              <a:t>e</a:t>
            </a:r>
            <a:r>
              <a:rPr lang="tr-TR" dirty="0" smtClean="0"/>
              <a:t>               f                             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                          g                      h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Paralelin iç tarafında ve komşu olmayan açılar iç ters açılardı.                                                 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sz="4000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d</a:t>
            </a:r>
            <a:r>
              <a:rPr lang="tr-TR" dirty="0" smtClean="0"/>
              <a:t> açısı ile </a:t>
            </a:r>
            <a:r>
              <a:rPr lang="tr-TR" dirty="0" smtClean="0">
                <a:solidFill>
                  <a:srgbClr val="FF0000"/>
                </a:solidFill>
              </a:rPr>
              <a:t> e </a:t>
            </a:r>
            <a:r>
              <a:rPr lang="tr-TR" dirty="0" smtClean="0"/>
              <a:t>açısı iç terstir ve eşittir.                                                        </a:t>
            </a:r>
            <a:endParaRPr lang="tr-TR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483768" y="2060848"/>
            <a:ext cx="59046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3779912" y="764704"/>
            <a:ext cx="2448272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51720" y="3861048"/>
            <a:ext cx="56166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Yay"/>
          <p:cNvSpPr/>
          <p:nvPr/>
        </p:nvSpPr>
        <p:spPr>
          <a:xfrm>
            <a:off x="5292080" y="2276872"/>
            <a:ext cx="368424" cy="58444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Yay"/>
          <p:cNvSpPr/>
          <p:nvPr/>
        </p:nvSpPr>
        <p:spPr>
          <a:xfrm>
            <a:off x="3923928" y="4005064"/>
            <a:ext cx="648072" cy="57606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3851920" y="35010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5004048" y="17008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 rot="19925179">
            <a:off x="4822370" y="2009890"/>
            <a:ext cx="1446266" cy="50616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125</a:t>
            </a:r>
            <a:endParaRPr lang="tr-TR" dirty="0"/>
          </a:p>
        </p:txBody>
      </p:sp>
      <p:sp>
        <p:nvSpPr>
          <p:cNvPr id="13" name="12 İkizkenar Üçgen"/>
          <p:cNvSpPr/>
          <p:nvPr/>
        </p:nvSpPr>
        <p:spPr>
          <a:xfrm rot="9019172">
            <a:off x="3424340" y="3436370"/>
            <a:ext cx="1598311" cy="44154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125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43204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iç ters açılar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28592"/>
          </a:xfrm>
          <a:ln w="12700"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Paralelin içinde, kesen doğrunun ters tarafında ve komşu olmayan açılardır.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a            b                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dirty="0" smtClean="0">
                <a:solidFill>
                  <a:srgbClr val="FF0000"/>
                </a:solidFill>
              </a:rPr>
              <a:t>c</a:t>
            </a:r>
            <a:r>
              <a:rPr lang="tr-TR" dirty="0" smtClean="0"/>
              <a:t>         d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</a:t>
            </a:r>
            <a:r>
              <a:rPr lang="tr-TR" dirty="0" smtClean="0"/>
              <a:t>           </a:t>
            </a:r>
            <a:r>
              <a:rPr lang="tr-TR" dirty="0" smtClean="0">
                <a:solidFill>
                  <a:srgbClr val="FF0000"/>
                </a:solidFill>
              </a:rPr>
              <a:t>f</a:t>
            </a:r>
            <a:r>
              <a:rPr lang="tr-TR" dirty="0" smtClean="0"/>
              <a:t>                 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g     h                                        </a:t>
            </a:r>
          </a:p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</a:t>
            </a:r>
            <a:r>
              <a:rPr lang="tr-TR" sz="4000" dirty="0" smtClean="0">
                <a:solidFill>
                  <a:srgbClr val="FF0000"/>
                </a:solidFill>
              </a:rPr>
              <a:t>c</a:t>
            </a:r>
            <a:r>
              <a:rPr lang="tr-TR" sz="4000" dirty="0" smtClean="0"/>
              <a:t> açısı ile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f</a:t>
            </a:r>
            <a:r>
              <a:rPr lang="tr-TR" dirty="0" smtClean="0"/>
              <a:t> açısı iç ters açıdır ve eşittir.                                                        </a:t>
            </a:r>
            <a:endParaRPr lang="tr-TR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267744" y="2492896"/>
            <a:ext cx="59046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3635896" y="980728"/>
            <a:ext cx="2448272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51720" y="4365104"/>
            <a:ext cx="56166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Yay"/>
          <p:cNvSpPr/>
          <p:nvPr/>
        </p:nvSpPr>
        <p:spPr>
          <a:xfrm>
            <a:off x="3923928" y="4005064"/>
            <a:ext cx="648072" cy="57606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>
            <a:off x="3635896" y="3933056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4716016" y="2132856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 rot="3682137">
            <a:off x="4422490" y="2403967"/>
            <a:ext cx="839054" cy="64944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/>
              <a:t>65</a:t>
            </a:r>
            <a:endParaRPr lang="tr-TR" sz="1400" dirty="0"/>
          </a:p>
        </p:txBody>
      </p:sp>
      <p:sp>
        <p:nvSpPr>
          <p:cNvPr id="28" name="27 İkizkenar Üçgen"/>
          <p:cNvSpPr/>
          <p:nvPr/>
        </p:nvSpPr>
        <p:spPr>
          <a:xfrm rot="14462084">
            <a:off x="3978402" y="3888374"/>
            <a:ext cx="759405" cy="64159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/>
              <a:t>65</a:t>
            </a:r>
            <a:endParaRPr lang="tr-TR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7951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dış ters açılar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08720"/>
            <a:ext cx="8219256" cy="5544616"/>
          </a:xfrm>
          <a:ln w="12700">
            <a:noFill/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/>
              <a:t> 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a                </a:t>
            </a:r>
            <a:r>
              <a:rPr lang="tr-TR" dirty="0" smtClean="0">
                <a:solidFill>
                  <a:srgbClr val="FF0000"/>
                </a:solidFill>
              </a:rPr>
              <a:t>b</a:t>
            </a:r>
            <a:r>
              <a:rPr lang="tr-TR" dirty="0" smtClean="0"/>
              <a:t>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c         d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e                f                                  </a:t>
            </a:r>
          </a:p>
          <a:p>
            <a:pPr>
              <a:buNone/>
            </a:pPr>
            <a:r>
              <a:rPr lang="tr-TR" dirty="0" smtClean="0"/>
              <a:t>                      </a:t>
            </a:r>
            <a:r>
              <a:rPr lang="tr-TR" dirty="0" smtClean="0">
                <a:solidFill>
                  <a:srgbClr val="FF0000"/>
                </a:solidFill>
              </a:rPr>
              <a:t>g</a:t>
            </a:r>
            <a:r>
              <a:rPr lang="tr-TR" dirty="0" smtClean="0"/>
              <a:t>                 h</a:t>
            </a:r>
          </a:p>
          <a:p>
            <a:pPr>
              <a:buNone/>
            </a:pPr>
            <a:r>
              <a:rPr lang="tr-TR" dirty="0" smtClean="0"/>
              <a:t>                           </a:t>
            </a:r>
          </a:p>
          <a:p>
            <a:pPr>
              <a:buNone/>
            </a:pPr>
            <a:r>
              <a:rPr lang="tr-TR" dirty="0" smtClean="0"/>
              <a:t> Paralellerin dışında kalan ve kesen doğrunun ters tarafında bulunan açılardır.                                                                                  </a:t>
            </a:r>
            <a:r>
              <a:rPr lang="tr-TR" sz="4000" dirty="0" smtClean="0">
                <a:solidFill>
                  <a:srgbClr val="FF0000"/>
                </a:solidFill>
              </a:rPr>
              <a:t>b</a:t>
            </a:r>
            <a:r>
              <a:rPr lang="tr-TR" sz="4000" dirty="0" smtClean="0"/>
              <a:t> açısı ile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g</a:t>
            </a:r>
            <a:r>
              <a:rPr lang="tr-TR" dirty="0" smtClean="0"/>
              <a:t> açısı dış terstir ve eşittir.                                                        </a:t>
            </a:r>
            <a:endParaRPr lang="tr-TR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339752" y="2132856"/>
            <a:ext cx="59046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flipH="1">
            <a:off x="3779912" y="764704"/>
            <a:ext cx="2448272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51720" y="3861048"/>
            <a:ext cx="56166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Oval"/>
          <p:cNvSpPr/>
          <p:nvPr/>
        </p:nvSpPr>
        <p:spPr>
          <a:xfrm>
            <a:off x="3851920" y="35010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5004048" y="1700808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>
            <a:off x="5364088" y="1268760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65</a:t>
            </a:r>
            <a:endParaRPr lang="tr-TR" dirty="0"/>
          </a:p>
        </p:txBody>
      </p:sp>
      <p:sp>
        <p:nvSpPr>
          <p:cNvPr id="28" name="27 İkizkenar Üçgen"/>
          <p:cNvSpPr/>
          <p:nvPr/>
        </p:nvSpPr>
        <p:spPr>
          <a:xfrm rot="17974872">
            <a:off x="3182394" y="3654866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65</a:t>
            </a: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r>
              <a:rPr lang="tr-TR" dirty="0"/>
              <a:t> </a:t>
            </a:r>
            <a:r>
              <a:rPr lang="tr-TR" b="1" dirty="0"/>
              <a:t>Açı : Aynı noktadan çıkan ve doğrusal olmayan iki ışının birleşim kümesine açı </a:t>
            </a:r>
            <a:r>
              <a:rPr lang="tr-TR" b="1" dirty="0" smtClean="0"/>
              <a:t>denir. 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aynı noktadan çıkan ve doğrusal olmayan iki ışın arasındaki bölge </a:t>
            </a:r>
            <a:r>
              <a:rPr lang="tr-TR" b="1" dirty="0" smtClean="0"/>
              <a:t>açıdır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88840"/>
            <a:ext cx="8686800" cy="4248472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r>
              <a:rPr lang="tr-TR" dirty="0" smtClean="0"/>
              <a:t>                                           A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   Açının </a:t>
            </a:r>
            <a:r>
              <a:rPr lang="tr-TR" dirty="0"/>
              <a:t>Dış Bölgesi</a:t>
            </a:r>
            <a:r>
              <a:rPr lang="tr-TR" dirty="0" smtClean="0"/>
              <a:t>  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                                                           </a:t>
            </a:r>
          </a:p>
          <a:p>
            <a:r>
              <a:rPr lang="tr-TR" dirty="0" smtClean="0"/>
              <a:t>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                                               </a:t>
            </a:r>
          </a:p>
          <a:p>
            <a:r>
              <a:rPr lang="tr-TR" dirty="0"/>
              <a:t> </a:t>
            </a:r>
            <a:r>
              <a:rPr lang="tr-TR" dirty="0" smtClean="0"/>
              <a:t>      B                                           </a:t>
            </a:r>
          </a:p>
          <a:p>
            <a:r>
              <a:rPr lang="tr-TR" dirty="0" smtClean="0"/>
              <a:t>                                                     C                 </a:t>
            </a:r>
            <a:endParaRPr lang="tr-TR" dirty="0"/>
          </a:p>
        </p:txBody>
      </p:sp>
      <p:cxnSp>
        <p:nvCxnSpPr>
          <p:cNvPr id="5" name="4 Düz Bağlayıcı"/>
          <p:cNvCxnSpPr>
            <a:endCxn id="12" idx="2"/>
          </p:cNvCxnSpPr>
          <p:nvPr/>
        </p:nvCxnSpPr>
        <p:spPr>
          <a:xfrm flipH="1">
            <a:off x="2339751" y="343925"/>
            <a:ext cx="4307004" cy="4258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5220072" y="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1763688" y="4653136"/>
            <a:ext cx="7200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4788024" y="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İkizkenar Üçgen"/>
          <p:cNvSpPr/>
          <p:nvPr/>
        </p:nvSpPr>
        <p:spPr>
          <a:xfrm rot="730846">
            <a:off x="2649736" y="1696755"/>
            <a:ext cx="4420727" cy="340998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Açının iç bölgesi</a:t>
            </a:r>
            <a:endParaRPr lang="tr-TR" sz="2400" dirty="0"/>
          </a:p>
        </p:txBody>
      </p:sp>
      <p:sp>
        <p:nvSpPr>
          <p:cNvPr id="15" name="14 Yay"/>
          <p:cNvSpPr/>
          <p:nvPr/>
        </p:nvSpPr>
        <p:spPr>
          <a:xfrm>
            <a:off x="2843808" y="4437112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16 Düz Bağlayıcı"/>
          <p:cNvCxnSpPr/>
          <p:nvPr/>
        </p:nvCxnSpPr>
        <p:spPr>
          <a:xfrm>
            <a:off x="3059832" y="4149080"/>
            <a:ext cx="288032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>
            <a:off x="2267744" y="4581128"/>
            <a:ext cx="6192688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dirty="0"/>
          </a:p>
          <a:p>
            <a:endParaRPr lang="tr-TR" dirty="0"/>
          </a:p>
          <a:p>
            <a:r>
              <a:rPr lang="tr-TR" dirty="0"/>
              <a:t> TÜMLER AÇILAR VE </a:t>
            </a:r>
          </a:p>
          <a:p>
            <a:r>
              <a:rPr lang="tr-TR" dirty="0"/>
              <a:t>KOMŞU TÜMLER AÇILAR </a:t>
            </a:r>
          </a:p>
          <a:p>
            <a:r>
              <a:rPr lang="tr-TR" dirty="0"/>
              <a:t>Ölçüleri toplamı 90o olan ( iki yada daha fazla) açılara tümler açılar denir. Hem komşu hem tümler olan iki açıya da komşu tümler açılar denir. </a:t>
            </a:r>
          </a:p>
          <a:p>
            <a:r>
              <a:rPr lang="tr-TR" dirty="0"/>
              <a:t>Tümler Açılar Komşu-Tümler Açılar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Tümler açılar   (90 tamamlar)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tr-TR" dirty="0" smtClean="0"/>
              <a:t>      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</a:t>
            </a:r>
            <a:r>
              <a:rPr lang="tr-TR" smtClean="0"/>
              <a:t>A                                 </a:t>
            </a:r>
            <a:r>
              <a:rPr lang="tr-TR" dirty="0" smtClean="0"/>
              <a:t>D                                                    </a:t>
            </a:r>
          </a:p>
          <a:p>
            <a:r>
              <a:rPr lang="tr-TR" dirty="0" smtClean="0"/>
              <a:t>                                                                                </a:t>
            </a:r>
          </a:p>
          <a:p>
            <a:r>
              <a:rPr lang="tr-TR" dirty="0" smtClean="0"/>
              <a:t>                                                                            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B                                                      C                                               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Ölçüleri toplamı 90  derece  olan (iki yada daha  fazla) açılara tümler açılar denir.</a:t>
            </a:r>
          </a:p>
          <a:p>
            <a:r>
              <a:rPr lang="tr-TR" dirty="0" smtClean="0"/>
              <a:t>                                                                             </a:t>
            </a:r>
          </a:p>
          <a:p>
            <a:r>
              <a:rPr lang="tr-TR" dirty="0" smtClean="0"/>
              <a:t>                                                                                 </a:t>
            </a:r>
          </a:p>
          <a:p>
            <a:r>
              <a:rPr lang="tr-TR" dirty="0" smtClean="0"/>
              <a:t>                                                                                </a:t>
            </a:r>
          </a:p>
          <a:p>
            <a:endParaRPr lang="tr-TR" dirty="0" smtClean="0"/>
          </a:p>
          <a:p>
            <a:endParaRPr lang="tr-TR" dirty="0"/>
          </a:p>
        </p:txBody>
      </p:sp>
      <p:cxnSp>
        <p:nvCxnSpPr>
          <p:cNvPr id="5" name="4 Düz Bağlayıcı"/>
          <p:cNvCxnSpPr/>
          <p:nvPr/>
        </p:nvCxnSpPr>
        <p:spPr>
          <a:xfrm flipH="1">
            <a:off x="2051720" y="1340768"/>
            <a:ext cx="2088232" cy="252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2051720" y="3861048"/>
            <a:ext cx="295232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H="1">
            <a:off x="2051720" y="1628800"/>
            <a:ext cx="72008" cy="2304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İkizkenar Üçgen"/>
          <p:cNvSpPr/>
          <p:nvPr/>
        </p:nvSpPr>
        <p:spPr>
          <a:xfrm>
            <a:off x="2051720" y="2708920"/>
            <a:ext cx="1852792" cy="12241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dirty="0" smtClean="0"/>
          </a:p>
          <a:p>
            <a:endParaRPr lang="tr-TR" dirty="0"/>
          </a:p>
          <a:p>
            <a:r>
              <a:rPr lang="tr-TR" dirty="0"/>
              <a:t> BÜTÜNLER AÇILAR VE </a:t>
            </a:r>
          </a:p>
          <a:p>
            <a:r>
              <a:rPr lang="tr-TR" dirty="0"/>
              <a:t>KOMŞU BÜTÜNLER AÇILAR </a:t>
            </a:r>
          </a:p>
          <a:p>
            <a:r>
              <a:rPr lang="tr-TR" dirty="0"/>
              <a:t>Ölçüleri toplamı </a:t>
            </a:r>
            <a:r>
              <a:rPr lang="tr-TR" dirty="0" smtClean="0"/>
              <a:t>180 derece olan </a:t>
            </a:r>
            <a:r>
              <a:rPr lang="tr-TR" dirty="0"/>
              <a:t>( iki yada daha fazla) açılara bütünler açılar denir. Hem komşu hem bütünler olan iki açıya da komşu bütünler açılar denir </a:t>
            </a:r>
          </a:p>
          <a:p>
            <a:r>
              <a:rPr lang="tr-TR" dirty="0"/>
              <a:t>Bütünler Açılar Komşu-Bütünler Açılar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                                      c                       </a:t>
            </a:r>
          </a:p>
          <a:p>
            <a:r>
              <a:rPr lang="tr-TR" dirty="0" smtClean="0"/>
              <a:t>                                                             </a:t>
            </a:r>
          </a:p>
          <a:p>
            <a:r>
              <a:rPr lang="tr-TR" dirty="0" smtClean="0"/>
              <a:t>                     120            60                    </a:t>
            </a:r>
          </a:p>
          <a:p>
            <a:r>
              <a:rPr lang="tr-TR" dirty="0" smtClean="0"/>
              <a:t>        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A               B                       D         </a:t>
            </a:r>
          </a:p>
          <a:p>
            <a:r>
              <a:rPr lang="tr-TR" dirty="0" smtClean="0"/>
              <a:t>                                                 </a:t>
            </a:r>
          </a:p>
          <a:p>
            <a:r>
              <a:rPr lang="tr-TR" dirty="0" smtClean="0"/>
              <a:t>  Birbirini 180   ye tamamlayan  iki veya daha fazla açı birbirinin bütünleyenidir.                                                              </a:t>
            </a:r>
          </a:p>
          <a:p>
            <a:r>
              <a:rPr lang="tr-TR" dirty="0" smtClean="0"/>
              <a:t>                                                              </a:t>
            </a:r>
          </a:p>
          <a:p>
            <a:r>
              <a:rPr lang="tr-TR" dirty="0" smtClean="0"/>
              <a:t>                                                              </a:t>
            </a:r>
            <a:endParaRPr lang="tr-TR" dirty="0"/>
          </a:p>
        </p:txBody>
      </p:sp>
      <p:cxnSp>
        <p:nvCxnSpPr>
          <p:cNvPr id="5" name="4 Düz Bağlayıcı"/>
          <p:cNvCxnSpPr/>
          <p:nvPr/>
        </p:nvCxnSpPr>
        <p:spPr>
          <a:xfrm>
            <a:off x="2339752" y="3573016"/>
            <a:ext cx="5976664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>
            <a:stCxn id="8" idx="0"/>
          </p:cNvCxnSpPr>
          <p:nvPr/>
        </p:nvCxnSpPr>
        <p:spPr>
          <a:xfrm flipV="1">
            <a:off x="5275557" y="1628800"/>
            <a:ext cx="1024635" cy="19713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İkizkenar Üçgen"/>
          <p:cNvSpPr/>
          <p:nvPr/>
        </p:nvSpPr>
        <p:spPr>
          <a:xfrm rot="14407788">
            <a:off x="5094753" y="2970747"/>
            <a:ext cx="1090315" cy="8403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kış Çizelgesi: Bağlayıcı"/>
          <p:cNvSpPr/>
          <p:nvPr/>
        </p:nvSpPr>
        <p:spPr>
          <a:xfrm>
            <a:off x="4860032" y="2636912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kış Çizelgesi: Bağlayıcı"/>
          <p:cNvSpPr/>
          <p:nvPr/>
        </p:nvSpPr>
        <p:spPr>
          <a:xfrm flipH="1">
            <a:off x="6660232" y="2708920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Akış Çizelgesi: Bağlayıcı"/>
          <p:cNvSpPr/>
          <p:nvPr/>
        </p:nvSpPr>
        <p:spPr>
          <a:xfrm>
            <a:off x="4139952" y="4077072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63408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Ters açılar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7624" y="1268760"/>
            <a:ext cx="7498080" cy="501662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A                                  D               </a:t>
            </a: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100                                    </a:t>
            </a: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80                    80                           </a:t>
            </a: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        </a:t>
            </a: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D            100                            </a:t>
            </a: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C               </a:t>
            </a:r>
          </a:p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Kesişen iki doğrunun oluşturduğu açılardan komşu olmayan ve zıt taraftaki açılardır ve eşittirler.                                                           </a:t>
            </a:r>
          </a:p>
          <a:p>
            <a:pPr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       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1979712" y="1268760"/>
            <a:ext cx="5184576" cy="252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2987824" y="1556792"/>
            <a:ext cx="3960440" cy="2808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İkizkenar Üçgen"/>
          <p:cNvSpPr/>
          <p:nvPr/>
        </p:nvSpPr>
        <p:spPr>
          <a:xfrm rot="16505955">
            <a:off x="4288080" y="2277390"/>
            <a:ext cx="1013822" cy="7910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İkizkenar Üçgen"/>
          <p:cNvSpPr/>
          <p:nvPr/>
        </p:nvSpPr>
        <p:spPr>
          <a:xfrm rot="5812804">
            <a:off x="3644378" y="2068942"/>
            <a:ext cx="960488" cy="100668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İkizkenar Üçgen"/>
          <p:cNvSpPr/>
          <p:nvPr/>
        </p:nvSpPr>
        <p:spPr>
          <a:xfrm rot="393106">
            <a:off x="3726245" y="2637994"/>
            <a:ext cx="1303820" cy="396117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İkizkenar Üçgen"/>
          <p:cNvSpPr/>
          <p:nvPr/>
        </p:nvSpPr>
        <p:spPr>
          <a:xfrm rot="11113798">
            <a:off x="3903892" y="2254021"/>
            <a:ext cx="1096361" cy="389547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0" name="19 Oval"/>
          <p:cNvSpPr/>
          <p:nvPr/>
        </p:nvSpPr>
        <p:spPr>
          <a:xfrm>
            <a:off x="5724128" y="234888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Oval"/>
          <p:cNvSpPr/>
          <p:nvPr/>
        </p:nvSpPr>
        <p:spPr>
          <a:xfrm flipV="1">
            <a:off x="3275856" y="2276872"/>
            <a:ext cx="72008" cy="109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Oval"/>
          <p:cNvSpPr/>
          <p:nvPr/>
        </p:nvSpPr>
        <p:spPr>
          <a:xfrm flipV="1">
            <a:off x="4932040" y="1772816"/>
            <a:ext cx="72008" cy="109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Oval"/>
          <p:cNvSpPr/>
          <p:nvPr/>
        </p:nvSpPr>
        <p:spPr>
          <a:xfrm flipV="1">
            <a:off x="4788024" y="3284984"/>
            <a:ext cx="72008" cy="109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dirty="0" smtClean="0"/>
          </a:p>
          <a:p>
            <a:endParaRPr lang="tr-TR" dirty="0"/>
          </a:p>
          <a:p>
            <a:r>
              <a:rPr lang="tr-TR" dirty="0"/>
              <a:t> </a:t>
            </a:r>
            <a:r>
              <a:rPr lang="tr-TR" b="1" dirty="0"/>
              <a:t>PARALEL İKİ DOĞRUNUN BİR KESEN İLE MEYDANA GETİRDİĞİ AÇILAR (Yöndeş-İçters-Dışters) </a:t>
            </a:r>
            <a:endParaRPr lang="tr-TR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480</TotalTime>
  <Words>497</Words>
  <PresentationFormat>Ekran Gösterisi (4:3)</PresentationFormat>
  <Paragraphs>154</Paragraphs>
  <Slides>16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Gündönümü</vt:lpstr>
      <vt:lpstr>                             7. SINIF   KONU : Açılar  1 – Doğruda Açılar </vt:lpstr>
      <vt:lpstr>Slayt 2</vt:lpstr>
      <vt:lpstr> aynı noktadan çıkan ve doğrusal olmayan iki ışın arasındaki bölge açıdır</vt:lpstr>
      <vt:lpstr>Slayt 4</vt:lpstr>
      <vt:lpstr>Tümler açılar   (90 tamamlar)</vt:lpstr>
      <vt:lpstr>Slayt 6</vt:lpstr>
      <vt:lpstr>Slayt 7</vt:lpstr>
      <vt:lpstr>  Ters açılar</vt:lpstr>
      <vt:lpstr>Slayt 9</vt:lpstr>
      <vt:lpstr>   yöndeş açılar ( Kesen doğrunun  ve paralelin aynı yönündeki açılar)</vt:lpstr>
      <vt:lpstr>  Yöndeş açılar</vt:lpstr>
      <vt:lpstr>Slayt 12</vt:lpstr>
      <vt:lpstr>    yöndeş açılar</vt:lpstr>
      <vt:lpstr>  iç ters açılar.  </vt:lpstr>
      <vt:lpstr>    iç ters açılar </vt:lpstr>
      <vt:lpstr>  dış ters açılar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2016-02-26T17:44:42Z</dcterms:created>
  <dcterms:modified xsi:type="dcterms:W3CDTF">2016-09-24T12:57:24Z</dcterms:modified>
  <cp:category>www.sorubak.com</cp:category>
</cp:coreProperties>
</file>