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3" r:id="rId7"/>
    <p:sldId id="265" r:id="rId8"/>
    <p:sldId id="266" r:id="rId9"/>
    <p:sldId id="267" r:id="rId10"/>
    <p:sldId id="269" r:id="rId11"/>
    <p:sldId id="270" r:id="rId12"/>
    <p:sldId id="271"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Varsayılan Bölüm" id="{A5F8F43F-E5F1-4A58-9283-C3B9286E79BD}">
          <p14:sldIdLst>
            <p14:sldId id="256"/>
            <p14:sldId id="257"/>
            <p14:sldId id="258"/>
            <p14:sldId id="259"/>
            <p14:sldId id="260"/>
            <p14:sldId id="263"/>
            <p14:sldId id="265"/>
            <p14:sldId id="266"/>
            <p14:sldId id="267"/>
            <p14:sldId id="269"/>
            <p14:sldId id="270"/>
            <p14:sldId id="271"/>
          </p14:sldIdLst>
        </p14:section>
      </p14:sectionLst>
    </p:ex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2" autoAdjust="0"/>
    <p:restoredTop sz="94660"/>
  </p:normalViewPr>
  <p:slideViewPr>
    <p:cSldViewPr snapToGrid="0">
      <p:cViewPr varScale="1">
        <p:scale>
          <a:sx n="91" d="100"/>
          <a:sy n="91" d="100"/>
        </p:scale>
        <p:origin x="-114"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tr-TR"/>
              <a:t>Asıl başlık stili için tıklayın</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tr-TR"/>
              <a:t>Asıl başlık stili için tıklayın</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tr-TR"/>
              <a:t>Asıl başlık stili için tıklayın</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tr-TR"/>
              <a:t>Asıl başlık stili için tıklayın</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tr-TR"/>
              <a:t>Asıl başlık stili için tıklayın</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tr-TR"/>
              <a:t>Asıl başlık stili için tıklayın</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3" name="Date Placeholder 2"/>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tr-TR"/>
              <a:t>Asıl başlık stili için tıklayın</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3" name="Date Placeholder 2"/>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tr-TR"/>
              <a:t>Asıl başlık stili için tıklayın</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tr-TR"/>
              <a:t>Asıl başlık stili için tıklayın</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tr-TR"/>
              <a:t>Asıl başlık stili için tıklayın</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tr-TR"/>
              <a:t>Asıl başlık stili için tıklayın</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913795" y="2912232"/>
            <a:ext cx="5107208" cy="287896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6172200" y="2912232"/>
            <a:ext cx="5095357" cy="287896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tr-TR"/>
              <a:t>Asıl başlık stili için tıklayın</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tr-TR"/>
              <a:t>Asıl başlık stili için tıklayın</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dirty="0"/>
              <a:pPr/>
              <a:t>12/11/2016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tr-TR"/>
              <a:t>Asıl başlık stili için tıklayın</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12/11/2016</a:t>
            </a:fld>
            <a:endParaRPr lang="en-US" dirty="0"/>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5.xml"/><Relationship Id="rId7"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10" Type="http://schemas.openxmlformats.org/officeDocument/2006/relationships/slide" Target="slide12.xml"/><Relationship Id="rId4" Type="http://schemas.openxmlformats.org/officeDocument/2006/relationships/slide" Target="slide6.xml"/><Relationship Id="rId9" Type="http://schemas.openxmlformats.org/officeDocument/2006/relationships/slide" Target="slide1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727791" y="1056102"/>
            <a:ext cx="9001462" cy="2387600"/>
          </a:xfrm>
        </p:spPr>
        <p:txBody>
          <a:bodyPr/>
          <a:lstStyle/>
          <a:p>
            <a:r>
              <a:rPr lang="tr-TR" dirty="0"/>
              <a:t>Türk sanat müziği</a:t>
            </a:r>
          </a:p>
        </p:txBody>
      </p:sp>
      <p:sp>
        <p:nvSpPr>
          <p:cNvPr id="3" name="Alt Başlık 2"/>
          <p:cNvSpPr>
            <a:spLocks noGrp="1"/>
          </p:cNvSpPr>
          <p:nvPr>
            <p:ph type="subTitle" idx="1"/>
          </p:nvPr>
        </p:nvSpPr>
        <p:spPr/>
        <p:txBody>
          <a:bodyPr/>
          <a:lstStyle/>
          <a:p>
            <a:r>
              <a:rPr lang="tr-TR" dirty="0">
                <a:solidFill>
                  <a:srgbClr val="C00000"/>
                </a:solidFill>
              </a:rPr>
              <a:t>Hazırlayan</a:t>
            </a:r>
            <a:r>
              <a:rPr lang="tr-TR" dirty="0"/>
              <a:t> : Selver Şengün</a:t>
            </a:r>
          </a:p>
          <a:p>
            <a:endParaRPr lang="tr-TR" dirty="0"/>
          </a:p>
        </p:txBody>
      </p:sp>
    </p:spTree>
    <p:extLst>
      <p:ext uri="{BB962C8B-B14F-4D97-AF65-F5344CB8AC3E}">
        <p14:creationId xmlns="" xmlns:p14="http://schemas.microsoft.com/office/powerpoint/2010/main" val="28665540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5" y="-278296"/>
            <a:ext cx="10353761" cy="1749287"/>
          </a:xfrm>
        </p:spPr>
        <p:txBody>
          <a:bodyPr>
            <a:normAutofit/>
          </a:bodyPr>
          <a:lstStyle/>
          <a:p>
            <a:r>
              <a:rPr lang="tr-TR" sz="4400" dirty="0" err="1">
                <a:solidFill>
                  <a:srgbClr val="FF0000"/>
                </a:solidFill>
              </a:rPr>
              <a:t>SADEttİN</a:t>
            </a:r>
            <a:r>
              <a:rPr lang="tr-TR" sz="4400" dirty="0">
                <a:solidFill>
                  <a:srgbClr val="FF0000"/>
                </a:solidFill>
              </a:rPr>
              <a:t> KAYNAK</a:t>
            </a:r>
          </a:p>
        </p:txBody>
      </p:sp>
      <p:sp>
        <p:nvSpPr>
          <p:cNvPr id="3" name="İçerik Yer Tutucusu 2"/>
          <p:cNvSpPr>
            <a:spLocks noGrp="1"/>
          </p:cNvSpPr>
          <p:nvPr>
            <p:ph idx="1"/>
          </p:nvPr>
        </p:nvSpPr>
        <p:spPr>
          <a:xfrm>
            <a:off x="437322" y="954157"/>
            <a:ext cx="6016487" cy="5685182"/>
          </a:xfrm>
        </p:spPr>
        <p:txBody>
          <a:bodyPr>
            <a:normAutofit fontScale="85000" lnSpcReduction="10000"/>
          </a:bodyPr>
          <a:lstStyle/>
          <a:p>
            <a:r>
              <a:rPr lang="tr-TR" dirty="0"/>
              <a:t>Sadettin Kaynak (d. 1895, İstanbul – ö. 3 Şubat 1961, İstanbul), klasik Türk müziği bestecisi .Ali </a:t>
            </a:r>
            <a:r>
              <a:rPr lang="tr-TR" dirty="0" err="1"/>
              <a:t>Alâaddin</a:t>
            </a:r>
            <a:r>
              <a:rPr lang="tr-TR" dirty="0"/>
              <a:t> Efendi ve Havva Hanım'ın oğludur. 1895 yılında İstanbul'un </a:t>
            </a:r>
            <a:r>
              <a:rPr lang="tr-TR" dirty="0" err="1"/>
              <a:t>Taşkasap</a:t>
            </a:r>
            <a:r>
              <a:rPr lang="tr-TR" dirty="0"/>
              <a:t> semtinde doğmuştur. Sesinin güzelliği nedeniyle henüz 10 yaşında iken hafız olan Sadettin Kaynak, yine o yaşlarda babasını kaybeder. [1] Öğretmenleri; Hafız Melek Efendi, Kasımpaşa </a:t>
            </a:r>
            <a:r>
              <a:rPr lang="tr-TR" dirty="0" err="1"/>
              <a:t>Küçükpiyale</a:t>
            </a:r>
            <a:r>
              <a:rPr lang="tr-TR" dirty="0"/>
              <a:t> Cami İmamı Hafız Cemal Efendi, Neyzen Emin Dede ve Muallim Kâzım Uz'dur. Dinî müzik ile din dışı müziği birlikte yürütmüş, ilk bestesi olan hüzzam şarkısı "Hicran-ı </a:t>
            </a:r>
            <a:r>
              <a:rPr lang="tr-TR" dirty="0" err="1"/>
              <a:t>Elem"i</a:t>
            </a:r>
            <a:r>
              <a:rPr lang="tr-TR" dirty="0"/>
              <a:t> 1926 yılında yazmıştır. İlk Türkçe ezanı da seslendiren Saadettin Kaynak'tır. Müzik eğitimini İstanbul Üniversitesi'nde tamamlamış ve daha sonra Güney Doğu Anadolu'da yerel müzikler üzerine araştırmalar yapmıştır. 1940-1950 yılları arasında seksenin üzerinde film müziği bestelemiştir. 1955 yılında felç geçirmiş; 3 Şubat 1961 tarihinde İstanbul'da Haydarpaşa Numune Hastanesi'nde ölmüştür. </a:t>
            </a:r>
            <a:r>
              <a:rPr lang="tr-TR" dirty="0" err="1"/>
              <a:t>Merkezefendi</a:t>
            </a:r>
            <a:r>
              <a:rPr lang="tr-TR" dirty="0"/>
              <a:t> Mezarlığı'nda gömülüdür. [2]</a:t>
            </a:r>
          </a:p>
          <a:p>
            <a:endParaRPr lang="tr-TR" dirty="0"/>
          </a:p>
          <a:p>
            <a:pPr marL="0" indent="0">
              <a:buNone/>
            </a:pPr>
            <a:endParaRPr lang="tr-TR" dirty="0"/>
          </a:p>
        </p:txBody>
      </p:sp>
      <p:pic>
        <p:nvPicPr>
          <p:cNvPr id="4" name="Resim 3"/>
          <p:cNvPicPr>
            <a:picLocks noChangeAspect="1"/>
          </p:cNvPicPr>
          <p:nvPr/>
        </p:nvPicPr>
        <p:blipFill>
          <a:blip r:embed="rId2"/>
          <a:stretch>
            <a:fillRect/>
          </a:stretch>
        </p:blipFill>
        <p:spPr>
          <a:xfrm>
            <a:off x="7934029" y="939248"/>
            <a:ext cx="3810000" cy="5715000"/>
          </a:xfrm>
          <a:prstGeom prst="rect">
            <a:avLst/>
          </a:prstGeom>
        </p:spPr>
      </p:pic>
    </p:spTree>
    <p:extLst>
      <p:ext uri="{BB962C8B-B14F-4D97-AF65-F5344CB8AC3E}">
        <p14:creationId xmlns="" xmlns:p14="http://schemas.microsoft.com/office/powerpoint/2010/main" val="352728426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07778" y="-119269"/>
            <a:ext cx="10353761" cy="1630017"/>
          </a:xfrm>
        </p:spPr>
        <p:txBody>
          <a:bodyPr>
            <a:normAutofit/>
          </a:bodyPr>
          <a:lstStyle/>
          <a:p>
            <a:r>
              <a:rPr lang="tr-TR" sz="4400" dirty="0">
                <a:solidFill>
                  <a:srgbClr val="FF0000"/>
                </a:solidFill>
              </a:rPr>
              <a:t>Safiye soyman</a:t>
            </a:r>
          </a:p>
        </p:txBody>
      </p:sp>
      <p:sp>
        <p:nvSpPr>
          <p:cNvPr id="3" name="İçerik Yer Tutucusu 2"/>
          <p:cNvSpPr>
            <a:spLocks noGrp="1"/>
          </p:cNvSpPr>
          <p:nvPr>
            <p:ph idx="1"/>
          </p:nvPr>
        </p:nvSpPr>
        <p:spPr>
          <a:xfrm>
            <a:off x="172278" y="1073425"/>
            <a:ext cx="6215269" cy="6056245"/>
          </a:xfrm>
        </p:spPr>
        <p:txBody>
          <a:bodyPr>
            <a:normAutofit fontScale="77500" lnSpcReduction="20000"/>
          </a:bodyPr>
          <a:lstStyle/>
          <a:p>
            <a:pPr marL="0" indent="0">
              <a:buNone/>
            </a:pPr>
            <a:r>
              <a:rPr lang="tr-TR" dirty="0"/>
              <a:t>Safiye Soyman, 1961 yılında Bolu‘da Akpınar Mahallesinde bir gecekonduda doğmuştur. Babası bir hafızdı.13 yaşında görücü usulüyle evlendiği 26 yaşındaki Ziya </a:t>
            </a:r>
            <a:r>
              <a:rPr lang="tr-TR" dirty="0" err="1"/>
              <a:t>Akaröz’le</a:t>
            </a:r>
            <a:r>
              <a:rPr lang="tr-TR" dirty="0"/>
              <a:t> on yıl evli kaldı. Evliliğin ilk üç senesi güzel geçtikten sonra eşinin kumar tutkusu aile bağlarını derinden sarsmaya başlamış. Safiye Soyman, eşinden gizli ortaokul sınavlarına hazırlanmış. Daktilo kurslarına falan gitmiş. Ortaokulu bitirir bitirmez, bu kez de lise bitirme sınavlarına hazırlanarak liseyi de bitirmiş. Okul sonrası iş bulma sınavlarına girerek İmar İskan Bakanlığı’na genel müdür sekreteri olarak işe </a:t>
            </a:r>
            <a:r>
              <a:rPr lang="tr-TR" dirty="0" err="1"/>
              <a:t>girmiş.Liseyi</a:t>
            </a:r>
            <a:r>
              <a:rPr lang="tr-TR" dirty="0"/>
              <a:t> bitirdikten sonra da Özer Altın‘dan müzik dersleri alarak radyo sınavlarına girmiş ve 28 yaşında kazanmış. 6 sene Ankara Devlet Klasik Müziği Korosu’nda çalıştı. Bir gün gazinocular kralı Fahrettin Aslan‘dan teklif geldi, böylece 1996 yılında 35 yaşında </a:t>
            </a:r>
            <a:r>
              <a:rPr lang="tr-TR" dirty="0" err="1"/>
              <a:t>Maksim’de</a:t>
            </a:r>
            <a:r>
              <a:rPr lang="tr-TR" dirty="0"/>
              <a:t> sahneye çıkmış. Ardından memuriyetten istifa ederek şöhret basamaklarını </a:t>
            </a:r>
            <a:r>
              <a:rPr lang="tr-TR" dirty="0" err="1"/>
              <a:t>tırmanmış.Safiye</a:t>
            </a:r>
            <a:r>
              <a:rPr lang="tr-TR" dirty="0"/>
              <a:t> Soyman, ilk evliliğini henüz çocuk sayılacak yaşta 13 yaşındayken 1974 yılında Ziya </a:t>
            </a:r>
            <a:r>
              <a:rPr lang="tr-TR" dirty="0" err="1"/>
              <a:t>Akaröz</a:t>
            </a:r>
            <a:r>
              <a:rPr lang="tr-TR" dirty="0"/>
              <a:t> ile yaptı. Harun (d.1977) adında bir oğlu ve Ümran Erler adında bir kızı (d.1975) var. Daha sonra 1985 yılında boşandılar.</a:t>
            </a:r>
          </a:p>
          <a:p>
            <a:endParaRPr lang="tr-TR" dirty="0"/>
          </a:p>
          <a:p>
            <a:r>
              <a:rPr lang="tr-TR" dirty="0"/>
              <a:t>Safiye Soyman, 1999 yılından beridir iş adamı Faik Öztürk ile birlikte yaşamaktadır.</a:t>
            </a:r>
          </a:p>
        </p:txBody>
      </p:sp>
      <p:pic>
        <p:nvPicPr>
          <p:cNvPr id="4" name="Resim 3"/>
          <p:cNvPicPr>
            <a:picLocks noChangeAspect="1"/>
          </p:cNvPicPr>
          <p:nvPr/>
        </p:nvPicPr>
        <p:blipFill>
          <a:blip r:embed="rId2"/>
          <a:stretch>
            <a:fillRect/>
          </a:stretch>
        </p:blipFill>
        <p:spPr>
          <a:xfrm>
            <a:off x="6387546" y="1036567"/>
            <a:ext cx="5804453" cy="3333750"/>
          </a:xfrm>
          <a:prstGeom prst="rect">
            <a:avLst/>
          </a:prstGeom>
        </p:spPr>
      </p:pic>
    </p:spTree>
    <p:extLst>
      <p:ext uri="{BB962C8B-B14F-4D97-AF65-F5344CB8AC3E}">
        <p14:creationId xmlns="" xmlns:p14="http://schemas.microsoft.com/office/powerpoint/2010/main" val="268549713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5" y="-172277"/>
            <a:ext cx="10353761" cy="1537252"/>
          </a:xfrm>
        </p:spPr>
        <p:txBody>
          <a:bodyPr>
            <a:normAutofit/>
          </a:bodyPr>
          <a:lstStyle/>
          <a:p>
            <a:r>
              <a:rPr lang="tr-TR" sz="4400" dirty="0">
                <a:solidFill>
                  <a:srgbClr val="FF0000"/>
                </a:solidFill>
              </a:rPr>
              <a:t>ZEKİ MÜREN </a:t>
            </a:r>
          </a:p>
        </p:txBody>
      </p:sp>
      <p:sp>
        <p:nvSpPr>
          <p:cNvPr id="3" name="İçerik Yer Tutucusu 2"/>
          <p:cNvSpPr>
            <a:spLocks noGrp="1"/>
          </p:cNvSpPr>
          <p:nvPr>
            <p:ph idx="1"/>
          </p:nvPr>
        </p:nvSpPr>
        <p:spPr>
          <a:xfrm>
            <a:off x="1" y="1060172"/>
            <a:ext cx="6149008" cy="5797827"/>
          </a:xfrm>
        </p:spPr>
        <p:txBody>
          <a:bodyPr>
            <a:normAutofit fontScale="77500" lnSpcReduction="20000"/>
          </a:bodyPr>
          <a:lstStyle/>
          <a:p>
            <a:r>
              <a:rPr lang="tr-TR" dirty="0"/>
              <a:t>Türk Sanat Müziğinin Güneşi lakabıyla tanınan merhum sanatçı Zeki Müren, 6 Aralık 1931 yılında Bursa'da doğmuştur. Boğaziçi Lisesi'nde okuduğu yıllarda, sinema yönetmeni ve senaryo yazan </a:t>
            </a:r>
            <a:r>
              <a:rPr lang="tr-TR" dirty="0" err="1"/>
              <a:t>Alşavir</a:t>
            </a:r>
            <a:r>
              <a:rPr lang="tr-TR" dirty="0"/>
              <a:t> </a:t>
            </a:r>
            <a:r>
              <a:rPr lang="tr-TR" dirty="0" err="1"/>
              <a:t>Alyanak'ın</a:t>
            </a:r>
            <a:r>
              <a:rPr lang="tr-TR" dirty="0"/>
              <a:t> babası </a:t>
            </a:r>
            <a:r>
              <a:rPr lang="tr-TR" dirty="0" err="1"/>
              <a:t>Agopos</a:t>
            </a:r>
            <a:r>
              <a:rPr lang="tr-TR" dirty="0"/>
              <a:t> Efendi ile </a:t>
            </a:r>
            <a:r>
              <a:rPr lang="tr-TR" dirty="0" err="1"/>
              <a:t>ud</a:t>
            </a:r>
            <a:r>
              <a:rPr lang="tr-TR" dirty="0"/>
              <a:t> sanatçısı </a:t>
            </a:r>
            <a:r>
              <a:rPr lang="tr-TR" dirty="0" err="1"/>
              <a:t>Kirkor'dan</a:t>
            </a:r>
            <a:r>
              <a:rPr lang="tr-TR" dirty="0"/>
              <a:t> aldığı derslerle musiki eğitimini sürdürmüş olup sınavla 1950 yılında İstanbul Radyosu'na girdi. 1951 yılında İstanbul Radyosunda, canlı olarak ilk konserini verdi ve bu konseri çok beğenildi. Bundan sonra kendini daha çok sahne ve plak çalışmalarına verdi. Müzik eğitimlerini devam ettirdi. Plağa okuduğu ilk şarkı Şükrü Tunar'ın "Bir Muhabbet Kuşu" güfteli şarkısıdır. Zeki Müren 1955'te, "Manolyam" adlı şarkısıyla Türkiye'de ilk kez verilen Altın Plak ödülünü kazandı ve 600'ü aşkın plak, kaset, CD </a:t>
            </a:r>
            <a:r>
              <a:rPr lang="tr-TR" dirty="0" err="1"/>
              <a:t>doldurdu.Türkiye'de</a:t>
            </a:r>
            <a:r>
              <a:rPr lang="tr-TR" dirty="0"/>
              <a:t> en çok konser veren ses sanatçısı </a:t>
            </a:r>
            <a:r>
              <a:rPr lang="tr-TR" dirty="0" err="1"/>
              <a:t>ünvanına</a:t>
            </a:r>
            <a:r>
              <a:rPr lang="tr-TR" dirty="0"/>
              <a:t> kavuşmuş olup Bir yılda yüz konser verdiği dönemler olmuştur. Diğer lakabı 'sanat güneşi' </a:t>
            </a:r>
            <a:r>
              <a:rPr lang="tr-TR" dirty="0" err="1"/>
              <a:t>dir</a:t>
            </a:r>
            <a:r>
              <a:rPr lang="tr-TR" dirty="0"/>
              <a:t>. Yerli Yabancı birçok ülke de konserler vermiştir.</a:t>
            </a:r>
          </a:p>
          <a:p>
            <a:r>
              <a:rPr lang="tr-TR" dirty="0"/>
              <a:t>24 Eylül 1996 Çarşamba günü, TRT İzmir Televizyonu'nda kendisi için düzenlenen tören sırasında geçirdiği kalp krizi sonucu hayata gözlerini yumdu. Mezarı, doğum yeri Bursa olan Emir Sultan mezarlığındadır.</a:t>
            </a:r>
          </a:p>
        </p:txBody>
      </p:sp>
      <p:pic>
        <p:nvPicPr>
          <p:cNvPr id="4" name="Resim 3"/>
          <p:cNvPicPr>
            <a:picLocks noChangeAspect="1"/>
          </p:cNvPicPr>
          <p:nvPr/>
        </p:nvPicPr>
        <p:blipFill>
          <a:blip r:embed="rId2"/>
          <a:stretch>
            <a:fillRect/>
          </a:stretch>
        </p:blipFill>
        <p:spPr>
          <a:xfrm>
            <a:off x="6149009" y="957011"/>
            <a:ext cx="6042991" cy="5232773"/>
          </a:xfrm>
          <a:prstGeom prst="rect">
            <a:avLst/>
          </a:prstGeom>
        </p:spPr>
      </p:pic>
    </p:spTree>
    <p:extLst>
      <p:ext uri="{BB962C8B-B14F-4D97-AF65-F5344CB8AC3E}">
        <p14:creationId xmlns="" xmlns:p14="http://schemas.microsoft.com/office/powerpoint/2010/main" val="276093540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C00000"/>
                </a:solidFill>
              </a:rPr>
              <a:t>Türk sanat müziği nedir ?</a:t>
            </a:r>
          </a:p>
        </p:txBody>
      </p:sp>
      <p:sp>
        <p:nvSpPr>
          <p:cNvPr id="3" name="İçerik Yer Tutucusu 2"/>
          <p:cNvSpPr>
            <a:spLocks noGrp="1"/>
          </p:cNvSpPr>
          <p:nvPr>
            <p:ph idx="1"/>
          </p:nvPr>
        </p:nvSpPr>
        <p:spPr>
          <a:xfrm>
            <a:off x="132522" y="2096063"/>
            <a:ext cx="11135035" cy="4649293"/>
          </a:xfrm>
        </p:spPr>
        <p:txBody>
          <a:bodyPr>
            <a:normAutofit/>
          </a:bodyPr>
          <a:lstStyle/>
          <a:p>
            <a:r>
              <a:rPr lang="tr-TR" dirty="0"/>
              <a:t>Türk Sanat müziği, makamlı bir müzik türüdür. Klasik anlamda Türk Sanat Müziği çeşitli İslam müziklerinin oluşturduğu zengin birikime dayanan Osmanlı müzikçilerinin ürünü olan makamsal bir müziktir. Türk sanat müziği, en önemli kültür miraslarımızdandır. Solo veya koro tarafından icra edilir. Çeşitli makamları vardır. Türk musikisinin gelişme ve kökleşme temellerinin ilk yılları, Osmanlı Devletinin kuruluş yıllarının biraz öncesi ve biraz sonrasından itibaren görülmektedir.</a:t>
            </a:r>
          </a:p>
          <a:p>
            <a:endParaRPr lang="tr-TR" dirty="0"/>
          </a:p>
          <a:p>
            <a:pPr marL="0" indent="0">
              <a:buNone/>
            </a:pPr>
            <a:endParaRPr lang="tr-TR" dirty="0"/>
          </a:p>
        </p:txBody>
      </p:sp>
    </p:spTree>
    <p:extLst>
      <p:ext uri="{BB962C8B-B14F-4D97-AF65-F5344CB8AC3E}">
        <p14:creationId xmlns="" xmlns:p14="http://schemas.microsoft.com/office/powerpoint/2010/main" val="204190053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5" y="1"/>
            <a:ext cx="10353761" cy="1364974"/>
          </a:xfrm>
        </p:spPr>
        <p:txBody>
          <a:bodyPr/>
          <a:lstStyle/>
          <a:p>
            <a:r>
              <a:rPr lang="tr-TR" dirty="0">
                <a:solidFill>
                  <a:srgbClr val="C00000"/>
                </a:solidFill>
              </a:rPr>
              <a:t>BAZI SANATÇILAR</a:t>
            </a:r>
          </a:p>
        </p:txBody>
      </p:sp>
      <p:sp>
        <p:nvSpPr>
          <p:cNvPr id="3" name="İçerik Yer Tutucusu 2"/>
          <p:cNvSpPr>
            <a:spLocks noGrp="1"/>
          </p:cNvSpPr>
          <p:nvPr>
            <p:ph idx="1"/>
          </p:nvPr>
        </p:nvSpPr>
        <p:spPr>
          <a:xfrm>
            <a:off x="290943" y="954157"/>
            <a:ext cx="10353762" cy="5698434"/>
          </a:xfrm>
        </p:spPr>
        <p:txBody>
          <a:bodyPr>
            <a:normAutofit/>
          </a:bodyPr>
          <a:lstStyle/>
          <a:p>
            <a:pPr>
              <a:buFont typeface="Wingdings" panose="05000000000000000000" pitchFamily="2" charset="2"/>
              <a:buChar char="Ø"/>
            </a:pPr>
            <a:r>
              <a:rPr lang="tr-TR" dirty="0">
                <a:hlinkClick r:id="rId2" action="ppaction://hlinksldjump"/>
              </a:rPr>
              <a:t>AHMET ÖZHAN   </a:t>
            </a:r>
            <a:r>
              <a:rPr lang="tr-TR" dirty="0">
                <a:hlinkClick r:id="rId3" action="ppaction://hlinksldjump"/>
              </a:rPr>
              <a:t>      </a:t>
            </a:r>
            <a:endParaRPr lang="tr-TR" dirty="0"/>
          </a:p>
          <a:p>
            <a:pPr>
              <a:buFont typeface="Wingdings" panose="05000000000000000000" pitchFamily="2" charset="2"/>
              <a:buChar char="Ø"/>
            </a:pPr>
            <a:r>
              <a:rPr lang="tr-TR" dirty="0">
                <a:hlinkClick r:id="rId3" action="ppaction://hlinksldjump"/>
              </a:rPr>
              <a:t> BÜLENT ERSOY</a:t>
            </a:r>
            <a:endParaRPr lang="tr-TR" dirty="0"/>
          </a:p>
          <a:p>
            <a:pPr>
              <a:buFont typeface="Wingdings" panose="05000000000000000000" pitchFamily="2" charset="2"/>
              <a:buChar char="Ø"/>
            </a:pPr>
            <a:r>
              <a:rPr lang="tr-TR" dirty="0">
                <a:hlinkClick r:id="rId4" action="ppaction://hlinksldjump"/>
              </a:rPr>
              <a:t>ÇOŞKUN SABAH</a:t>
            </a:r>
            <a:endParaRPr lang="tr-TR" dirty="0"/>
          </a:p>
          <a:p>
            <a:pPr>
              <a:buFont typeface="Wingdings" panose="05000000000000000000" pitchFamily="2" charset="2"/>
              <a:buChar char="Ø"/>
            </a:pPr>
            <a:r>
              <a:rPr lang="tr-TR" dirty="0">
                <a:hlinkClick r:id="rId5" action="ppaction://hlinksldjump"/>
              </a:rPr>
              <a:t>EMEL SAYIN </a:t>
            </a:r>
            <a:endParaRPr lang="tr-TR" dirty="0"/>
          </a:p>
          <a:p>
            <a:pPr>
              <a:buFont typeface="Wingdings" panose="05000000000000000000" pitchFamily="2" charset="2"/>
              <a:buChar char="Ø"/>
            </a:pPr>
            <a:r>
              <a:rPr lang="tr-TR" dirty="0">
                <a:hlinkClick r:id="rId6" action="ppaction://hlinksldjump"/>
              </a:rPr>
              <a:t>FARUK TINAZ</a:t>
            </a:r>
            <a:endParaRPr lang="tr-TR" dirty="0"/>
          </a:p>
          <a:p>
            <a:pPr>
              <a:buFont typeface="Wingdings" panose="05000000000000000000" pitchFamily="2" charset="2"/>
              <a:buChar char="Ø"/>
            </a:pPr>
            <a:r>
              <a:rPr lang="tr-TR" dirty="0">
                <a:hlinkClick r:id="rId7" action="ppaction://hlinksldjump"/>
              </a:rPr>
              <a:t>HARİKA AVCI</a:t>
            </a:r>
            <a:endParaRPr lang="tr-TR" dirty="0"/>
          </a:p>
          <a:p>
            <a:pPr>
              <a:buFont typeface="Wingdings" panose="05000000000000000000" pitchFamily="2" charset="2"/>
              <a:buChar char="Ø"/>
            </a:pPr>
            <a:r>
              <a:rPr lang="tr-TR" dirty="0">
                <a:hlinkClick r:id="rId8" action="ppaction://hlinksldjump"/>
              </a:rPr>
              <a:t>SADETTİN KAYNAK</a:t>
            </a:r>
            <a:endParaRPr lang="tr-TR" dirty="0"/>
          </a:p>
          <a:p>
            <a:pPr>
              <a:buFont typeface="Wingdings" panose="05000000000000000000" pitchFamily="2" charset="2"/>
              <a:buChar char="Ø"/>
            </a:pPr>
            <a:r>
              <a:rPr lang="tr-TR" dirty="0">
                <a:hlinkClick r:id="rId9" action="ppaction://hlinksldjump"/>
              </a:rPr>
              <a:t> SAFİYE SOYMAN</a:t>
            </a:r>
            <a:endParaRPr lang="tr-TR" dirty="0"/>
          </a:p>
          <a:p>
            <a:pPr>
              <a:buFont typeface="Wingdings" panose="05000000000000000000" pitchFamily="2" charset="2"/>
              <a:buChar char="Ø"/>
            </a:pPr>
            <a:r>
              <a:rPr lang="tr-TR" dirty="0">
                <a:hlinkClick r:id="rId10" action="ppaction://hlinksldjump"/>
              </a:rPr>
              <a:t> ZEKİ MÜREN</a:t>
            </a:r>
            <a:endParaRPr lang="tr-TR" dirty="0"/>
          </a:p>
          <a:p>
            <a:endParaRPr lang="tr-TR" dirty="0"/>
          </a:p>
        </p:txBody>
      </p:sp>
    </p:spTree>
    <p:extLst>
      <p:ext uri="{BB962C8B-B14F-4D97-AF65-F5344CB8AC3E}">
        <p14:creationId xmlns="" xmlns:p14="http://schemas.microsoft.com/office/powerpoint/2010/main" val="407276115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5" y="0"/>
            <a:ext cx="10353761" cy="1166191"/>
          </a:xfrm>
        </p:spPr>
        <p:txBody>
          <a:bodyPr/>
          <a:lstStyle/>
          <a:p>
            <a:r>
              <a:rPr lang="tr-TR" dirty="0">
                <a:solidFill>
                  <a:srgbClr val="C00000"/>
                </a:solidFill>
              </a:rPr>
              <a:t>Ahmet </a:t>
            </a:r>
            <a:r>
              <a:rPr lang="tr-TR" dirty="0" err="1">
                <a:solidFill>
                  <a:srgbClr val="C00000"/>
                </a:solidFill>
              </a:rPr>
              <a:t>özhan</a:t>
            </a:r>
            <a:endParaRPr lang="tr-TR" dirty="0">
              <a:solidFill>
                <a:srgbClr val="C00000"/>
              </a:solidFill>
            </a:endParaRPr>
          </a:p>
        </p:txBody>
      </p:sp>
      <p:sp>
        <p:nvSpPr>
          <p:cNvPr id="3" name="İçerik Yer Tutucusu 2"/>
          <p:cNvSpPr>
            <a:spLocks noGrp="1"/>
          </p:cNvSpPr>
          <p:nvPr>
            <p:ph idx="1"/>
          </p:nvPr>
        </p:nvSpPr>
        <p:spPr>
          <a:xfrm>
            <a:off x="291546" y="795129"/>
            <a:ext cx="5499654" cy="6062871"/>
          </a:xfrm>
        </p:spPr>
        <p:txBody>
          <a:bodyPr>
            <a:normAutofit fontScale="70000" lnSpcReduction="20000"/>
          </a:bodyPr>
          <a:lstStyle/>
          <a:p>
            <a:r>
              <a:rPr lang="tr-TR" dirty="0"/>
              <a:t>Gerçek Adı : Ahmet </a:t>
            </a:r>
            <a:r>
              <a:rPr lang="tr-TR" dirty="0" err="1"/>
              <a:t>Katıgöz</a:t>
            </a:r>
            <a:endParaRPr lang="tr-TR" dirty="0"/>
          </a:p>
          <a:p>
            <a:r>
              <a:rPr lang="tr-TR" dirty="0"/>
              <a:t>Doğum Yeri : Şanlıurfa</a:t>
            </a:r>
          </a:p>
          <a:p>
            <a:r>
              <a:rPr lang="tr-TR" dirty="0"/>
              <a:t>Doğum Tarihi : 1950</a:t>
            </a:r>
          </a:p>
          <a:p>
            <a:pPr marL="0" indent="0">
              <a:buNone/>
            </a:pPr>
            <a:r>
              <a:rPr lang="tr-TR" dirty="0"/>
              <a:t>Aslen Urfalı olan sanatçının babası polistir. 1970li yıllarda Bebek Belediye Gazinosunda Emel Sayın'ın alt kadrosunda sahneye çıktığı sıralarda, Gazinocular Kralı Fahrettin Aslan kendisini keşfeder ve "Gel </a:t>
            </a:r>
            <a:r>
              <a:rPr lang="tr-TR" dirty="0" err="1"/>
              <a:t>Maksim'de</a:t>
            </a:r>
            <a:r>
              <a:rPr lang="tr-TR" dirty="0"/>
              <a:t> çalış" </a:t>
            </a:r>
            <a:r>
              <a:rPr lang="tr-TR" dirty="0" err="1"/>
              <a:t>der.O</a:t>
            </a:r>
            <a:r>
              <a:rPr lang="tr-TR" dirty="0"/>
              <a:t> günden sonra Özhan, 17-18 yaşlarındayken maksimin yeni prensi olur.. 1973 senesinde, başrolünü Hale </a:t>
            </a:r>
            <a:r>
              <a:rPr lang="tr-TR" dirty="0" err="1"/>
              <a:t>Soygazi</a:t>
            </a:r>
            <a:r>
              <a:rPr lang="tr-TR" dirty="0"/>
              <a:t> ve Aytaç Armanla paylaştığı ilk filmi olan "Çocuğumu İstiyorum" da oyunculuk deneyimi yaşar ve arkasından 4 film daha </a:t>
            </a:r>
            <a:r>
              <a:rPr lang="tr-TR" dirty="0" err="1"/>
              <a:t>çevirir..Bir</a:t>
            </a:r>
            <a:r>
              <a:rPr lang="tr-TR" dirty="0"/>
              <a:t> iftar yemeğinde Muzaffer </a:t>
            </a:r>
            <a:r>
              <a:rPr lang="tr-TR" dirty="0" err="1"/>
              <a:t>Ozak</a:t>
            </a:r>
            <a:r>
              <a:rPr lang="tr-TR" dirty="0"/>
              <a:t> ile tanıştıktan sonra dünyaya farklı bir pencereden bakmaya başlar. Ve Türk Tasavvuf Musikisi alanında bir çok çalışmalara imza atar. Bir erkek ve bir kız çocuk sahibi olan Ahmet Özhan, 2003 yılında çıkardığı "Rüya" adlı albümüyle yeniden hayranlarıyla beraber olmanın mutluluğunu yaşıyor Ahmet Özhan, Üsküdar Musiki Cemiyeti ve İ.B Belediye Konservatuarı'nda eğitimini sürdürürken, bir yandan da sahne ve plak çalışmaları yaptı. Kültür Bakanlığı İstanbul Tarihi Türk Müziği Topluluğu'nun kurucusu ve genel yönetmeni olan Ahmet Özhan, klasik ve tasavvuf müziği alanındaki en iyi solistler arasında yer almaktadır. </a:t>
            </a:r>
          </a:p>
          <a:p>
            <a:endParaRPr lang="tr-TR" dirty="0"/>
          </a:p>
        </p:txBody>
      </p:sp>
      <p:pic>
        <p:nvPicPr>
          <p:cNvPr id="4" name="Resim 3"/>
          <p:cNvPicPr>
            <a:picLocks noChangeAspect="1"/>
          </p:cNvPicPr>
          <p:nvPr/>
        </p:nvPicPr>
        <p:blipFill>
          <a:blip r:embed="rId2"/>
          <a:stretch>
            <a:fillRect/>
          </a:stretch>
        </p:blipFill>
        <p:spPr>
          <a:xfrm>
            <a:off x="5989983" y="1431234"/>
            <a:ext cx="5989983" cy="3869635"/>
          </a:xfrm>
          <a:prstGeom prst="rect">
            <a:avLst/>
          </a:prstGeom>
        </p:spPr>
      </p:pic>
    </p:spTree>
    <p:extLst>
      <p:ext uri="{BB962C8B-B14F-4D97-AF65-F5344CB8AC3E}">
        <p14:creationId xmlns="" xmlns:p14="http://schemas.microsoft.com/office/powerpoint/2010/main" val="211252090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5" y="1"/>
            <a:ext cx="10353761" cy="1046922"/>
          </a:xfrm>
        </p:spPr>
        <p:txBody>
          <a:bodyPr>
            <a:normAutofit/>
          </a:bodyPr>
          <a:lstStyle/>
          <a:p>
            <a:r>
              <a:rPr lang="tr-TR" sz="4400" dirty="0">
                <a:solidFill>
                  <a:srgbClr val="C00000"/>
                </a:solidFill>
              </a:rPr>
              <a:t>Bülent Ersoy </a:t>
            </a:r>
          </a:p>
        </p:txBody>
      </p:sp>
      <p:sp>
        <p:nvSpPr>
          <p:cNvPr id="3" name="İçerik Yer Tutucusu 2"/>
          <p:cNvSpPr>
            <a:spLocks noGrp="1"/>
          </p:cNvSpPr>
          <p:nvPr>
            <p:ph idx="1"/>
          </p:nvPr>
        </p:nvSpPr>
        <p:spPr>
          <a:xfrm>
            <a:off x="166953" y="889965"/>
            <a:ext cx="5014647" cy="5868643"/>
          </a:xfrm>
        </p:spPr>
        <p:txBody>
          <a:bodyPr>
            <a:normAutofit fontScale="77500" lnSpcReduction="20000"/>
          </a:bodyPr>
          <a:lstStyle/>
          <a:p>
            <a:r>
              <a:rPr lang="tr-TR" dirty="0"/>
              <a:t>9 Haziran 1952 tarihinde, İstanbul'da doğdu. Sanat hayatına özel müzik dersleri alarak başladı. Ardından İstanbul Belediye </a:t>
            </a:r>
            <a:r>
              <a:rPr lang="tr-TR" dirty="0" err="1"/>
              <a:t>Konservatuvarı'nı</a:t>
            </a:r>
            <a:r>
              <a:rPr lang="tr-TR" dirty="0"/>
              <a:t> bitiren Ersoy, sahneye ilk adımını 1970 yılında </a:t>
            </a:r>
            <a:r>
              <a:rPr lang="tr-TR" dirty="0" err="1"/>
              <a:t>Fıstıkağacı</a:t>
            </a:r>
            <a:r>
              <a:rPr lang="tr-TR" dirty="0"/>
              <a:t>, Üsküdar'da, bugün Oya Düğün Salonu olarak bilinen, o devrin ilk aile gazinolarından birisi olan Özlem Aile Gazinosu'nda attı. Sunar Konser Bürosu-Fikret Torun tarafından düzenlenen ses yarışmasına katılarak bu yarışmada birinciliği kazandı ve 1000 lira para ödülünü ve birincilik </a:t>
            </a:r>
            <a:r>
              <a:rPr lang="tr-TR" dirty="0" err="1"/>
              <a:t>şildini</a:t>
            </a:r>
            <a:r>
              <a:rPr lang="tr-TR" dirty="0"/>
              <a:t> aldı. Akabinde bu gazinoda üç ay kadar assolist olarak çalıştı. 1971 yılında ilk 45'liği "</a:t>
            </a:r>
            <a:r>
              <a:rPr lang="tr-TR" dirty="0" err="1"/>
              <a:t>Lüzûm</a:t>
            </a:r>
            <a:r>
              <a:rPr lang="tr-TR" dirty="0"/>
              <a:t> Kalmadı ve Neye Yarar Gelişin", Saner Plak'tan çıktı. 1974'te Maksim Gazinosu'nda sahneye çıktı. Çıkardığı klasik uzun çalar "</a:t>
            </a:r>
            <a:r>
              <a:rPr lang="tr-TR" dirty="0" err="1"/>
              <a:t>Tuti</a:t>
            </a:r>
            <a:r>
              <a:rPr lang="tr-TR" dirty="0"/>
              <a:t>-i Mucizeyi </a:t>
            </a:r>
            <a:r>
              <a:rPr lang="tr-TR" dirty="0" err="1"/>
              <a:t>Guyem</a:t>
            </a:r>
            <a:r>
              <a:rPr lang="tr-TR" dirty="0"/>
              <a:t> Ne Dersem Lâf Değil" adlı plakla rekor satış elde etti. Maksim Gazinosu'nun sahibi Fahrettin Aslan, Bülent Ersoy'u assolist olarak çıkarmaya karar verdi. Ancak gerçek </a:t>
            </a:r>
            <a:r>
              <a:rPr lang="tr-TR" dirty="0" err="1"/>
              <a:t>soyismi</a:t>
            </a:r>
            <a:r>
              <a:rPr lang="tr-TR" dirty="0"/>
              <a:t> Erkoç olan Ersoy'un soyadı Müjdat Gezen tarafından Ersoy olarak değiştirildi.</a:t>
            </a:r>
          </a:p>
          <a:p>
            <a:pPr marL="0" indent="0">
              <a:buNone/>
            </a:pPr>
            <a:endParaRPr lang="tr-TR" dirty="0"/>
          </a:p>
        </p:txBody>
      </p:sp>
      <p:pic>
        <p:nvPicPr>
          <p:cNvPr id="4" name="Resim 3"/>
          <p:cNvPicPr>
            <a:picLocks noChangeAspect="1"/>
          </p:cNvPicPr>
          <p:nvPr/>
        </p:nvPicPr>
        <p:blipFill>
          <a:blip r:embed="rId2"/>
          <a:stretch>
            <a:fillRect/>
          </a:stretch>
        </p:blipFill>
        <p:spPr>
          <a:xfrm>
            <a:off x="5181599" y="889965"/>
            <a:ext cx="6665843" cy="3735043"/>
          </a:xfrm>
          <a:prstGeom prst="rect">
            <a:avLst/>
          </a:prstGeom>
        </p:spPr>
      </p:pic>
    </p:spTree>
    <p:extLst>
      <p:ext uri="{BB962C8B-B14F-4D97-AF65-F5344CB8AC3E}">
        <p14:creationId xmlns="" xmlns:p14="http://schemas.microsoft.com/office/powerpoint/2010/main" val="306135522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5" y="-251790"/>
            <a:ext cx="10353761" cy="1523999"/>
          </a:xfrm>
        </p:spPr>
        <p:txBody>
          <a:bodyPr>
            <a:normAutofit/>
          </a:bodyPr>
          <a:lstStyle/>
          <a:p>
            <a:r>
              <a:rPr lang="tr-TR" sz="4400" dirty="0" err="1">
                <a:solidFill>
                  <a:srgbClr val="C00000"/>
                </a:solidFill>
              </a:rPr>
              <a:t>Çoşkun</a:t>
            </a:r>
            <a:r>
              <a:rPr lang="tr-TR" sz="4400" dirty="0">
                <a:solidFill>
                  <a:srgbClr val="C00000"/>
                </a:solidFill>
              </a:rPr>
              <a:t> sabah</a:t>
            </a:r>
          </a:p>
        </p:txBody>
      </p:sp>
      <p:sp>
        <p:nvSpPr>
          <p:cNvPr id="3" name="İçerik Yer Tutucusu 2"/>
          <p:cNvSpPr>
            <a:spLocks noGrp="1"/>
          </p:cNvSpPr>
          <p:nvPr>
            <p:ph idx="1"/>
          </p:nvPr>
        </p:nvSpPr>
        <p:spPr>
          <a:xfrm>
            <a:off x="913795" y="993914"/>
            <a:ext cx="5274970" cy="5645426"/>
          </a:xfrm>
        </p:spPr>
        <p:txBody>
          <a:bodyPr>
            <a:normAutofit fontScale="70000" lnSpcReduction="20000"/>
          </a:bodyPr>
          <a:lstStyle/>
          <a:p>
            <a:r>
              <a:rPr lang="tr-TR" dirty="0"/>
              <a:t>Annesinin adı Roza, babasının adı Tekin'dir. Evli ve iki kız babasıdır, kızına annesinin adını koymuştur. Çok sayıda hit olmuş bestesi vardır ve 1980'li yılların sonu 1990'lı yılların başında büyük bir çıkış yakalamış olup </a:t>
            </a:r>
            <a:r>
              <a:rPr lang="tr-TR" dirty="0" err="1"/>
              <a:t>Tsm</a:t>
            </a:r>
            <a:r>
              <a:rPr lang="tr-TR" dirty="0"/>
              <a:t>-Pop ve Fantezi müzik arasında, kendisinin "Coşkun Sabah tarzı" olarak adlandırdığı bir tarzda müzik yapmıştır. Son yılların önemli </a:t>
            </a:r>
            <a:r>
              <a:rPr lang="tr-TR" dirty="0" err="1"/>
              <a:t>ud</a:t>
            </a:r>
            <a:r>
              <a:rPr lang="tr-TR" dirty="0"/>
              <a:t> virtüözlerindendir.</a:t>
            </a:r>
          </a:p>
          <a:p>
            <a:r>
              <a:rPr lang="tr-TR" dirty="0"/>
              <a:t>1990 yılında piyasaya çıkan Beni Unutma-Aşığım Sana adlı albümü 1990 yılı itibariyle Türkiye'de tüm zamanların en çok satan çalışmasıdır (3 milyon adet). [kaynak belirtilmeli] Altın çağlarını yaşadığı dönemlerde işletmeciliğini de kendisinin yaptığı </a:t>
            </a:r>
            <a:r>
              <a:rPr lang="tr-TR" dirty="0" err="1"/>
              <a:t>Sies</a:t>
            </a:r>
            <a:r>
              <a:rPr lang="tr-TR" dirty="0"/>
              <a:t> isimli mekanda çıkmaktaydı. Önce Özel Konser isimli kaseti yüzünden, 3 kaset yaptığı Oscar Plakçılık' la, daha sonra Gel Gelebilirsen isimli kasetini şarkılarının üzerine şiirler ekleyerek tekrar piyasaya süren plak şirketiyle ve en son olarak da 1992'de bitmeden ve izinsiz olarak piyasaya sürülen İsyanlardayım isimli albüm nedeniyle 3 albüm çıkardığı Emre Plakçılık' la davalık </a:t>
            </a:r>
            <a:r>
              <a:rPr lang="tr-TR" dirty="0" err="1"/>
              <a:t>olduKütahya'da</a:t>
            </a:r>
            <a:r>
              <a:rPr lang="tr-TR" dirty="0"/>
              <a:t> yapılan konserinde şimdiye kadar yaptığı en iyi bestesinin Anılar olduğunu ifade </a:t>
            </a:r>
            <a:r>
              <a:rPr lang="tr-TR" dirty="0" err="1"/>
              <a:t>etmiştir.Avustralyada</a:t>
            </a:r>
            <a:r>
              <a:rPr lang="tr-TR" dirty="0"/>
              <a:t> yaşayan Bülent Sabah ise ağabeyidir.</a:t>
            </a:r>
          </a:p>
          <a:p>
            <a:endParaRPr lang="tr-TR" dirty="0"/>
          </a:p>
        </p:txBody>
      </p:sp>
      <p:pic>
        <p:nvPicPr>
          <p:cNvPr id="4" name="Resim 3"/>
          <p:cNvPicPr>
            <a:picLocks noChangeAspect="1"/>
          </p:cNvPicPr>
          <p:nvPr/>
        </p:nvPicPr>
        <p:blipFill>
          <a:blip r:embed="rId2"/>
          <a:stretch>
            <a:fillRect/>
          </a:stretch>
        </p:blipFill>
        <p:spPr>
          <a:xfrm>
            <a:off x="6732104" y="1113183"/>
            <a:ext cx="4969566" cy="4545495"/>
          </a:xfrm>
          <a:prstGeom prst="rect">
            <a:avLst/>
          </a:prstGeom>
        </p:spPr>
      </p:pic>
    </p:spTree>
    <p:extLst>
      <p:ext uri="{BB962C8B-B14F-4D97-AF65-F5344CB8AC3E}">
        <p14:creationId xmlns="" xmlns:p14="http://schemas.microsoft.com/office/powerpoint/2010/main" val="288238627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5" y="1"/>
            <a:ext cx="10353761" cy="1099930"/>
          </a:xfrm>
        </p:spPr>
        <p:txBody>
          <a:bodyPr>
            <a:normAutofit/>
          </a:bodyPr>
          <a:lstStyle/>
          <a:p>
            <a:r>
              <a:rPr lang="tr-TR" sz="4400" dirty="0">
                <a:solidFill>
                  <a:srgbClr val="C00000"/>
                </a:solidFill>
              </a:rPr>
              <a:t>Emel sayın</a:t>
            </a:r>
          </a:p>
        </p:txBody>
      </p:sp>
      <p:sp>
        <p:nvSpPr>
          <p:cNvPr id="3" name="İçerik Yer Tutucusu 2"/>
          <p:cNvSpPr>
            <a:spLocks noGrp="1"/>
          </p:cNvSpPr>
          <p:nvPr>
            <p:ph idx="1"/>
          </p:nvPr>
        </p:nvSpPr>
        <p:spPr>
          <a:xfrm>
            <a:off x="185530" y="1099931"/>
            <a:ext cx="5618921" cy="5758069"/>
          </a:xfrm>
        </p:spPr>
        <p:txBody>
          <a:bodyPr>
            <a:normAutofit fontScale="77500" lnSpcReduction="20000"/>
          </a:bodyPr>
          <a:lstStyle/>
          <a:p>
            <a:pPr marL="0" indent="0">
              <a:buNone/>
            </a:pPr>
            <a:r>
              <a:rPr lang="tr-TR" dirty="0"/>
              <a:t>geldi. Emel Sayın, Suat ve Ahmet Sayın'ın 4 kız çocuklarından biridi13 yaşında Arif Sami Toker’den müzik dersleri almaya başladı. Toker’in yetiştirdiği en ünlü ve yetenekli sanatçı olarak kabul </a:t>
            </a:r>
            <a:r>
              <a:rPr lang="tr-TR" dirty="0" err="1"/>
              <a:t>edilmektedirÜç</a:t>
            </a:r>
            <a:r>
              <a:rPr lang="tr-TR" dirty="0"/>
              <a:t> yıl Münir Nurettin Selçuk’tan ders alarak müzik eğitimine devam etti. Edirne/Uzunköprü Gazi Turhan Bey Ortaokulu ve Çapa Lisesi’nden mezun oldu .İstanbul Belediyesi Konservatuvarı (Beşiktaş) Şan Bölümü’nde Fransa'da Münir Nurettin Selçuk'a da hocalık yapmış olan şan hocası </a:t>
            </a:r>
            <a:r>
              <a:rPr lang="tr-TR" dirty="0" err="1"/>
              <a:t>Alis</a:t>
            </a:r>
            <a:r>
              <a:rPr lang="tr-TR" dirty="0"/>
              <a:t> </a:t>
            </a:r>
            <a:r>
              <a:rPr lang="tr-TR" dirty="0" err="1"/>
              <a:t>Rosenthal</a:t>
            </a:r>
            <a:r>
              <a:rPr lang="tr-TR" dirty="0"/>
              <a:t> dan dersler aldı. Muhittin Sadak'tan da solfej dersleri aldı (dönem arkadaşları Mine Mater, Erkin Koray ile aynı solfej sınıfındaydılar)Bu arada Hürriyet Haber Ajansı'nın açtığı yarışmada Münir Nurettin Selçuk’a ait ağır bir klasik okuyarak ‘Ses Kraliçesi’ </a:t>
            </a:r>
            <a:r>
              <a:rPr lang="tr-TR" dirty="0" err="1"/>
              <a:t>seçildi.Henüz</a:t>
            </a:r>
            <a:r>
              <a:rPr lang="tr-TR" dirty="0"/>
              <a:t> 17 yaşındayken Ankara Gençlik Parkı'nda Necdet Yazar'ın gazinosunda ilk defa sahneye çıktı. 1963 yılında Ankara Radyosu'na sınavla solist olarak girdi ve yaklaşık yedi yıl hizmet verdi. Ankara seyircisi karşısında sahne tecrübesi kazanan sanatçı, Egemen Bostancı'nın teklifiyle İstanbul müzik piyasasına transfer oldu ve </a:t>
            </a:r>
            <a:r>
              <a:rPr lang="tr-TR" dirty="0" err="1"/>
              <a:t>Lalezâr</a:t>
            </a:r>
            <a:r>
              <a:rPr lang="tr-TR" dirty="0"/>
              <a:t> Gazinosu’nda assolist olarak sahne almaya başladı. Bu arada İstanbul Radyosu'na geçti ve İstanbul'a yerleşti.</a:t>
            </a:r>
          </a:p>
          <a:p>
            <a:endParaRPr lang="tr-TR" dirty="0"/>
          </a:p>
          <a:p>
            <a:endParaRPr lang="tr-TR" dirty="0"/>
          </a:p>
        </p:txBody>
      </p:sp>
      <p:pic>
        <p:nvPicPr>
          <p:cNvPr id="4" name="Resim 3"/>
          <p:cNvPicPr>
            <a:picLocks noChangeAspect="1"/>
          </p:cNvPicPr>
          <p:nvPr/>
        </p:nvPicPr>
        <p:blipFill>
          <a:blip r:embed="rId2"/>
          <a:stretch>
            <a:fillRect/>
          </a:stretch>
        </p:blipFill>
        <p:spPr>
          <a:xfrm>
            <a:off x="7386844" y="924546"/>
            <a:ext cx="4362450" cy="5724525"/>
          </a:xfrm>
          <a:prstGeom prst="rect">
            <a:avLst/>
          </a:prstGeom>
        </p:spPr>
      </p:pic>
    </p:spTree>
    <p:extLst>
      <p:ext uri="{BB962C8B-B14F-4D97-AF65-F5344CB8AC3E}">
        <p14:creationId xmlns="" xmlns:p14="http://schemas.microsoft.com/office/powerpoint/2010/main" val="357791598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5" y="1"/>
            <a:ext cx="10353761" cy="1590260"/>
          </a:xfrm>
        </p:spPr>
        <p:txBody>
          <a:bodyPr>
            <a:normAutofit/>
          </a:bodyPr>
          <a:lstStyle/>
          <a:p>
            <a:r>
              <a:rPr lang="tr-TR" sz="4400" dirty="0">
                <a:solidFill>
                  <a:srgbClr val="C00000"/>
                </a:solidFill>
              </a:rPr>
              <a:t>Faruk tınaz</a:t>
            </a:r>
          </a:p>
        </p:txBody>
      </p:sp>
      <p:sp>
        <p:nvSpPr>
          <p:cNvPr id="3" name="İçerik Yer Tutucusu 2"/>
          <p:cNvSpPr>
            <a:spLocks noGrp="1"/>
          </p:cNvSpPr>
          <p:nvPr>
            <p:ph idx="1"/>
          </p:nvPr>
        </p:nvSpPr>
        <p:spPr>
          <a:xfrm>
            <a:off x="913795" y="1311966"/>
            <a:ext cx="4241301" cy="5300870"/>
          </a:xfrm>
        </p:spPr>
        <p:txBody>
          <a:bodyPr>
            <a:normAutofit fontScale="92500" lnSpcReduction="20000"/>
          </a:bodyPr>
          <a:lstStyle/>
          <a:p>
            <a:r>
              <a:rPr lang="tr-TR" dirty="0"/>
              <a:t>Sekiz çocuklu bir ailenin beşinci çocuğu olarak Adana'da doğdu. Annesi </a:t>
            </a:r>
            <a:r>
              <a:rPr lang="tr-TR" dirty="0" err="1"/>
              <a:t>mevlüt</a:t>
            </a:r>
            <a:r>
              <a:rPr lang="tr-TR" dirty="0"/>
              <a:t> handır. Mustafa </a:t>
            </a:r>
            <a:r>
              <a:rPr lang="tr-TR" dirty="0" err="1"/>
              <a:t>Erses</a:t>
            </a:r>
            <a:r>
              <a:rPr lang="tr-TR" dirty="0"/>
              <a:t>, Ümit Tokcan ve Nevzat Sümer'den müzik dersi aldı.1980 yılında TRT'nin Radyo Özel Eğlence sınavını kazanarak TRT'de çalışmaya başladı . Ankara'da başladığı sahne hayatına İstanbul'da devam etti .1973'te Kamil Sönmez ve Osman Yağmurdereli ile Şişli'de tek odalı bir evde yaşamaya başladı. Daha sonra aralarına Asım </a:t>
            </a:r>
            <a:r>
              <a:rPr lang="tr-TR" dirty="0" err="1"/>
              <a:t>Ekren</a:t>
            </a:r>
            <a:r>
              <a:rPr lang="tr-TR" dirty="0"/>
              <a:t> katıldı.  2010 yılında Yeniköy'deki villasında darp edilmesiyle adı duyuldu.</a:t>
            </a:r>
          </a:p>
        </p:txBody>
      </p:sp>
      <p:pic>
        <p:nvPicPr>
          <p:cNvPr id="4" name="Resim 3"/>
          <p:cNvPicPr>
            <a:picLocks noChangeAspect="1"/>
          </p:cNvPicPr>
          <p:nvPr/>
        </p:nvPicPr>
        <p:blipFill>
          <a:blip r:embed="rId2"/>
          <a:stretch>
            <a:fillRect/>
          </a:stretch>
        </p:blipFill>
        <p:spPr>
          <a:xfrm>
            <a:off x="6090675" y="1311966"/>
            <a:ext cx="4894607" cy="5181599"/>
          </a:xfrm>
          <a:prstGeom prst="rect">
            <a:avLst/>
          </a:prstGeom>
        </p:spPr>
      </p:pic>
    </p:spTree>
    <p:extLst>
      <p:ext uri="{BB962C8B-B14F-4D97-AF65-F5344CB8AC3E}">
        <p14:creationId xmlns="" xmlns:p14="http://schemas.microsoft.com/office/powerpoint/2010/main" val="4648148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5" y="-450573"/>
            <a:ext cx="10353761" cy="2133600"/>
          </a:xfrm>
        </p:spPr>
        <p:txBody>
          <a:bodyPr>
            <a:normAutofit/>
          </a:bodyPr>
          <a:lstStyle/>
          <a:p>
            <a:r>
              <a:rPr lang="tr-TR" sz="4400" dirty="0">
                <a:solidFill>
                  <a:srgbClr val="C00000"/>
                </a:solidFill>
              </a:rPr>
              <a:t>Harika avcı</a:t>
            </a:r>
          </a:p>
        </p:txBody>
      </p:sp>
      <p:sp>
        <p:nvSpPr>
          <p:cNvPr id="3" name="İçerik Yer Tutucusu 2"/>
          <p:cNvSpPr>
            <a:spLocks noGrp="1"/>
          </p:cNvSpPr>
          <p:nvPr>
            <p:ph idx="1"/>
          </p:nvPr>
        </p:nvSpPr>
        <p:spPr>
          <a:xfrm>
            <a:off x="410818" y="1086679"/>
            <a:ext cx="6003234" cy="6003234"/>
          </a:xfrm>
        </p:spPr>
        <p:txBody>
          <a:bodyPr>
            <a:normAutofit fontScale="85000" lnSpcReduction="20000"/>
          </a:bodyPr>
          <a:lstStyle/>
          <a:p>
            <a:r>
              <a:rPr lang="tr-TR" dirty="0"/>
              <a:t>Avcı, 26 haziran 1965 yılında İzmir’de doğdu. Annesinin adı Sabriye </a:t>
            </a:r>
            <a:r>
              <a:rPr lang="tr-TR" dirty="0" err="1"/>
              <a:t>Ocak’dır</a:t>
            </a:r>
            <a:r>
              <a:rPr lang="tr-TR" dirty="0"/>
              <a:t>. İlk okulu bitirdikten sonra okumayı ortaokulda bırakır. 11 yaşında bir tütün fabrikasında işçi olarak annesi ile birlikte çalışmaya başlar. İzmirli Nermin Ocak’ın hikayesi tıpkı filmlerdeki </a:t>
            </a:r>
            <a:r>
              <a:rPr lang="tr-TR" dirty="0" err="1"/>
              <a:t>gibidir.Nermin</a:t>
            </a:r>
            <a:r>
              <a:rPr lang="tr-TR" dirty="0"/>
              <a:t> Ocak (Harika Avcı) bir gün annesiyle birlikte </a:t>
            </a:r>
            <a:r>
              <a:rPr lang="tr-TR" dirty="0" err="1"/>
              <a:t>Kemeraltı</a:t>
            </a:r>
            <a:r>
              <a:rPr lang="tr-TR" dirty="0"/>
              <a:t> Çarşısı’nda gezinmektedir. İzmir’in ünlü reklam şirketinin sahibi Ahmet Gül de tesadüfen oradan geçmektedir. Ahmet Bey, bu çok beğendiği genç kızın yolunu keser ve onun sekreteri olması için teklifte bulunur. Nermin fabrika işçiliğinden sekreterliğe terfi etmiştir. Kısa bir zaman sonra “gazinocu Nuri bey” gazinosunun reklam işleri için bir gün reklam ajansına telefon eder. Telefona çıkan sekreter Nermin’e, “Senin sesin ne kadar güzelmiş. Ajansa gelince tanışmak isterim,” der. Nuri Bey de, tıpkı arkadaşı Ahmet Bey gibi Nermin’e iş teklif etmekte hiç tereddüt etmez. Birkaç gün sonra Nermin, gazinocu Nuri’yle tanıştırılır. Bir hafta sonra ismi gazinonun neon ışıklı tabelasındadır. Adını Gönül Yazar, burnunu ve göğüslerini doktor Onur Erol, kilosunu Muzaffer Kuşhan, imajını ünlü fotoğrafçı Erol Atar değiştirir. Nermin artık ‘harika’ bir ‘avcı’ olmuştur.</a:t>
            </a:r>
          </a:p>
        </p:txBody>
      </p:sp>
      <p:pic>
        <p:nvPicPr>
          <p:cNvPr id="4" name="Resim 3"/>
          <p:cNvPicPr>
            <a:picLocks noChangeAspect="1"/>
          </p:cNvPicPr>
          <p:nvPr/>
        </p:nvPicPr>
        <p:blipFill>
          <a:blip r:embed="rId2"/>
          <a:stretch>
            <a:fillRect/>
          </a:stretch>
        </p:blipFill>
        <p:spPr>
          <a:xfrm>
            <a:off x="6414052" y="1404729"/>
            <a:ext cx="5777948" cy="4452732"/>
          </a:xfrm>
          <a:prstGeom prst="rect">
            <a:avLst/>
          </a:prstGeom>
        </p:spPr>
      </p:pic>
    </p:spTree>
    <p:extLst>
      <p:ext uri="{BB962C8B-B14F-4D97-AF65-F5344CB8AC3E}">
        <p14:creationId xmlns="" xmlns:p14="http://schemas.microsoft.com/office/powerpoint/2010/main" val="242970227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184</TotalTime>
  <Words>1625</Words>
  <PresentationFormat>Özel</PresentationFormat>
  <Paragraphs>39</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Damask</vt:lpstr>
      <vt:lpstr>Türk sanat müziği</vt:lpstr>
      <vt:lpstr>Türk sanat müziği nedir ?</vt:lpstr>
      <vt:lpstr>BAZI SANATÇILAR</vt:lpstr>
      <vt:lpstr>Ahmet özhan</vt:lpstr>
      <vt:lpstr>Bülent Ersoy </vt:lpstr>
      <vt:lpstr>Çoşkun sabah</vt:lpstr>
      <vt:lpstr>Emel sayın</vt:lpstr>
      <vt:lpstr>Faruk tınaz</vt:lpstr>
      <vt:lpstr>Harika avcı</vt:lpstr>
      <vt:lpstr>SADEttİN KAYNAK</vt:lpstr>
      <vt:lpstr>Safiye soyman</vt:lpstr>
      <vt:lpstr>ZEKİ MÜREN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2016-12-08T19:03:11Z</dcterms:created>
  <dcterms:modified xsi:type="dcterms:W3CDTF">2016-12-11T07:51:38Z</dcterms:modified>
  <cp:category>www.sorubak.com</cp:category>
</cp:coreProperties>
</file>