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3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8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C94B2-A3CE-4F26-A47E-B44B180B4F83}" type="datetimeFigureOut">
              <a:rPr lang="tr-TR" smtClean="0"/>
              <a:pPr/>
              <a:t>12.03.2017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D9917-7471-4B64-9CAF-F77B9AF826C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73295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1811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233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129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646231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49064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48437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42205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20518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4662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8439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3480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8367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088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0513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7372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2373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612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7950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373385" y="2819041"/>
            <a:ext cx="47035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SES OLAYLARI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373385" y="2002446"/>
            <a:ext cx="2845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TÜRKÇE </a:t>
            </a:r>
          </a:p>
        </p:txBody>
      </p:sp>
    </p:spTree>
    <p:extLst>
      <p:ext uri="{BB962C8B-B14F-4D97-AF65-F5344CB8AC3E}">
        <p14:creationId xmlns="" xmlns:p14="http://schemas.microsoft.com/office/powerpoint/2010/main" val="45106689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000">
        <p15:prstTrans prst="curtains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ULAMA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3765" y="2057401"/>
            <a:ext cx="10820400" cy="4179736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 ünsüz ile biten bir kelimenin yanına ünlü ile başlayan bir kelime geldiği zaman ulama olur. Ulamayı önlemek için virgül koyulur.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Pınar  Özer (kendi ismim :D) </a:t>
            </a:r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Uzun ince</a:t>
            </a:r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Sel adı</a:t>
            </a:r>
          </a:p>
        </p:txBody>
      </p:sp>
      <p:sp>
        <p:nvSpPr>
          <p:cNvPr id="4" name="Yay 3"/>
          <p:cNvSpPr/>
          <p:nvPr/>
        </p:nvSpPr>
        <p:spPr>
          <a:xfrm rot="8581157">
            <a:off x="1732370" y="3678019"/>
            <a:ext cx="727602" cy="49381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ay 4"/>
          <p:cNvSpPr/>
          <p:nvPr/>
        </p:nvSpPr>
        <p:spPr>
          <a:xfrm rot="7680541">
            <a:off x="1610146" y="4556580"/>
            <a:ext cx="473549" cy="56291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ay 5"/>
          <p:cNvSpPr/>
          <p:nvPr/>
        </p:nvSpPr>
        <p:spPr>
          <a:xfrm rot="8253925">
            <a:off x="1152447" y="5220044"/>
            <a:ext cx="568742" cy="562469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47061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Ünsüz düşmesi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Küçücük:küçük-cük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Çabucak:çabuk-cak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Sağlıcak:sağlık-cak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339831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ver/>
      </p:transition>
    </mc:Choice>
    <mc:Fallback>
      <p:transition spd="slow">
        <p:cov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Ünlü düşmesi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Genç-cik:gencecik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Bir-cik:biricik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Dar-cık:daracık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Az-cık:azıcık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118455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Ünsüz türemesi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His-etmek:hissetmek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Zan-etmek:zannetmek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Red-etmek:reddetmek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Af-etmek:affettmek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89625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50">
        <p14:rippl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32522" y="2153342"/>
            <a:ext cx="118871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Merhabalar,Arkadaşlar.İnşallah</a:t>
            </a:r>
            <a:r>
              <a:rPr lang="tr-T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tr-TR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Beğenmişsinizdir.İnşallah</a:t>
            </a:r>
            <a:r>
              <a:rPr lang="tr-T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Yardımı </a:t>
            </a:r>
            <a:r>
              <a:rPr lang="tr-TR" sz="60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Olmuştur.İzlediğiniz</a:t>
            </a:r>
            <a:r>
              <a:rPr lang="tr-T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İçin Teşekkürler </a:t>
            </a:r>
            <a:r>
              <a:rPr lang="tr-T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Wingdings" panose="05000000000000000000" pitchFamily="2" charset="2"/>
              </a:rPr>
              <a:t></a:t>
            </a:r>
            <a:endParaRPr lang="tr-TR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5029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SES OLAYLARI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tr-TR" dirty="0"/>
              <a:t>ÜNSÜZ YUMUŞAMASI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ÜNSÜZ BEZEŞMESİ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ÜNLÜ DÜŞMESİ 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ÜNLÜ DARALMASI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KAYNAŞTIRMA HARFLERİ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ULAMA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ÜNSÜZ DÜŞMESİ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ÜNLÜ TÜREMESİ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ÜNSÜZ TÜREMESİ</a:t>
            </a:r>
          </a:p>
        </p:txBody>
      </p:sp>
    </p:spTree>
    <p:extLst>
      <p:ext uri="{BB962C8B-B14F-4D97-AF65-F5344CB8AC3E}">
        <p14:creationId xmlns="" xmlns:p14="http://schemas.microsoft.com/office/powerpoint/2010/main" val="22401787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ÜNSÜZ YUMUŞAMASI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2207812"/>
            <a:ext cx="10820400" cy="4024125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  </a:t>
            </a:r>
            <a:r>
              <a:rPr lang="tr-TR" dirty="0" err="1"/>
              <a:t>K,t,ç,p</a:t>
            </a:r>
            <a:r>
              <a:rPr lang="tr-TR" dirty="0"/>
              <a:t> ile biten kelimelere bir ek geldiği zaman k=</a:t>
            </a:r>
            <a:r>
              <a:rPr lang="tr-TR" dirty="0" err="1"/>
              <a:t>g,ğ</a:t>
            </a:r>
            <a:r>
              <a:rPr lang="tr-TR" dirty="0"/>
              <a:t> t=d ç=c p=b ye dönüşür. Bu olaya </a:t>
            </a:r>
            <a:r>
              <a:rPr lang="tr-TR" dirty="0">
                <a:solidFill>
                  <a:srgbClr val="FF0000"/>
                </a:solidFill>
              </a:rPr>
              <a:t>ünsüz yumuşaması </a:t>
            </a:r>
            <a:r>
              <a:rPr lang="tr-TR" dirty="0"/>
              <a:t>denir. (bunlara akılda daha kolay tutmak için ketçap olarak akılda tutabilirsiniz…)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Gömlek-i:gömleği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Kağıt-ı:kağıdı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Gözlük-ü:gözlüğü</a:t>
            </a: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457200" indent="-45720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013176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NOT: BAZI TEK HECELİ KELİMELERDE YUMUŞAMA OLMAZ!! </a:t>
            </a:r>
          </a:p>
          <a:p>
            <a:pPr marL="0" indent="0">
              <a:buNone/>
            </a:pPr>
            <a:r>
              <a:rPr lang="tr-TR" dirty="0" err="1"/>
              <a:t>Top,süt,at</a:t>
            </a:r>
            <a:r>
              <a:rPr lang="tr-TR" dirty="0"/>
              <a:t>….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NOT:DİLİMİZE YABANCI DİLLERDEN GELEN SÖZCÜKLERDE YUMUŞAMA OLMAZ!!</a:t>
            </a:r>
          </a:p>
          <a:p>
            <a:pPr marL="0" indent="0">
              <a:buNone/>
            </a:pPr>
            <a:r>
              <a:rPr lang="tr-TR" dirty="0" err="1"/>
              <a:t>Hukuk,evrak,tabiat</a:t>
            </a:r>
            <a:r>
              <a:rPr lang="tr-TR" dirty="0"/>
              <a:t>…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NOT:ÖZEL İSİMLERDE YUMUŞAMA OKUNURKEN OLUR,YAZILIRKEN OLMAZ!!</a:t>
            </a:r>
          </a:p>
          <a:p>
            <a:pPr marL="0" indent="0">
              <a:buNone/>
            </a:pPr>
            <a:r>
              <a:rPr lang="tr-TR" dirty="0" err="1"/>
              <a:t>Irmak,yiğit,samet</a:t>
            </a:r>
            <a:r>
              <a:rPr lang="tr-TR" dirty="0"/>
              <a:t>…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783944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Ünsüz benzeşmesi (sertleşmesi/uyumu)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</a:t>
            </a:r>
            <a:r>
              <a:rPr lang="tr-TR" dirty="0" err="1"/>
              <a:t>f,s,t,k,ç,ş,h,p</a:t>
            </a:r>
            <a:r>
              <a:rPr lang="tr-TR" dirty="0"/>
              <a:t> ile sert sessizlerle biten kelimelere </a:t>
            </a:r>
            <a:r>
              <a:rPr lang="tr-TR" dirty="0" err="1"/>
              <a:t>c,d,g</a:t>
            </a:r>
            <a:r>
              <a:rPr lang="tr-TR" dirty="0"/>
              <a:t> ile başlayan bir ek geldiğinde c=ç d=t g-ğ=k ye </a:t>
            </a:r>
            <a:r>
              <a:rPr lang="tr-TR" dirty="0" err="1"/>
              <a:t>dünüşümüne</a:t>
            </a:r>
            <a:r>
              <a:rPr lang="tr-TR" dirty="0"/>
              <a:t> denir. (akılda kolay tutmak için fıstıkçı şahap)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İnat-cı:inatçı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Bit-gin:bitkin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1973-den:1973 ten</a:t>
            </a:r>
          </a:p>
        </p:txBody>
      </p:sp>
    </p:spTree>
    <p:extLst>
      <p:ext uri="{BB962C8B-B14F-4D97-AF65-F5344CB8AC3E}">
        <p14:creationId xmlns="" xmlns:p14="http://schemas.microsoft.com/office/powerpoint/2010/main" val="22465958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ÜNLÜ DÜŞMESİ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Dar ünlü ile başlayan bir ek geldiğinde ünlü düşer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AĞIZ-I:AĞZI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OMUZ-U:OMZU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/>
              <a:t>GÖĞÜS-Ü:GÖĞSÜ</a:t>
            </a:r>
          </a:p>
        </p:txBody>
      </p:sp>
    </p:spTree>
    <p:extLst>
      <p:ext uri="{BB962C8B-B14F-4D97-AF65-F5344CB8AC3E}">
        <p14:creationId xmlns="" xmlns:p14="http://schemas.microsoft.com/office/powerpoint/2010/main" val="2652629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günlük aritmetik nüfus yoğunluğu ünlü türemesi büyük ünlü ...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8869" y="1749286"/>
            <a:ext cx="10694504" cy="4320209"/>
          </a:xfrm>
        </p:spPr>
      </p:pic>
    </p:spTree>
    <p:extLst>
      <p:ext uri="{BB962C8B-B14F-4D97-AF65-F5344CB8AC3E}">
        <p14:creationId xmlns="" xmlns:p14="http://schemas.microsoft.com/office/powerpoint/2010/main" val="7397964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Ünlü daralması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 bir kelimeye şimdiki zaman eki olan (yor) geldiği zaman düz-geniş (a-e) ünlüleri daralır.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İste-yor:istiyor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Bekle-yor:bekliyor</a:t>
            </a:r>
            <a:endParaRPr lang="tr-TR" dirty="0"/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Zıpla-yor:zıplıyor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320725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/>
              <a:t>KAYNAŞTIRMA HARFLERİ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5800" y="2194559"/>
            <a:ext cx="10820400" cy="4024125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Ünlü ile biten bir kelimeye ünlü ile başlayan bir ek geldiği zaman </a:t>
            </a:r>
            <a:r>
              <a:rPr lang="tr-TR" dirty="0" err="1"/>
              <a:t>y,ş,s,n</a:t>
            </a:r>
            <a:r>
              <a:rPr lang="tr-TR" dirty="0"/>
              <a:t> ünsüzleri araya girer, türer.(akılda tutabilmek için yaşasın)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ÖRNEK: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err="1"/>
              <a:t>o-n-un:onun</a:t>
            </a:r>
            <a:r>
              <a:rPr lang="tr-TR" dirty="0"/>
              <a:t>    2. </a:t>
            </a:r>
            <a:r>
              <a:rPr lang="tr-TR" dirty="0" err="1"/>
              <a:t>su-y-un:suyun</a:t>
            </a:r>
            <a:r>
              <a:rPr lang="tr-TR" dirty="0"/>
              <a:t>  3.yedi-ş-er:yedişer</a:t>
            </a:r>
          </a:p>
          <a:p>
            <a:pPr marL="0" indent="0">
              <a:buNone/>
            </a:pPr>
            <a:endParaRPr lang="tr-TR" dirty="0"/>
          </a:p>
        </p:txBody>
      </p:sp>
      <p:cxnSp>
        <p:nvCxnSpPr>
          <p:cNvPr id="5" name="Düz Ok Bağlayıcısı 4"/>
          <p:cNvCxnSpPr>
            <a:cxnSpLocks/>
          </p:cNvCxnSpPr>
          <p:nvPr/>
        </p:nvCxnSpPr>
        <p:spPr>
          <a:xfrm flipH="1" flipV="1">
            <a:off x="1630016" y="4206622"/>
            <a:ext cx="795131" cy="1073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cxnSpLocks/>
          </p:cNvCxnSpPr>
          <p:nvPr/>
        </p:nvCxnSpPr>
        <p:spPr>
          <a:xfrm flipH="1" flipV="1">
            <a:off x="3962401" y="4206622"/>
            <a:ext cx="490329" cy="9484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>
            <a:cxnSpLocks/>
          </p:cNvCxnSpPr>
          <p:nvPr/>
        </p:nvCxnSpPr>
        <p:spPr>
          <a:xfrm flipH="1" flipV="1">
            <a:off x="6390859" y="4158581"/>
            <a:ext cx="321366" cy="1169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870110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Uçak İzi">
  <a:themeElements>
    <a:clrScheme name="Uçak İzi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Uçak İzi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çak İzi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6DB8EB18-3657-4051-A897-2ED38832359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98</TotalTime>
  <Words>276</Words>
  <PresentationFormat>Özel</PresentationFormat>
  <Paragraphs>86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Uçak İzi</vt:lpstr>
      <vt:lpstr>Slayt 1</vt:lpstr>
      <vt:lpstr>SES OLAYLARI</vt:lpstr>
      <vt:lpstr>ÜNSÜZ YUMUŞAMASI</vt:lpstr>
      <vt:lpstr>Slayt 4</vt:lpstr>
      <vt:lpstr>Ünsüz benzeşmesi (sertleşmesi/uyumu)</vt:lpstr>
      <vt:lpstr>ÜNLÜ DÜŞMESİ</vt:lpstr>
      <vt:lpstr>Slayt 7</vt:lpstr>
      <vt:lpstr>Ünlü daralması</vt:lpstr>
      <vt:lpstr>KAYNAŞTIRMA HARFLERİ</vt:lpstr>
      <vt:lpstr>ULAMA</vt:lpstr>
      <vt:lpstr>Ünsüz düşmesi</vt:lpstr>
      <vt:lpstr>Ünlü düşmesi</vt:lpstr>
      <vt:lpstr>Ünsüz türemesi</vt:lpstr>
      <vt:lpstr>Slayt 14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2017-01-04T07:34:29Z</dcterms:created>
  <dcterms:modified xsi:type="dcterms:W3CDTF">2017-03-12T12:11:14Z</dcterms:modified>
  <cp:category>www.sorubak.com</cp:category>
</cp:coreProperties>
</file>