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60" r:id="rId5"/>
    <p:sldId id="264" r:id="rId6"/>
    <p:sldId id="261" r:id="rId7"/>
    <p:sldId id="265" r:id="rId8"/>
    <p:sldId id="262" r:id="rId9"/>
    <p:sldId id="263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5" r:id="rId19"/>
    <p:sldId id="276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208" autoAdjust="0"/>
  </p:normalViewPr>
  <p:slideViewPr>
    <p:cSldViewPr>
      <p:cViewPr>
        <p:scale>
          <a:sx n="75" d="100"/>
          <a:sy n="75" d="100"/>
        </p:scale>
        <p:origin x="-1392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3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A85D9D-2C66-46F7-B4C5-037EF8E371FB}" type="datetimeFigureOut">
              <a:rPr lang="tr-TR" smtClean="0"/>
              <a:pPr/>
              <a:t>12.03.2017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36360F-DD32-4069-ADCE-06F95021985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28725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6360F-DD32-4069-ADCE-06F95021985C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6360F-DD32-4069-ADCE-06F95021985C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6360F-DD32-4069-ADCE-06F95021985C}" type="slidenum">
              <a:rPr lang="tr-TR" smtClean="0"/>
              <a:pPr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95357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A5F59-37C0-4626-A130-54C2FD045278}" type="datetimeFigureOut">
              <a:rPr lang="tr-TR" smtClean="0"/>
              <a:pPr/>
              <a:t>12.03.2017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C13A7-421C-400C-B762-B4A56C5047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A5F59-37C0-4626-A130-54C2FD045278}" type="datetimeFigureOut">
              <a:rPr lang="tr-TR" smtClean="0"/>
              <a:pPr/>
              <a:t>12.03.2017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C13A7-421C-400C-B762-B4A56C5047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A5F59-37C0-4626-A130-54C2FD045278}" type="datetimeFigureOut">
              <a:rPr lang="tr-TR" smtClean="0"/>
              <a:pPr/>
              <a:t>12.03.2017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C13A7-421C-400C-B762-B4A56C5047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A5F59-37C0-4626-A130-54C2FD045278}" type="datetimeFigureOut">
              <a:rPr lang="tr-TR" smtClean="0"/>
              <a:pPr/>
              <a:t>12.03.2017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C13A7-421C-400C-B762-B4A56C5047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A5F59-37C0-4626-A130-54C2FD045278}" type="datetimeFigureOut">
              <a:rPr lang="tr-TR" smtClean="0"/>
              <a:pPr/>
              <a:t>12.03.2017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C13A7-421C-400C-B762-B4A56C5047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A5F59-37C0-4626-A130-54C2FD045278}" type="datetimeFigureOut">
              <a:rPr lang="tr-TR" smtClean="0"/>
              <a:pPr/>
              <a:t>12.03.2017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C13A7-421C-400C-B762-B4A56C5047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A5F59-37C0-4626-A130-54C2FD045278}" type="datetimeFigureOut">
              <a:rPr lang="tr-TR" smtClean="0"/>
              <a:pPr/>
              <a:t>12.03.2017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C13A7-421C-400C-B762-B4A56C5047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A5F59-37C0-4626-A130-54C2FD045278}" type="datetimeFigureOut">
              <a:rPr lang="tr-TR" smtClean="0"/>
              <a:pPr/>
              <a:t>12.03.2017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C13A7-421C-400C-B762-B4A56C5047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A5F59-37C0-4626-A130-54C2FD045278}" type="datetimeFigureOut">
              <a:rPr lang="tr-TR" smtClean="0"/>
              <a:pPr/>
              <a:t>12.03.2017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C13A7-421C-400C-B762-B4A56C5047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A5F59-37C0-4626-A130-54C2FD045278}" type="datetimeFigureOut">
              <a:rPr lang="tr-TR" smtClean="0"/>
              <a:pPr/>
              <a:t>12.03.2017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C13A7-421C-400C-B762-B4A56C5047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A5F59-37C0-4626-A130-54C2FD045278}" type="datetimeFigureOut">
              <a:rPr lang="tr-TR" smtClean="0"/>
              <a:pPr/>
              <a:t>12.03.2017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C13A7-421C-400C-B762-B4A56C5047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50000">
              <a:schemeClr val="accent5">
                <a:lumMod val="75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A5F59-37C0-4626-A130-54C2FD045278}" type="datetimeFigureOut">
              <a:rPr lang="tr-TR" smtClean="0"/>
              <a:pPr/>
              <a:t>12.03.2017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3C13A7-421C-400C-B762-B4A56C5047A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72400" cy="507209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perspectiveRelaxed"/>
            <a:lightRig rig="threePt" dir="t"/>
          </a:scene3d>
        </p:spPr>
        <p:txBody>
          <a:bodyPr>
            <a:normAutofit/>
          </a:bodyPr>
          <a:lstStyle/>
          <a:p>
            <a:r>
              <a:rPr lang="tr-TR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EKONOMİK YAŞAM </a:t>
            </a:r>
            <a:endParaRPr lang="tr-TR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Ülkemiz Topraklarında Tarım 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142846" y="1643049"/>
          <a:ext cx="8786869" cy="47863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5267"/>
                <a:gridCol w="1255267"/>
                <a:gridCol w="1255267"/>
                <a:gridCol w="1255267"/>
                <a:gridCol w="1255267"/>
                <a:gridCol w="1255267"/>
                <a:gridCol w="1255267"/>
              </a:tblGrid>
              <a:tr h="1094015">
                <a:tc>
                  <a:txBody>
                    <a:bodyPr/>
                    <a:lstStyle/>
                    <a:p>
                      <a:r>
                        <a:rPr lang="tr-TR" dirty="0" smtClean="0"/>
                        <a:t>Ege Bölgesi</a:t>
                      </a:r>
                      <a:r>
                        <a:rPr lang="tr-TR" baseline="0" dirty="0" smtClean="0"/>
                        <a:t>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Akdeniz Bölgesi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Marmara Bölgesi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smtClean="0"/>
                        <a:t>Güneydoğu  Anadolu Bölgesi 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İç</a:t>
                      </a:r>
                      <a:r>
                        <a:rPr lang="tr-TR" baseline="0" dirty="0" smtClean="0"/>
                        <a:t> Anadolu Bölgesi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Doğu Anadolu Bölgesi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Karadeniz Bölgesi </a:t>
                      </a:r>
                      <a:endParaRPr lang="tr-TR" dirty="0"/>
                    </a:p>
                  </a:txBody>
                  <a:tcPr/>
                </a:tc>
              </a:tr>
              <a:tr h="923081">
                <a:tc>
                  <a:txBody>
                    <a:bodyPr/>
                    <a:lstStyle/>
                    <a:p>
                      <a:r>
                        <a:rPr lang="tr-TR" dirty="0" smtClean="0"/>
                        <a:t>ZEYTİN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MISIR </a:t>
                      </a:r>
                      <a:endParaRPr lang="tr-T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AYÇİÇEĞİ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ANTEP</a:t>
                      </a:r>
                      <a:r>
                        <a:rPr lang="tr-TR" baseline="0" dirty="0" smtClean="0"/>
                        <a:t> FISTIĞI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BUĞDAY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KAYISI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ÇAY </a:t>
                      </a:r>
                      <a:endParaRPr lang="tr-TR" dirty="0"/>
                    </a:p>
                  </a:txBody>
                  <a:tcPr/>
                </a:tc>
              </a:tr>
              <a:tr h="923081">
                <a:tc>
                  <a:txBody>
                    <a:bodyPr/>
                    <a:lstStyle/>
                    <a:p>
                      <a:r>
                        <a:rPr lang="tr-TR" dirty="0" smtClean="0"/>
                        <a:t>ÜZÜM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TURUNÇGİ-LLER</a:t>
                      </a:r>
                      <a:r>
                        <a:rPr lang="tr-TR" sz="1800" baseline="0" dirty="0" smtClean="0"/>
                        <a:t> </a:t>
                      </a:r>
                      <a:endParaRPr lang="tr-T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PİRİNÇ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PAMUK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ARPA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ŞEKER PANCARI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FINDIK </a:t>
                      </a:r>
                      <a:endParaRPr lang="tr-TR" dirty="0"/>
                    </a:p>
                  </a:txBody>
                  <a:tcPr/>
                </a:tc>
              </a:tr>
              <a:tr h="923081">
                <a:tc>
                  <a:txBody>
                    <a:bodyPr/>
                    <a:lstStyle/>
                    <a:p>
                      <a:r>
                        <a:rPr lang="tr-TR" dirty="0" smtClean="0"/>
                        <a:t>HAŞHAŞ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SOYA FASULYESİ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ŞEFTALİ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KARPUZ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BAKLAGİLLER</a:t>
                      </a:r>
                      <a:r>
                        <a:rPr lang="tr-TR" baseline="0" dirty="0" smtClean="0"/>
                        <a:t>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BAKLAGİLLER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MISIR</a:t>
                      </a:r>
                      <a:r>
                        <a:rPr lang="tr-TR" baseline="0" dirty="0" smtClean="0"/>
                        <a:t> </a:t>
                      </a:r>
                      <a:endParaRPr lang="tr-TR" dirty="0"/>
                    </a:p>
                  </a:txBody>
                  <a:tcPr/>
                </a:tc>
              </a:tr>
              <a:tr h="9230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/>
                        <a:t>İNCİR </a:t>
                      </a:r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MUZ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TÜTÜN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KIRMIZI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sz="1600" baseline="0" dirty="0" smtClean="0"/>
                        <a:t>MERCİMEK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PATATES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ARPA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TÜTÜN 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bg2"/>
                </a:solidFill>
              </a:rPr>
              <a:t>ÜLKEMİZDE  Hayvancılık </a:t>
            </a:r>
            <a:endParaRPr lang="tr-TR" dirty="0">
              <a:solidFill>
                <a:schemeClr val="bg2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1600200"/>
            <a:ext cx="8501122" cy="5257800"/>
          </a:xfrm>
        </p:spPr>
        <p:txBody>
          <a:bodyPr/>
          <a:lstStyle/>
          <a:p>
            <a:r>
              <a:rPr lang="tr-TR" dirty="0" smtClean="0"/>
              <a:t>Büyük Baş hayvancılık </a:t>
            </a:r>
            <a:r>
              <a:rPr lang="tr-TR" dirty="0" smtClean="0">
                <a:solidFill>
                  <a:schemeClr val="bg1">
                    <a:lumMod val="95000"/>
                  </a:schemeClr>
                </a:solidFill>
              </a:rPr>
              <a:t>Doğu Anadolu ‘ da </a:t>
            </a:r>
          </a:p>
          <a:p>
            <a:r>
              <a:rPr lang="tr-TR" dirty="0" smtClean="0"/>
              <a:t>Küçük Baş hayvancılık </a:t>
            </a:r>
            <a:r>
              <a:rPr lang="tr-TR" dirty="0" smtClean="0">
                <a:solidFill>
                  <a:schemeClr val="bg1">
                    <a:lumMod val="95000"/>
                  </a:schemeClr>
                </a:solidFill>
              </a:rPr>
              <a:t>İç </a:t>
            </a:r>
            <a:r>
              <a:rPr lang="tr-TR" dirty="0" err="1" smtClean="0">
                <a:solidFill>
                  <a:schemeClr val="bg1">
                    <a:lumMod val="95000"/>
                  </a:schemeClr>
                </a:solidFill>
              </a:rPr>
              <a:t>Anadolun’da</a:t>
            </a:r>
            <a:r>
              <a:rPr lang="tr-TR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tr-TR" dirty="0" smtClean="0"/>
              <a:t>KIL keçisi </a:t>
            </a:r>
            <a:r>
              <a:rPr lang="tr-TR" dirty="0" smtClean="0">
                <a:solidFill>
                  <a:schemeClr val="bg1">
                    <a:lumMod val="95000"/>
                  </a:schemeClr>
                </a:solidFill>
              </a:rPr>
              <a:t>Antalya ‘ da </a:t>
            </a:r>
            <a:r>
              <a:rPr lang="tr-TR" dirty="0" smtClean="0"/>
              <a:t>Tiftik keçisi </a:t>
            </a:r>
            <a:r>
              <a:rPr lang="tr-TR" dirty="0" smtClean="0">
                <a:solidFill>
                  <a:schemeClr val="bg1">
                    <a:lumMod val="95000"/>
                  </a:schemeClr>
                </a:solidFill>
              </a:rPr>
              <a:t>Ankara ‘ da </a:t>
            </a:r>
            <a:r>
              <a:rPr lang="tr-TR" dirty="0" smtClean="0"/>
              <a:t>Kümes hayvancılığı  ve ipek böcekçiliği en çok </a:t>
            </a:r>
            <a:r>
              <a:rPr lang="tr-TR" dirty="0" smtClean="0">
                <a:solidFill>
                  <a:schemeClr val="bg1">
                    <a:lumMod val="95000"/>
                  </a:schemeClr>
                </a:solidFill>
              </a:rPr>
              <a:t>Marmara Bölgesin ‘ de </a:t>
            </a:r>
            <a:r>
              <a:rPr lang="tr-TR" dirty="0" smtClean="0"/>
              <a:t>yaygındır.</a:t>
            </a:r>
            <a:r>
              <a:rPr lang="tr-TR" dirty="0" smtClean="0">
                <a:solidFill>
                  <a:schemeClr val="bg1">
                    <a:lumMod val="95000"/>
                  </a:schemeClr>
                </a:solidFill>
              </a:rPr>
              <a:t>Muğla Ordu </a:t>
            </a:r>
            <a:r>
              <a:rPr lang="tr-TR" dirty="0" smtClean="0"/>
              <a:t>gibi illerde arıcılık daha yoğundur. </a:t>
            </a:r>
            <a:r>
              <a:rPr lang="tr-TR" dirty="0" smtClean="0">
                <a:solidFill>
                  <a:schemeClr val="bg1">
                    <a:lumMod val="95000"/>
                  </a:schemeClr>
                </a:solidFill>
              </a:rPr>
              <a:t>Karadeniz Bölge ‘ sinde </a:t>
            </a:r>
            <a:r>
              <a:rPr lang="tr-TR" dirty="0" smtClean="0"/>
              <a:t>de en çok balıkçılık olur.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images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14290"/>
            <a:ext cx="7672666" cy="55721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50800" dist="38100" dir="2700000" algn="tl" rotWithShape="0">
              <a:srgbClr val="000000">
                <a:alpha val="43000"/>
              </a:srgbClr>
            </a:outerShdw>
            <a:reflection blurRad="6350" stA="50000" endA="300" endPos="90000" dist="508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www.erguven.net-Ulkemizin_kaynaklari_(7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28604"/>
            <a:ext cx="8096275" cy="607220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indir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876"/>
            <a:ext cx="4005684" cy="3000396"/>
          </a:xfrm>
          <a:prstGeom prst="rect">
            <a:avLst/>
          </a:prstGeom>
          <a:noFill/>
        </p:spPr>
      </p:pic>
      <p:pic>
        <p:nvPicPr>
          <p:cNvPr id="6147" name="Picture 3" descr="E:\indir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357166"/>
            <a:ext cx="3788544" cy="2928958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4714876" y="5429264"/>
            <a:ext cx="2286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KIL KEÇİSİ </a:t>
            </a:r>
            <a:endParaRPr lang="tr-TR" sz="3200" dirty="0"/>
          </a:p>
        </p:txBody>
      </p:sp>
      <p:sp>
        <p:nvSpPr>
          <p:cNvPr id="8" name="7 Metin kutusu"/>
          <p:cNvSpPr txBox="1"/>
          <p:nvPr/>
        </p:nvSpPr>
        <p:spPr>
          <a:xfrm>
            <a:off x="5929322" y="3500438"/>
            <a:ext cx="29289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TİFTİK KEÇİSİ </a:t>
            </a:r>
            <a:endParaRPr lang="tr-TR" sz="3000" dirty="0"/>
          </a:p>
        </p:txBody>
      </p:sp>
      <p:pic>
        <p:nvPicPr>
          <p:cNvPr id="9" name="Picture 2" descr="E:\indir (5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14290"/>
            <a:ext cx="3709581" cy="2214578"/>
          </a:xfrm>
          <a:prstGeom prst="rect">
            <a:avLst/>
          </a:prstGeom>
          <a:noFill/>
        </p:spPr>
      </p:pic>
      <p:sp>
        <p:nvSpPr>
          <p:cNvPr id="11" name="10 Metin kutusu"/>
          <p:cNvSpPr txBox="1"/>
          <p:nvPr/>
        </p:nvSpPr>
        <p:spPr>
          <a:xfrm>
            <a:off x="857224" y="2500306"/>
            <a:ext cx="20717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İPEK BÖCEKÇİLİĞİ </a:t>
            </a:r>
            <a:endParaRPr lang="tr-T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Ülkemizde Madencilik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1500174"/>
            <a:ext cx="8858280" cy="5357826"/>
          </a:xfrm>
        </p:spPr>
        <p:txBody>
          <a:bodyPr/>
          <a:lstStyle/>
          <a:p>
            <a:r>
              <a:rPr lang="tr-TR" dirty="0" smtClean="0"/>
              <a:t>Etibank MTA ( MADENLERİ TETKİK VE ARAMA ENSTÜTÜSÜ )KURDU. Doğu Anadolu en zengin maden bölgesidir.bazı madenleri ithal olarak dışarıdan alıyoruz.</a:t>
            </a:r>
            <a:endParaRPr lang="tr-TR" dirty="0"/>
          </a:p>
        </p:txBody>
      </p:sp>
      <p:pic>
        <p:nvPicPr>
          <p:cNvPr id="7171" name="Picture 3" descr="E:\image00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643314"/>
            <a:ext cx="7786742" cy="2857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turkiyede-cikarilan-madenler-ve-cikariliklari-yerl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42852"/>
            <a:ext cx="8001056" cy="3286148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571472" y="3500438"/>
            <a:ext cx="65008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BOR ESKİŞEHİR KÜTAHYA VB YERLERDE ÇIKAR . ENERJİ TEMİZLİK VB. YERLERDE KULLANILIR.</a:t>
            </a:r>
            <a:endParaRPr lang="tr-TR" sz="2400" dirty="0"/>
          </a:p>
        </p:txBody>
      </p:sp>
      <p:sp>
        <p:nvSpPr>
          <p:cNvPr id="6" name="5 Metin kutusu"/>
          <p:cNvSpPr txBox="1"/>
          <p:nvPr/>
        </p:nvSpPr>
        <p:spPr>
          <a:xfrm>
            <a:off x="571472" y="4429132"/>
            <a:ext cx="6000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Demir SİVAS MALATYA VB .YERLERDE ÇIKAR.Demirden taş kömürü yapılır.</a:t>
            </a:r>
            <a:endParaRPr lang="tr-TR" sz="2400" dirty="0"/>
          </a:p>
        </p:txBody>
      </p:sp>
      <p:sp>
        <p:nvSpPr>
          <p:cNvPr id="8" name="7 Metin kutusu"/>
          <p:cNvSpPr txBox="1"/>
          <p:nvPr/>
        </p:nvSpPr>
        <p:spPr>
          <a:xfrm>
            <a:off x="642910" y="5357826"/>
            <a:ext cx="55721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Bakır  ARTVİN ELAZIĞ vb. yerlerde çıkar. Elektrik ve elektronik sanayinin hammaddesidir.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2844" y="285728"/>
            <a:ext cx="8758238" cy="6286544"/>
          </a:xfrm>
        </p:spPr>
        <p:txBody>
          <a:bodyPr/>
          <a:lstStyle/>
          <a:p>
            <a:r>
              <a:rPr lang="tr-TR" dirty="0" smtClean="0"/>
              <a:t>Ülkemizde  krom </a:t>
            </a:r>
            <a:r>
              <a:rPr lang="tr-TR" dirty="0" smtClean="0">
                <a:solidFill>
                  <a:schemeClr val="bg1">
                    <a:lumMod val="95000"/>
                  </a:schemeClr>
                </a:solidFill>
              </a:rPr>
              <a:t>Elazığ Fethiye Denizli </a:t>
            </a:r>
            <a:r>
              <a:rPr lang="tr-TR" dirty="0" smtClean="0"/>
              <a:t>‘de çıkmaktadır.Zırhlı araç yapımında kullanılır.Ülkemiz krom üretiminde ön sıradadır.</a:t>
            </a:r>
          </a:p>
          <a:p>
            <a:endParaRPr lang="tr-TR" dirty="0"/>
          </a:p>
        </p:txBody>
      </p:sp>
      <p:pic>
        <p:nvPicPr>
          <p:cNvPr id="2" name="Picture 2" descr="E:\savunma-bakanligi-ile-sozlesme-imzaladi-1486207770-160907204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7" y="2071678"/>
            <a:ext cx="7881992" cy="4429156"/>
          </a:xfrm>
          <a:prstGeom prst="rect">
            <a:avLst/>
          </a:prstGeom>
          <a:ln w="57150" cap="sq">
            <a:solidFill>
              <a:schemeClr val="accent4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Linyit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357850"/>
          </a:xfrm>
        </p:spPr>
        <p:txBody>
          <a:bodyPr/>
          <a:lstStyle/>
          <a:p>
            <a:r>
              <a:rPr lang="tr-TR" dirty="0" smtClean="0"/>
              <a:t>Ülkemizde Muğla Manisa Kütahya Kahramanmaraş ‘da çıkmaktadır.Evlerde yakıt amaçlı kullanılır.Termik </a:t>
            </a:r>
            <a:r>
              <a:rPr lang="tr-TR" dirty="0" err="1" smtClean="0"/>
              <a:t>santralallerden</a:t>
            </a:r>
            <a:r>
              <a:rPr lang="tr-TR" dirty="0" smtClean="0"/>
              <a:t> enerji elde etmek için de kullanılır.</a:t>
            </a:r>
          </a:p>
        </p:txBody>
      </p:sp>
      <p:pic>
        <p:nvPicPr>
          <p:cNvPr id="2050" name="Picture 2" descr="E:\images 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500438"/>
            <a:ext cx="7643866" cy="30718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T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85728"/>
            <a:ext cx="7534778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EKONOMİ NEDİR ?</a:t>
            </a:r>
            <a:endParaRPr lang="tr-TR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600200"/>
            <a:ext cx="8820472" cy="5257800"/>
          </a:xfrm>
        </p:spPr>
        <p:txBody>
          <a:bodyPr/>
          <a:lstStyle/>
          <a:p>
            <a:r>
              <a:rPr lang="tr-TR" dirty="0" smtClean="0"/>
              <a:t>İnsanların yaşamlarını devam ettirebilmeleri için yaptıkları faaliyetlere ekonomik faaliyetler deriz.</a:t>
            </a:r>
          </a:p>
          <a:p>
            <a:r>
              <a:rPr lang="tr-TR" dirty="0" smtClean="0"/>
              <a:t>Ekonomik faaliyetlerin bazıları şunlardır:</a:t>
            </a:r>
          </a:p>
          <a:p>
            <a:r>
              <a:rPr lang="tr-TR" dirty="0" smtClean="0"/>
              <a:t>Ticaret</a:t>
            </a:r>
          </a:p>
          <a:p>
            <a:r>
              <a:rPr lang="tr-TR" dirty="0" smtClean="0"/>
              <a:t>Turizm</a:t>
            </a:r>
          </a:p>
          <a:p>
            <a:r>
              <a:rPr lang="tr-TR" dirty="0" smtClean="0"/>
              <a:t>Tarım</a:t>
            </a:r>
          </a:p>
          <a:p>
            <a:r>
              <a:rPr lang="tr-TR" dirty="0" smtClean="0"/>
              <a:t>Hayvancılık</a:t>
            </a:r>
          </a:p>
          <a:p>
            <a:r>
              <a:rPr lang="tr-TR" dirty="0" smtClean="0"/>
              <a:t>Dericilik</a:t>
            </a:r>
          </a:p>
          <a:p>
            <a:r>
              <a:rPr lang="tr-TR" dirty="0" smtClean="0"/>
              <a:t>Hizmetler vb.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EKONOMİ</a:t>
            </a:r>
            <a:endParaRPr lang="tr-TR" sz="5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3 İçerik Yer Tutucusu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Autofit/>
          </a:bodyPr>
          <a:lstStyle/>
          <a:p>
            <a:r>
              <a:rPr lang="tr-TR" sz="4200" dirty="0" smtClean="0"/>
              <a:t>Ekonomik çeşitliliğin nedenleri:</a:t>
            </a:r>
          </a:p>
          <a:p>
            <a:r>
              <a:rPr lang="tr-TR" sz="4200" dirty="0" smtClean="0"/>
              <a:t>Yer yüzü ve yer altı kaynaklar bakımından zengin olan bir ülke olmamız</a:t>
            </a:r>
          </a:p>
          <a:p>
            <a:r>
              <a:rPr lang="tr-TR" sz="4200" dirty="0" smtClean="0"/>
              <a:t>Yeryüzü şekillerin farklılık göstermesi vb.</a:t>
            </a:r>
          </a:p>
          <a:p>
            <a:endParaRPr lang="tr-TR" sz="4400" dirty="0" smtClean="0"/>
          </a:p>
          <a:p>
            <a:endParaRPr lang="tr-TR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rmAutofit/>
          </a:bodyPr>
          <a:lstStyle/>
          <a:p>
            <a:r>
              <a:rPr lang="tr-TR" dirty="0" smtClean="0"/>
              <a:t>BÖLGELER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1600200"/>
            <a:ext cx="8640960" cy="5069160"/>
          </a:xfrm>
        </p:spPr>
        <p:txBody>
          <a:bodyPr>
            <a:normAutofit/>
          </a:bodyPr>
          <a:lstStyle/>
          <a:p>
            <a:r>
              <a:rPr lang="tr-TR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AKDENİZ </a:t>
            </a:r>
            <a:r>
              <a:rPr lang="tr-TR" sz="3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bölgesİ</a:t>
            </a:r>
            <a:r>
              <a:rPr lang="tr-TR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  <a:r>
              <a:rPr lang="tr-TR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tr-TR" sz="3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Kıyı kesimler </a:t>
            </a:r>
            <a:r>
              <a:rPr lang="tr-TR" sz="3000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tarIma</a:t>
            </a:r>
            <a:r>
              <a:rPr lang="tr-TR" sz="3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tr-TR" sz="3000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uygunduR</a:t>
            </a:r>
            <a:r>
              <a:rPr lang="tr-TR" sz="3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.Karasallıktan dolayI kuru tarım yapılır. Kıyı </a:t>
            </a:r>
            <a:r>
              <a:rPr lang="tr-TR" sz="3000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kesİmlerde</a:t>
            </a:r>
            <a:r>
              <a:rPr lang="tr-TR" sz="3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GÜNEŞLENME SÜRESİ FAZLA OLDUĞU İÇİN SERACILIK YAYGINDIR.</a:t>
            </a:r>
            <a:endParaRPr lang="tr-TR" sz="3000" dirty="0" smtClean="0"/>
          </a:p>
          <a:p>
            <a:r>
              <a:rPr lang="tr-TR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Marmara </a:t>
            </a:r>
            <a:r>
              <a:rPr lang="tr-TR" sz="3000" b="1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Bölgesİ</a:t>
            </a:r>
            <a:r>
              <a:rPr lang="tr-TR" sz="3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  <a:r>
              <a:rPr lang="tr-TR" sz="3000" dirty="0" smtClean="0"/>
              <a:t>Genellikle ayçiçeği ve zeytin yetişir.Karadeniz ‘e yakın bölgelerde ve Güney Marmara ‘ da fındık,mısır,tütün vb. ürünler </a:t>
            </a:r>
            <a:r>
              <a:rPr lang="tr-TR" sz="3000" dirty="0" err="1" smtClean="0"/>
              <a:t>yetiştirken</a:t>
            </a:r>
            <a:r>
              <a:rPr lang="tr-TR" sz="3000" dirty="0" smtClean="0"/>
              <a:t> iç bölgelerde ise her yerde yetişebilen arpa , buğday gibi ürünler yetişir.</a:t>
            </a:r>
          </a:p>
          <a:p>
            <a:endParaRPr lang="tr-TR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cografi_bolgeler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714356"/>
            <a:ext cx="8392652" cy="55007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chemeClr val="accent6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prst="relaxedInse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tr-TR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BÖLGELER</a:t>
            </a:r>
            <a:endParaRPr lang="tr-TR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5857892"/>
          </a:xfrm>
        </p:spPr>
        <p:txBody>
          <a:bodyPr>
            <a:normAutofit/>
          </a:bodyPr>
          <a:lstStyle/>
          <a:p>
            <a:r>
              <a:rPr lang="tr-TR" sz="3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Karadenİz</a:t>
            </a:r>
            <a:r>
              <a:rPr lang="tr-TR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tr-TR" sz="3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bölgesİ</a:t>
            </a:r>
            <a:r>
              <a:rPr lang="tr-TR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: </a:t>
            </a:r>
            <a:r>
              <a:rPr lang="tr-TR" sz="3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Sulak </a:t>
            </a:r>
            <a:r>
              <a:rPr lang="tr-TR" sz="3000" dirty="0" smtClean="0">
                <a:latin typeface="+mj-lt"/>
              </a:rPr>
              <a:t>bir bilge olduğu için suyu seven pirinç ,çay,fındık,incir, mısır ve tütün yetişir. Ama yaz kuraklığını pamuk gibi ürünler yetişmez.</a:t>
            </a:r>
          </a:p>
          <a:p>
            <a:r>
              <a:rPr lang="tr-TR" sz="3000" b="1" dirty="0" smtClean="0">
                <a:solidFill>
                  <a:schemeClr val="accent1">
                    <a:lumMod val="50000"/>
                  </a:schemeClr>
                </a:solidFill>
              </a:rPr>
              <a:t>EGE BÖLGESİ : </a:t>
            </a:r>
            <a:r>
              <a:rPr lang="tr-TR" sz="3000" dirty="0" smtClean="0"/>
              <a:t>TARIMA UYGUN BİR BÖLGEDİR.Büyük ve Küçük menderes Gediz gibi delta ovalarına sahiptir.Afyon Uşak Kütahya gibi iç kesimlerde kuru tarım yapılır.</a:t>
            </a:r>
          </a:p>
          <a:p>
            <a:r>
              <a:rPr lang="tr-TR" sz="3000" b="1" dirty="0" smtClean="0">
                <a:solidFill>
                  <a:schemeClr val="accent1">
                    <a:lumMod val="50000"/>
                  </a:schemeClr>
                </a:solidFill>
              </a:rPr>
              <a:t>Güneydoğu Anadolu Bölgesi :</a:t>
            </a:r>
            <a:r>
              <a:rPr lang="tr-TR" sz="3000" dirty="0" smtClean="0"/>
              <a:t>Kuraklık çok fazladır. Bakliyat ve tahıllar yetişir.sulama sıkıntıları yaşarken </a:t>
            </a:r>
            <a:r>
              <a:rPr lang="tr-TR" sz="3000" dirty="0" smtClean="0">
                <a:solidFill>
                  <a:schemeClr val="tx2">
                    <a:lumMod val="50000"/>
                  </a:schemeClr>
                </a:solidFill>
              </a:rPr>
              <a:t>GAP</a:t>
            </a:r>
            <a:r>
              <a:rPr lang="tr-TR" sz="3000" dirty="0" smtClean="0"/>
              <a:t> sayesinde sulama kanalları ve barajlar yapıldı. Bu sayede </a:t>
            </a:r>
            <a:r>
              <a:rPr lang="tr-TR" sz="3000" dirty="0" smtClean="0">
                <a:solidFill>
                  <a:schemeClr val="tx2">
                    <a:lumMod val="50000"/>
                  </a:schemeClr>
                </a:solidFill>
              </a:rPr>
              <a:t>pamuk</a:t>
            </a:r>
            <a:r>
              <a:rPr lang="tr-TR" sz="3000" dirty="0" smtClean="0"/>
              <a:t> üretiminde birinci oldu.</a:t>
            </a:r>
            <a:endParaRPr lang="tr-TR" sz="3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Bolge_Nufus_Toplam_2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714356"/>
            <a:ext cx="7334300" cy="5500726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B050"/>
            </a:solidFill>
            <a:prstDash val="sysDot"/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  <a:reflection blurRad="6350" stA="50000" endA="300" endPos="55500" dist="101600" dir="5400000" sy="-100000" algn="bl" rotWithShape="0"/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Bölgeler </a:t>
            </a:r>
            <a:endParaRPr lang="tr-TR" sz="54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5257800"/>
          </a:xfrm>
        </p:spPr>
        <p:txBody>
          <a:bodyPr>
            <a:normAutofit/>
          </a:bodyPr>
          <a:lstStyle/>
          <a:p>
            <a:r>
              <a:rPr lang="tr-TR" sz="3600" b="1" i="1" dirty="0" smtClean="0">
                <a:solidFill>
                  <a:schemeClr val="accent1">
                    <a:lumMod val="75000"/>
                  </a:schemeClr>
                </a:solidFill>
              </a:rPr>
              <a:t>Doğu Anadolu Bölgesi: </a:t>
            </a:r>
            <a:r>
              <a:rPr lang="tr-TR" sz="3600" dirty="0" smtClean="0"/>
              <a:t>Tarıma uygun değildir. </a:t>
            </a:r>
          </a:p>
          <a:p>
            <a:r>
              <a:rPr lang="tr-TR" sz="3600" dirty="0" smtClean="0"/>
              <a:t>Genelde tahıllar yetişir. Malatya ili ile kayısı tarafından birinci sıradadır. </a:t>
            </a:r>
          </a:p>
          <a:p>
            <a:r>
              <a:rPr lang="tr-TR" sz="3600" b="1" dirty="0" smtClean="0">
                <a:solidFill>
                  <a:schemeClr val="accent1">
                    <a:lumMod val="75000"/>
                  </a:schemeClr>
                </a:solidFill>
              </a:rPr>
              <a:t>İç Anadolu Bölgesi :</a:t>
            </a:r>
            <a:r>
              <a:rPr lang="tr-TR" sz="3600" dirty="0" smtClean="0"/>
              <a:t>En kurak 2. bölgedir.Su sıkıntısından dolayı buğday arpa şeker pancarı vb. şeyler yetişir.Konya ovası sayesinde tahıl ambarı olmuştur.</a:t>
            </a:r>
            <a:endParaRPr lang="tr-TR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Ülkemiz Topraklarında Tarım </a:t>
            </a:r>
            <a:endParaRPr lang="tr-TR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074" name="Picture 2" descr="E:\indir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000240"/>
            <a:ext cx="8286808" cy="4484527"/>
          </a:xfrm>
          <a:prstGeom prst="rect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453</Words>
  <PresentationFormat>Ekran Gösterisi (4:3)</PresentationFormat>
  <Paragraphs>80</Paragraphs>
  <Slides>19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Ofis Teması</vt:lpstr>
      <vt:lpstr>EKONOMİK YAŞAM </vt:lpstr>
      <vt:lpstr>EKONOMİ NEDİR ?</vt:lpstr>
      <vt:lpstr>EKONOMİ</vt:lpstr>
      <vt:lpstr>BÖLGELER</vt:lpstr>
      <vt:lpstr>Slayt 5</vt:lpstr>
      <vt:lpstr>BÖLGELER</vt:lpstr>
      <vt:lpstr>Slayt 7</vt:lpstr>
      <vt:lpstr>Bölgeler </vt:lpstr>
      <vt:lpstr>Ülkemiz Topraklarında Tarım </vt:lpstr>
      <vt:lpstr>Ülkemiz Topraklarında Tarım </vt:lpstr>
      <vt:lpstr>ÜLKEMİZDE  Hayvancılık </vt:lpstr>
      <vt:lpstr>Slayt 12</vt:lpstr>
      <vt:lpstr>Slayt 13</vt:lpstr>
      <vt:lpstr>Slayt 14</vt:lpstr>
      <vt:lpstr>Ülkemizde Madencilik </vt:lpstr>
      <vt:lpstr>Slayt 16</vt:lpstr>
      <vt:lpstr>Slayt 17</vt:lpstr>
      <vt:lpstr>Linyit</vt:lpstr>
      <vt:lpstr>Slayt 19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2016-12-21T03:33:20Z</dcterms:created>
  <dcterms:modified xsi:type="dcterms:W3CDTF">2017-03-12T12:07:54Z</dcterms:modified>
  <cp:category>www.sorubak.com</cp:category>
</cp:coreProperties>
</file>