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888" y="-23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DB986A5-F42A-4284-B459-F3DD082C31D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DB986A5-F42A-4284-B459-F3DD082C31D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DB986A5-F42A-4284-B459-F3DD082C31D5}" type="slidenum">
              <a:rPr lang="tr-TR" smtClean="0"/>
              <a:pPr/>
              <a:t>‹#›</a:t>
            </a:fld>
            <a:endParaRPr lang="tr-T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DB986A5-F42A-4284-B459-F3DD082C31D5}" type="slidenum">
              <a:rPr lang="tr-TR" smtClean="0"/>
              <a:pPr/>
              <a:t>‹#›</a:t>
            </a:fld>
            <a:endParaRPr lang="tr-TR"/>
          </a:p>
        </p:txBody>
      </p:sp>
      <p:sp>
        <p:nvSpPr>
          <p:cNvPr id="7" name="Title 6"/>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DB986A5-F42A-4284-B459-F3DD082C31D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DB986A5-F42A-4284-B459-F3DD082C31D5}" type="slidenum">
              <a:rPr lang="tr-TR" smtClean="0"/>
              <a:pPr/>
              <a:t>‹#›</a:t>
            </a:fld>
            <a:endParaRPr lang="tr-TR"/>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DB986A5-F42A-4284-B459-F3DD082C31D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DB986A5-F42A-4284-B459-F3DD082C31D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DB986A5-F42A-4284-B459-F3DD082C31D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DB986A5-F42A-4284-B459-F3DD082C31D5}" type="slidenum">
              <a:rPr lang="tr-TR" smtClean="0"/>
              <a:pPr/>
              <a:t>‹#›</a:t>
            </a:fld>
            <a:endParaRPr lang="tr-T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E07BCEA-4A2C-4413-8F82-C6B3F4743D5B}" type="datetimeFigureOut">
              <a:rPr lang="tr-TR" smtClean="0"/>
              <a:pPr/>
              <a:t>29.09.2016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DB986A5-F42A-4284-B459-F3DD082C31D5}" type="slidenum">
              <a:rPr lang="tr-TR" smtClean="0"/>
              <a:pPr/>
              <a:t>‹#›</a:t>
            </a:fld>
            <a:endParaRPr lang="tr-T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DE07BCEA-4A2C-4413-8F82-C6B3F4743D5B}" type="datetimeFigureOut">
              <a:rPr lang="tr-TR" smtClean="0"/>
              <a:pPr/>
              <a:t>29.09.2016</a:t>
            </a:fld>
            <a:endParaRPr lang="tr-T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tr-T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ADB986A5-F42A-4284-B459-F3DD082C31D5}" type="slidenum">
              <a:rPr lang="tr-TR" smtClean="0"/>
              <a:pPr/>
              <a:t>‹#›</a:t>
            </a:fld>
            <a:endParaRPr lang="tr-T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1000108"/>
            <a:ext cx="7772400" cy="1780108"/>
          </a:xfrm>
        </p:spPr>
        <p:txBody>
          <a:bodyPr/>
          <a:lstStyle/>
          <a:p>
            <a:r>
              <a:rPr lang="tr-TR" dirty="0" smtClean="0">
                <a:solidFill>
                  <a:schemeClr val="bg2"/>
                </a:solidFill>
                <a:effectLst>
                  <a:outerShdw blurRad="38100" dist="38100" dir="2700000" algn="tl">
                    <a:srgbClr val="000000">
                      <a:alpha val="43137"/>
                    </a:srgbClr>
                  </a:outerShdw>
                </a:effectLst>
              </a:rPr>
              <a:t> 6.SINIF</a:t>
            </a:r>
            <a:r>
              <a:rPr lang="tr-TR" dirty="0" smtClean="0">
                <a:solidFill>
                  <a:schemeClr val="accent4">
                    <a:lumMod val="40000"/>
                    <a:lumOff val="60000"/>
                  </a:schemeClr>
                </a:solidFill>
                <a:effectLst>
                  <a:outerShdw blurRad="38100" dist="38100" dir="2700000" algn="tl">
                    <a:srgbClr val="000000">
                      <a:alpha val="43137"/>
                    </a:srgbClr>
                  </a:outerShdw>
                </a:effectLst>
              </a:rPr>
              <a:t/>
            </a:r>
            <a:br>
              <a:rPr lang="tr-TR" dirty="0" smtClean="0">
                <a:solidFill>
                  <a:schemeClr val="accent4">
                    <a:lumMod val="40000"/>
                    <a:lumOff val="60000"/>
                  </a:schemeClr>
                </a:solidFill>
                <a:effectLst>
                  <a:outerShdw blurRad="38100" dist="38100" dir="2700000" algn="tl">
                    <a:srgbClr val="000000">
                      <a:alpha val="43137"/>
                    </a:srgbClr>
                  </a:outerShdw>
                </a:effectLst>
              </a:rPr>
            </a:br>
            <a:r>
              <a:rPr lang="tr-TR" dirty="0" smtClean="0">
                <a:solidFill>
                  <a:schemeClr val="accent4">
                    <a:lumMod val="40000"/>
                    <a:lumOff val="60000"/>
                  </a:schemeClr>
                </a:solidFill>
                <a:effectLst>
                  <a:outerShdw blurRad="38100" dist="38100" dir="2700000" algn="tl">
                    <a:srgbClr val="000000">
                      <a:alpha val="43137"/>
                    </a:srgbClr>
                  </a:outerShdw>
                </a:effectLst>
              </a:rPr>
              <a:t>1.ÜNİTE</a:t>
            </a:r>
            <a:endParaRPr lang="tr-TR" dirty="0">
              <a:solidFill>
                <a:schemeClr val="accent4">
                  <a:lumMod val="40000"/>
                  <a:lumOff val="60000"/>
                </a:schemeClr>
              </a:solidFill>
              <a:effectLst>
                <a:outerShdw blurRad="38100" dist="38100" dir="2700000" algn="tl">
                  <a:srgbClr val="000000">
                    <a:alpha val="43137"/>
                  </a:srgbClr>
                </a:outerShdw>
              </a:effectLst>
            </a:endParaRPr>
          </a:p>
        </p:txBody>
      </p:sp>
      <p:sp>
        <p:nvSpPr>
          <p:cNvPr id="3" name="Alt Başlık 2"/>
          <p:cNvSpPr>
            <a:spLocks noGrp="1"/>
          </p:cNvSpPr>
          <p:nvPr>
            <p:ph type="subTitle" idx="1"/>
          </p:nvPr>
        </p:nvSpPr>
        <p:spPr>
          <a:xfrm>
            <a:off x="1371600" y="3357562"/>
            <a:ext cx="6400800" cy="1473200"/>
          </a:xfrm>
        </p:spPr>
        <p:txBody>
          <a:bodyPr>
            <a:normAutofit/>
          </a:bodyPr>
          <a:lstStyle/>
          <a:p>
            <a:r>
              <a:rPr lang="tr-TR" sz="3200" dirty="0" smtClean="0">
                <a:solidFill>
                  <a:schemeClr val="tx1">
                    <a:lumMod val="95000"/>
                    <a:lumOff val="5000"/>
                  </a:schemeClr>
                </a:solidFill>
                <a:effectLst>
                  <a:outerShdw blurRad="38100" dist="38100" dir="2700000" algn="tl">
                    <a:srgbClr val="000000">
                      <a:alpha val="43137"/>
                    </a:srgbClr>
                  </a:outerShdw>
                </a:effectLst>
              </a:rPr>
              <a:t>SOSYAL BİLGİLER ÖĞRENİYORUM</a:t>
            </a:r>
          </a:p>
        </p:txBody>
      </p:sp>
    </p:spTree>
    <p:extLst>
      <p:ext uri="{BB962C8B-B14F-4D97-AF65-F5344CB8AC3E}">
        <p14:creationId xmlns:p14="http://schemas.microsoft.com/office/powerpoint/2010/main" xmlns="" val="487507827"/>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714348" y="2500306"/>
            <a:ext cx="7786742" cy="3929090"/>
          </a:xfrm>
        </p:spPr>
        <p:txBody>
          <a:bodyPr>
            <a:noAutofit/>
          </a:bodyPr>
          <a:lstStyle/>
          <a:p>
            <a:pPr algn="just"/>
            <a:r>
              <a:rPr lang="tr-TR" sz="3200" b="1" i="1" dirty="0" smtClean="0">
                <a:solidFill>
                  <a:schemeClr val="tx1"/>
                </a:solidFill>
              </a:rPr>
              <a:t>Dilekçe hakkı, sorulara cevap almak amacıyla bilgi edinmeyi, şikayette bulunmak amacıyla denetlemeyi, dilek ve öneride bulunmak amacıyla demokratik katılımı sağlayan siyasal haklardandır. Yazılan bir dilekçeye cevap verilmesi yasal bir zorunluluktur. Bu süre en fazla 2 aydır.</a:t>
            </a:r>
            <a:endParaRPr lang="tr-TR" sz="3200" b="1" i="1" dirty="0">
              <a:solidFill>
                <a:schemeClr val="tx1"/>
              </a:solidFill>
            </a:endParaRPr>
          </a:p>
        </p:txBody>
      </p:sp>
      <p:sp>
        <p:nvSpPr>
          <p:cNvPr id="3" name="Başlık 2"/>
          <p:cNvSpPr>
            <a:spLocks noGrp="1"/>
          </p:cNvSpPr>
          <p:nvPr>
            <p:ph type="title"/>
          </p:nvPr>
        </p:nvSpPr>
        <p:spPr/>
        <p:txBody>
          <a:bodyPr/>
          <a:lstStyle/>
          <a:p>
            <a:r>
              <a:rPr lang="tr-TR" dirty="0" smtClean="0">
                <a:solidFill>
                  <a:schemeClr val="accent4">
                    <a:lumMod val="40000"/>
                    <a:lumOff val="60000"/>
                  </a:schemeClr>
                </a:solidFill>
                <a:effectLst>
                  <a:outerShdw blurRad="38100" dist="38100" dir="2700000" algn="tl">
                    <a:srgbClr val="000000">
                      <a:alpha val="43137"/>
                    </a:srgbClr>
                  </a:outerShdw>
                </a:effectLst>
              </a:rPr>
              <a:t>Dilekçe Hakkı </a:t>
            </a:r>
            <a:endParaRPr lang="tr-TR" dirty="0">
              <a:solidFill>
                <a:schemeClr val="accent4">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944342644"/>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72067" y="2675467"/>
            <a:ext cx="7557585" cy="3539615"/>
          </a:xfrm>
        </p:spPr>
        <p:txBody>
          <a:bodyPr>
            <a:normAutofit fontScale="85000" lnSpcReduction="10000"/>
          </a:bodyPr>
          <a:lstStyle/>
          <a:p>
            <a:pPr algn="just"/>
            <a:r>
              <a:rPr lang="tr-TR" sz="3600" b="1" i="1" dirty="0" smtClean="0">
                <a:solidFill>
                  <a:schemeClr val="tx1"/>
                </a:solidFill>
              </a:rPr>
              <a:t>Bilgi edinme hakkı, bireylerin devlet kurum ve kuruluşlarının görevlerinden dolayı sahip oldukları bilgilere ulaşabilme hakkıdır. Vatandaşlar kendileriyle doğrudan ilgili olsun veya olmasın, merak ettikleri herhangi bir bilgiyi elde edebilirler. Bu sayede kamu kurum ve kuruluşları şeffaflaşır ve  bilgi demokratikleşir.</a:t>
            </a:r>
          </a:p>
          <a:p>
            <a:pPr algn="just"/>
            <a:endParaRPr lang="tr-TR" sz="3600" b="1" i="1" dirty="0">
              <a:solidFill>
                <a:schemeClr val="tx1"/>
              </a:solidFill>
            </a:endParaRP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Bilgi Edinme Hakkı</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6607432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r>
              <a:rPr lang="tr-TR" sz="3600" b="1" i="1" dirty="0" smtClean="0">
                <a:solidFill>
                  <a:schemeClr val="tx1"/>
                </a:solidFill>
              </a:rPr>
              <a:t>Birbirine benzeyen varlıkları ve nesneleri ortak özellikleriyle düşünmektir.</a:t>
            </a:r>
          </a:p>
          <a:p>
            <a:r>
              <a:rPr lang="tr-TR" sz="3600" b="1" i="1" dirty="0" smtClean="0">
                <a:solidFill>
                  <a:schemeClr val="tx1"/>
                </a:solidFill>
              </a:rPr>
              <a:t>Örnek</a:t>
            </a:r>
          </a:p>
          <a:p>
            <a:r>
              <a:rPr lang="tr-TR" sz="3600" b="1" i="1" dirty="0" smtClean="0">
                <a:solidFill>
                  <a:schemeClr val="tx1"/>
                </a:solidFill>
              </a:rPr>
              <a:t>Bütün meyveler lezzetlidir.</a:t>
            </a:r>
          </a:p>
          <a:p>
            <a:endParaRPr lang="tr-TR" dirty="0">
              <a:solidFill>
                <a:schemeClr val="tx1"/>
              </a:solidFill>
            </a:endParaRPr>
          </a:p>
        </p:txBody>
      </p:sp>
      <p:sp>
        <p:nvSpPr>
          <p:cNvPr id="3" name="Başlık 2"/>
          <p:cNvSpPr>
            <a:spLocks noGrp="1"/>
          </p:cNvSpPr>
          <p:nvPr>
            <p:ph type="title"/>
          </p:nvPr>
        </p:nvSpPr>
        <p:spPr/>
        <p:txBody>
          <a:bodyPr/>
          <a:lstStyle/>
          <a:p>
            <a:r>
              <a:rPr lang="tr-TR" dirty="0" smtClean="0">
                <a:solidFill>
                  <a:schemeClr val="accent4">
                    <a:lumMod val="40000"/>
                    <a:lumOff val="60000"/>
                  </a:schemeClr>
                </a:solidFill>
                <a:effectLst>
                  <a:outerShdw blurRad="38100" dist="38100" dir="2700000" algn="tl">
                    <a:srgbClr val="000000">
                      <a:alpha val="43137"/>
                    </a:srgbClr>
                  </a:outerShdw>
                </a:effectLst>
              </a:rPr>
              <a:t>Genelleme nedir?</a:t>
            </a:r>
            <a:endParaRPr lang="tr-TR" dirty="0">
              <a:solidFill>
                <a:schemeClr val="accent4">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6912683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235633" y="3193014"/>
            <a:ext cx="7408333" cy="3450696"/>
          </a:xfrm>
        </p:spPr>
        <p:txBody>
          <a:bodyPr>
            <a:normAutofit/>
          </a:bodyPr>
          <a:lstStyle/>
          <a:p>
            <a:pPr marL="0" indent="0">
              <a:buNone/>
            </a:pPr>
            <a:r>
              <a:rPr lang="tr-TR" sz="4400" b="1" i="1" dirty="0" smtClean="0">
                <a:solidFill>
                  <a:srgbClr val="FF0000"/>
                </a:solidFill>
                <a:effectLst>
                  <a:outerShdw blurRad="38100" dist="38100" dir="2700000" algn="tl">
                    <a:srgbClr val="000000">
                      <a:alpha val="43137"/>
                    </a:srgbClr>
                  </a:outerShdw>
                </a:effectLst>
              </a:rPr>
              <a:t>BEN ETKİN BİR VATANDAŞIM</a:t>
            </a:r>
            <a:endParaRPr lang="tr-TR" sz="4400" b="1" i="1" dirty="0">
              <a:solidFill>
                <a:srgbClr val="FF0000"/>
              </a:solidFill>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21346301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pPr algn="just"/>
            <a:r>
              <a:rPr lang="tr-TR" sz="3600" b="1" i="1" dirty="0" smtClean="0">
                <a:solidFill>
                  <a:srgbClr val="FF0000"/>
                </a:solidFill>
              </a:rPr>
              <a:t>Hak: </a:t>
            </a:r>
            <a:r>
              <a:rPr lang="tr-TR" sz="3600" b="1" i="1" dirty="0" smtClean="0">
                <a:solidFill>
                  <a:schemeClr val="tx1"/>
                </a:solidFill>
              </a:rPr>
              <a:t>Hukukun insanlara tanıdığı ve kullanılması hak sahibinin isteğine bağlı bir yerdir.</a:t>
            </a:r>
            <a:endParaRPr lang="tr-TR" sz="3600" b="1" i="1" dirty="0">
              <a:solidFill>
                <a:srgbClr val="FF0000"/>
              </a:solidFill>
            </a:endParaRPr>
          </a:p>
        </p:txBody>
      </p:sp>
      <p:sp>
        <p:nvSpPr>
          <p:cNvPr id="3" name="Başlık 2"/>
          <p:cNvSpPr>
            <a:spLocks noGrp="1"/>
          </p:cNvSpPr>
          <p:nvPr>
            <p:ph type="title"/>
          </p:nvPr>
        </p:nvSpPr>
        <p:spPr/>
        <p:txBody>
          <a:bodyPr/>
          <a:lstStyle/>
          <a:p>
            <a:endParaRPr lang="tr-TR"/>
          </a:p>
        </p:txBody>
      </p:sp>
    </p:spTree>
    <p:extLst>
      <p:ext uri="{BB962C8B-B14F-4D97-AF65-F5344CB8AC3E}">
        <p14:creationId xmlns:p14="http://schemas.microsoft.com/office/powerpoint/2010/main" xmlns="" val="16582956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pPr algn="just"/>
            <a:r>
              <a:rPr lang="tr-TR" sz="3200" b="1" i="1" dirty="0" smtClean="0">
                <a:solidFill>
                  <a:srgbClr val="FF0000"/>
                </a:solidFill>
              </a:rPr>
              <a:t>Sorumluluk: </a:t>
            </a:r>
            <a:r>
              <a:rPr lang="tr-TR" sz="3200" b="1" i="1" dirty="0" smtClean="0">
                <a:solidFill>
                  <a:schemeClr val="tx1"/>
                </a:solidFill>
              </a:rPr>
              <a:t>Kişinin kendine ve başkalarına karşı yerine getirilmesi gereken yükümlülüklerini zamanında yerine getirilmesi zorunluluğudur.</a:t>
            </a:r>
            <a:endParaRPr lang="tr-TR" sz="3200" b="1" i="1" dirty="0">
              <a:solidFill>
                <a:srgbClr val="FF0000"/>
              </a:solidFill>
            </a:endParaRPr>
          </a:p>
        </p:txBody>
      </p:sp>
      <p:sp>
        <p:nvSpPr>
          <p:cNvPr id="3" name="Başlık 2"/>
          <p:cNvSpPr>
            <a:spLocks noGrp="1"/>
          </p:cNvSpPr>
          <p:nvPr>
            <p:ph type="title"/>
          </p:nvPr>
        </p:nvSpPr>
        <p:spPr/>
        <p:txBody>
          <a:bodyPr/>
          <a:lstStyle/>
          <a:p>
            <a:endParaRPr lang="tr-TR"/>
          </a:p>
        </p:txBody>
      </p:sp>
    </p:spTree>
    <p:extLst>
      <p:ext uri="{BB962C8B-B14F-4D97-AF65-F5344CB8AC3E}">
        <p14:creationId xmlns:p14="http://schemas.microsoft.com/office/powerpoint/2010/main" xmlns="" val="8563748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57158" y="2071678"/>
            <a:ext cx="8358246" cy="4572032"/>
          </a:xfrm>
        </p:spPr>
        <p:txBody>
          <a:bodyPr>
            <a:noAutofit/>
          </a:bodyPr>
          <a:lstStyle/>
          <a:p>
            <a:pPr algn="just"/>
            <a:r>
              <a:rPr lang="tr-TR" sz="2800" b="1" i="1" dirty="0" smtClean="0">
                <a:solidFill>
                  <a:schemeClr val="accent3">
                    <a:lumMod val="50000"/>
                  </a:schemeClr>
                </a:solidFill>
                <a:effectLst>
                  <a:outerShdw blurRad="38100" dist="38100" dir="2700000" algn="tl">
                    <a:srgbClr val="000000">
                      <a:alpha val="43137"/>
                    </a:srgbClr>
                  </a:outerShdw>
                </a:effectLst>
              </a:rPr>
              <a:t>Ailesine, vatanına,milletine Atatürk ilke ve inkılaplarına bağlı iyi bir vatandaş olarak yetişir.</a:t>
            </a:r>
          </a:p>
          <a:p>
            <a:pPr algn="just"/>
            <a:r>
              <a:rPr lang="tr-TR" sz="2800" b="1" i="1" dirty="0" smtClean="0">
                <a:solidFill>
                  <a:schemeClr val="bg2">
                    <a:lumMod val="50000"/>
                  </a:schemeClr>
                </a:solidFill>
              </a:rPr>
              <a:t>Türk tarihini ve kültürünü öğrenir. Günümüz uygarlıklarının nasıl oluştuğunu öğrenir.</a:t>
            </a:r>
          </a:p>
          <a:p>
            <a:pPr algn="just"/>
            <a:r>
              <a:rPr lang="tr-TR" sz="2800" b="1" i="1" dirty="0" smtClean="0">
                <a:solidFill>
                  <a:schemeClr val="accent5">
                    <a:lumMod val="50000"/>
                  </a:schemeClr>
                </a:solidFill>
              </a:rPr>
              <a:t>Yaşadığı ülkenin dünya üzerindeki yerini ve komşularını öğrenir, ülkesinin diğer ülkelerle olan ilişkileri hakkında bilgi sahibi olur.</a:t>
            </a:r>
          </a:p>
          <a:p>
            <a:pPr algn="just"/>
            <a:r>
              <a:rPr lang="tr-TR" sz="2800" b="1" i="1" dirty="0" smtClean="0">
                <a:solidFill>
                  <a:srgbClr val="7030A0"/>
                </a:solidFill>
              </a:rPr>
              <a:t>Kendi hak ve sorumluluklarını öğrenir, diğer insanların haklarına saygı duymayı ve hoşgörülü olmayı öğrenir.</a:t>
            </a:r>
          </a:p>
          <a:p>
            <a:pPr algn="just"/>
            <a:endParaRPr lang="tr-TR" sz="2800" b="1" i="1" dirty="0">
              <a:solidFill>
                <a:schemeClr val="tx1"/>
              </a:solidFill>
            </a:endParaRPr>
          </a:p>
        </p:txBody>
      </p:sp>
      <p:sp>
        <p:nvSpPr>
          <p:cNvPr id="3" name="Başlık 2"/>
          <p:cNvSpPr>
            <a:spLocks noGrp="1"/>
          </p:cNvSpPr>
          <p:nvPr>
            <p:ph type="title"/>
          </p:nvPr>
        </p:nvSpPr>
        <p:spPr/>
        <p:txBody>
          <a:bodyPr>
            <a:normAutofit fontScale="90000"/>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SOSYAL BİLGİLER DERSİ İLE ÖĞRENDİKLERİMİZ</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7069588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092757" y="2835824"/>
            <a:ext cx="7408333" cy="3450696"/>
          </a:xfrm>
        </p:spPr>
        <p:txBody>
          <a:bodyPr>
            <a:normAutofit/>
          </a:bodyPr>
          <a:lstStyle/>
          <a:p>
            <a:pPr marL="0" indent="0">
              <a:buNone/>
            </a:pPr>
            <a:r>
              <a:rPr lang="tr-TR" sz="4400" b="1" i="1" dirty="0">
                <a:solidFill>
                  <a:srgbClr val="FF0000"/>
                </a:solidFill>
                <a:effectLst>
                  <a:outerShdw blurRad="38100" dist="38100" dir="2700000" algn="tl">
                    <a:srgbClr val="000000">
                      <a:alpha val="43137"/>
                    </a:srgbClr>
                  </a:outerShdw>
                </a:effectLst>
              </a:rPr>
              <a:t>ATATÜRK VE SOSYAL BİLİMLER</a:t>
            </a:r>
          </a:p>
        </p:txBody>
      </p:sp>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28357910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pPr algn="just"/>
            <a:r>
              <a:rPr lang="tr-TR" sz="3200" b="1" i="1" dirty="0" smtClean="0">
                <a:solidFill>
                  <a:schemeClr val="tx1"/>
                </a:solidFill>
                <a:effectLst>
                  <a:outerShdw blurRad="38100" dist="38100" dir="2700000" algn="tl">
                    <a:srgbClr val="000000">
                      <a:alpha val="43137"/>
                    </a:srgbClr>
                  </a:outerShdw>
                </a:effectLst>
              </a:rPr>
              <a:t>Sosyal Bilimlerin gelişmesi için öncelikle çağdaş eğitim görmüş insanlara ihtiyaç duyulması nedeniyle 1925-1947 yılları arasında Avrupa’ya 40 öğrenci gönderilmiştir.</a:t>
            </a: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1-Yurt dışına öğrenci gönderilmesi</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3639298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372133" y="2746905"/>
            <a:ext cx="6771767" cy="3396739"/>
          </a:xfrm>
        </p:spPr>
        <p:txBody>
          <a:bodyPr>
            <a:normAutofit/>
          </a:bodyPr>
          <a:lstStyle/>
          <a:p>
            <a:pPr algn="just"/>
            <a:r>
              <a:rPr lang="tr-TR" sz="3600" b="1" i="1" dirty="0" smtClean="0">
                <a:solidFill>
                  <a:schemeClr val="tx1"/>
                </a:solidFill>
                <a:effectLst>
                  <a:outerShdw blurRad="38100" dist="38100" dir="2700000" algn="tl">
                    <a:srgbClr val="000000">
                      <a:alpha val="43137"/>
                    </a:srgbClr>
                  </a:outerShdw>
                </a:effectLst>
              </a:rPr>
              <a:t>Atatürk Türk tarihinin bir bütün olarak incelenmesi gerektiğini belirtmiştir. Bu amaçla 15 Nisan 1931’de Türk Tarih Kurumu kurulmuştur.</a:t>
            </a:r>
            <a:endParaRPr lang="tr-TR" sz="3600" b="1" i="1" dirty="0">
              <a:solidFill>
                <a:schemeClr val="tx1"/>
              </a:solidFill>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normAutofit fontScale="90000"/>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2-Türk Tarih Kurumunun Kurulması</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0602594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r>
              <a:rPr lang="tr-TR" sz="4400" b="1" i="1" dirty="0" smtClean="0">
                <a:solidFill>
                  <a:srgbClr val="FF0000"/>
                </a:solidFill>
              </a:rPr>
              <a:t>Ortaya çıkan, oluşan durum, ilgi çeken veya çekebilecek nitelikte olan her türlü iş, hadise, vaka.</a:t>
            </a:r>
            <a:endParaRPr lang="tr-TR" sz="4400" b="1" i="1" dirty="0">
              <a:solidFill>
                <a:srgbClr val="FF0000"/>
              </a:solidFill>
            </a:endParaRPr>
          </a:p>
        </p:txBody>
      </p:sp>
      <p:sp>
        <p:nvSpPr>
          <p:cNvPr id="3" name="Başlık 2"/>
          <p:cNvSpPr>
            <a:spLocks noGrp="1"/>
          </p:cNvSpPr>
          <p:nvPr>
            <p:ph type="title"/>
          </p:nvPr>
        </p:nvSpPr>
        <p:spPr/>
        <p:txBody>
          <a:bodyPr/>
          <a:lstStyle/>
          <a:p>
            <a:r>
              <a:rPr lang="tr-TR" b="1" i="1" dirty="0" smtClean="0">
                <a:solidFill>
                  <a:schemeClr val="accent4">
                    <a:lumMod val="40000"/>
                    <a:lumOff val="60000"/>
                  </a:schemeClr>
                </a:solidFill>
                <a:effectLst>
                  <a:outerShdw blurRad="38100" dist="38100" dir="2700000" algn="tl">
                    <a:srgbClr val="000000">
                      <a:alpha val="43137"/>
                    </a:srgbClr>
                  </a:outerShdw>
                </a:effectLst>
              </a:rPr>
              <a:t>Olay nedir?</a:t>
            </a:r>
            <a:endParaRPr lang="tr-TR" b="1" i="1" dirty="0">
              <a:solidFill>
                <a:schemeClr val="accent4">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589133123"/>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586447" y="2818343"/>
            <a:ext cx="5985949" cy="2825235"/>
          </a:xfrm>
        </p:spPr>
        <p:txBody>
          <a:bodyPr>
            <a:normAutofit lnSpcReduction="10000"/>
          </a:bodyPr>
          <a:lstStyle/>
          <a:p>
            <a:pPr algn="just"/>
            <a:r>
              <a:rPr lang="tr-TR" sz="3600" b="1" i="1" dirty="0" smtClean="0">
                <a:effectLst>
                  <a:outerShdw blurRad="38100" dist="38100" dir="2700000" algn="tl">
                    <a:srgbClr val="000000">
                      <a:alpha val="43137"/>
                    </a:srgbClr>
                  </a:outerShdw>
                </a:effectLst>
              </a:rPr>
              <a:t>Türk tarihiyle birlikte Türk dilinin de dünyadaki en eski ve sistemli dillerden biri olduğunun ispatlanması için çalışmalar yapılmıştır.</a:t>
            </a:r>
            <a:endParaRPr lang="tr-TR" sz="3600" b="1" i="1" dirty="0">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3-Türk Dil Kurumu’nun Kurulması</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1771504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71472" y="1978568"/>
            <a:ext cx="8215370" cy="3450696"/>
          </a:xfrm>
        </p:spPr>
        <p:txBody>
          <a:bodyPr>
            <a:normAutofit/>
          </a:bodyPr>
          <a:lstStyle/>
          <a:p>
            <a:pPr algn="just"/>
            <a:r>
              <a:rPr lang="tr-TR" sz="2800" b="1" i="1" dirty="0" smtClean="0">
                <a:effectLst>
                  <a:outerShdw blurRad="38100" dist="38100" dir="2700000" algn="tl">
                    <a:srgbClr val="000000">
                      <a:alpha val="43137"/>
                    </a:srgbClr>
                  </a:outerShdw>
                </a:effectLst>
              </a:rPr>
              <a:t>Atatürk, çağdaş Türkiye’nin yapacağı atılımla hem ulusal bilincin gelişmesi, hem de özgür düşünceli bireylerin yetişebilmesi için, Türk dilinin, Türk tarihinin ve Türk kültürünün derinliğine araştırılmasının en başta gelen koşul olduğuna inanıyordu, bu amaçla 1936’da Ankara’da kurulmuştur.</a:t>
            </a:r>
            <a:endParaRPr lang="tr-TR" sz="2800" b="1" i="1" dirty="0">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normAutofit fontScale="90000"/>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4-Ankara Üniversitesi Dil ve Tarih Coğrafya Fakültesi’nin Açılması</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86182" y="4572008"/>
            <a:ext cx="3707904" cy="2204864"/>
          </a:xfrm>
          <a:prstGeom prst="rect">
            <a:avLst/>
          </a:prstGeom>
        </p:spPr>
      </p:pic>
    </p:spTree>
    <p:extLst>
      <p:ext uri="{BB962C8B-B14F-4D97-AF65-F5344CB8AC3E}">
        <p14:creationId xmlns:p14="http://schemas.microsoft.com/office/powerpoint/2010/main" xmlns="" val="10119362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72067" y="2571744"/>
            <a:ext cx="7408333" cy="3450696"/>
          </a:xfrm>
        </p:spPr>
        <p:txBody>
          <a:bodyPr>
            <a:normAutofit/>
          </a:bodyPr>
          <a:lstStyle/>
          <a:p>
            <a:pPr algn="just"/>
            <a:r>
              <a:rPr lang="tr-TR" sz="2800" b="1" i="1" dirty="0" smtClean="0">
                <a:effectLst>
                  <a:outerShdw blurRad="38100" dist="38100" dir="2700000" algn="tl">
                    <a:srgbClr val="000000">
                      <a:alpha val="43137"/>
                    </a:srgbClr>
                  </a:outerShdw>
                </a:effectLst>
              </a:rPr>
              <a:t>Türk halkının  çağdaş medeniyetler seviyesine ulaşmasını ve yapılan inkılapların yerleşesini sağlamak amacıyla Atatürk önderliğinde 1932 yılında açılmıştır.</a:t>
            </a:r>
            <a:endParaRPr lang="tr-TR" sz="2800" b="1" i="1" dirty="0">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5-Halkevlerinin Kurulması</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43438" y="4143380"/>
            <a:ext cx="1876425" cy="2438400"/>
          </a:xfrm>
          <a:prstGeom prst="rect">
            <a:avLst/>
          </a:prstGeom>
        </p:spPr>
      </p:pic>
    </p:spTree>
    <p:extLst>
      <p:ext uri="{BB962C8B-B14F-4D97-AF65-F5344CB8AC3E}">
        <p14:creationId xmlns:p14="http://schemas.microsoft.com/office/powerpoint/2010/main" xmlns="" val="11875257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pPr algn="just"/>
            <a:r>
              <a:rPr lang="tr-TR" sz="3200" b="1" i="1" dirty="0" smtClean="0">
                <a:solidFill>
                  <a:schemeClr val="tx1"/>
                </a:solidFill>
                <a:effectLst>
                  <a:outerShdw blurRad="38100" dist="38100" dir="2700000" algn="tl">
                    <a:srgbClr val="000000">
                      <a:alpha val="43137"/>
                    </a:srgbClr>
                  </a:outerShdw>
                </a:effectLst>
              </a:rPr>
              <a:t>Anadolu’nun ve Türk milletinin zengin tarih ve kültür mirasının insanlığına tanıtılması amacıyla müzeler açılmıştır.</a:t>
            </a:r>
            <a:endParaRPr lang="tr-TR" sz="3200" b="1" i="1" dirty="0">
              <a:solidFill>
                <a:schemeClr val="tx1"/>
              </a:solidFill>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6-Müzelerin Açılması</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000496" y="4509120"/>
            <a:ext cx="2466975" cy="1847850"/>
          </a:xfrm>
          <a:prstGeom prst="rect">
            <a:avLst/>
          </a:prstGeom>
        </p:spPr>
      </p:pic>
    </p:spTree>
    <p:extLst>
      <p:ext uri="{BB962C8B-B14F-4D97-AF65-F5344CB8AC3E}">
        <p14:creationId xmlns:p14="http://schemas.microsoft.com/office/powerpoint/2010/main" xmlns="" val="40250971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014943" y="2675467"/>
            <a:ext cx="7057519" cy="3110987"/>
          </a:xfrm>
        </p:spPr>
        <p:txBody>
          <a:bodyPr>
            <a:normAutofit/>
          </a:bodyPr>
          <a:lstStyle/>
          <a:p>
            <a:pPr algn="just"/>
            <a:r>
              <a:rPr lang="tr-TR" sz="2800" b="1" i="1" dirty="0" smtClean="0">
                <a:solidFill>
                  <a:schemeClr val="tx1"/>
                </a:solidFill>
                <a:effectLst>
                  <a:outerShdw blurRad="38100" dist="38100" dir="2700000" algn="tl">
                    <a:srgbClr val="000000">
                      <a:alpha val="43137"/>
                    </a:srgbClr>
                  </a:outerShdw>
                </a:effectLst>
              </a:rPr>
              <a:t>Doğru ve gerçek bilgilere ulaşılabilmesi sistemli ve düzenli bir araştırma yapılmasına bağlıdır. Bilimsel araştırmanın başarılı olabilmesi için yöntemli ve düzenli çalışma gerekir.</a:t>
            </a:r>
            <a:endParaRPr lang="tr-TR" sz="2800" b="1" i="1" dirty="0">
              <a:solidFill>
                <a:schemeClr val="tx1"/>
              </a:solidFill>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Bilimsel Araştırma Yapıyorum</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8662608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714348" y="2401030"/>
            <a:ext cx="8073040" cy="4028366"/>
          </a:xfrm>
        </p:spPr>
      </p:pic>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Bilimsel Araştırma Basamakları</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7886572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62500" lnSpcReduction="20000"/>
          </a:bodyPr>
          <a:lstStyle/>
          <a:p>
            <a:pPr algn="just"/>
            <a:r>
              <a:rPr lang="tr-TR" sz="7200" b="1" i="1" dirty="0" smtClean="0">
                <a:solidFill>
                  <a:schemeClr val="tx1"/>
                </a:solidFill>
                <a:effectLst>
                  <a:outerShdw blurRad="38100" dist="38100" dir="2700000" algn="tl">
                    <a:srgbClr val="000000">
                      <a:alpha val="43137"/>
                    </a:srgbClr>
                  </a:outerShdw>
                </a:effectLst>
              </a:rPr>
              <a:t>Bilimsel yöntemde olaylar arasında ilişkiler kurmak ve olayları bir nedene bağlamak üzere tasarlanan ve geçerli sayılan bir önermedir.</a:t>
            </a:r>
            <a:endParaRPr lang="tr-TR" sz="7200" b="1" i="1" dirty="0">
              <a:solidFill>
                <a:schemeClr val="tx1"/>
              </a:solidFill>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Varsayım(Hipotez)</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6731502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72067" y="2214554"/>
            <a:ext cx="7408333" cy="3450696"/>
          </a:xfrm>
        </p:spPr>
        <p:txBody>
          <a:bodyPr>
            <a:normAutofit/>
          </a:bodyPr>
          <a:lstStyle/>
          <a:p>
            <a:r>
              <a:rPr lang="tr-TR" sz="2800" b="1" i="1" dirty="0" smtClean="0">
                <a:solidFill>
                  <a:schemeClr val="tx1"/>
                </a:solidFill>
                <a:effectLst>
                  <a:outerShdw blurRad="38100" dist="38100" dir="2700000" algn="tl">
                    <a:srgbClr val="000000">
                      <a:alpha val="43137"/>
                    </a:srgbClr>
                  </a:outerShdw>
                </a:effectLst>
              </a:rPr>
              <a:t>Herhangi yazılı bir eserde yazanın yararlandığı kaynakları  yazının bütünlüğü bozulmasın diye yazı içinde yer vermediği açıklamaları ve alıntıları sayfa sonunda genellikle sayfanın en altına düşülen küçük notlardır.</a:t>
            </a:r>
            <a:endParaRPr lang="tr-TR" sz="2800" b="1" i="1" dirty="0">
              <a:solidFill>
                <a:schemeClr val="tx1"/>
              </a:solidFill>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Dipnot nedir ?</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pic>
        <p:nvPicPr>
          <p:cNvPr id="4" name="Resim 3"/>
          <p:cNvPicPr>
            <a:picLocks noChangeAspect="1"/>
          </p:cNvPicPr>
          <p:nvPr/>
        </p:nvPicPr>
        <p:blipFill>
          <a:blip r:embed="rId2" cstate="print">
            <a:lum bright="-10000" contrast="10000"/>
            <a:extLst>
              <a:ext uri="{28A0092B-C50C-407E-A947-70E740481C1C}">
                <a14:useLocalDpi xmlns:a14="http://schemas.microsoft.com/office/drawing/2010/main" xmlns="" val="0"/>
              </a:ext>
            </a:extLst>
          </a:blip>
          <a:stretch>
            <a:fillRect/>
          </a:stretch>
        </p:blipFill>
        <p:spPr>
          <a:xfrm>
            <a:off x="0" y="4869160"/>
            <a:ext cx="9036496" cy="1988840"/>
          </a:xfrm>
          <a:prstGeom prst="rect">
            <a:avLst/>
          </a:prstGeom>
        </p:spPr>
      </p:pic>
    </p:spTree>
    <p:extLst>
      <p:ext uri="{BB962C8B-B14F-4D97-AF65-F5344CB8AC3E}">
        <p14:creationId xmlns:p14="http://schemas.microsoft.com/office/powerpoint/2010/main" xmlns="" val="39789933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235633" y="2835824"/>
            <a:ext cx="7408333" cy="3450696"/>
          </a:xfrm>
        </p:spPr>
        <p:txBody>
          <a:bodyPr>
            <a:normAutofit/>
          </a:bodyPr>
          <a:lstStyle/>
          <a:p>
            <a:r>
              <a:rPr lang="tr-TR" sz="5400" b="1" i="1" dirty="0" smtClean="0">
                <a:solidFill>
                  <a:srgbClr val="FF0000"/>
                </a:solidFill>
                <a:effectLst>
                  <a:outerShdw blurRad="38100" dist="38100" dir="2700000" algn="tl">
                    <a:srgbClr val="000000">
                      <a:alpha val="43137"/>
                    </a:srgbClr>
                  </a:outerShdw>
                </a:effectLst>
              </a:rPr>
              <a:t>ÜNİTE KAVRAMLARI</a:t>
            </a:r>
            <a:endParaRPr lang="tr-TR" sz="5400" b="1" i="1" dirty="0">
              <a:solidFill>
                <a:srgbClr val="FF0000"/>
              </a:solidFill>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endParaRPr lang="tr-TR" dirty="0"/>
          </a:p>
        </p:txBody>
      </p:sp>
    </p:spTree>
    <p:extLst>
      <p:ext uri="{BB962C8B-B14F-4D97-AF65-F5344CB8AC3E}">
        <p14:creationId xmlns:p14="http://schemas.microsoft.com/office/powerpoint/2010/main" xmlns="" val="4574452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pPr algn="just"/>
            <a:r>
              <a:rPr lang="tr-TR" sz="3600" b="1" i="1" dirty="0" smtClean="0">
                <a:solidFill>
                  <a:schemeClr val="tx1"/>
                </a:solidFill>
                <a:effectLst>
                  <a:outerShdw blurRad="38100" dist="38100" dir="2700000" algn="tl">
                    <a:srgbClr val="000000">
                      <a:alpha val="43137"/>
                    </a:srgbClr>
                  </a:outerShdw>
                </a:effectLst>
              </a:rPr>
              <a:t>Toplumları oluşturan ve düşünsel, duygusal, içtensel nitelikleri toplum içinde belirlenen insanların </a:t>
            </a:r>
            <a:r>
              <a:rPr lang="tr-TR" sz="3600" b="1" i="1" dirty="0" err="1" smtClean="0">
                <a:solidFill>
                  <a:schemeClr val="tx1"/>
                </a:solidFill>
                <a:effectLst>
                  <a:outerShdw blurRad="38100" dist="38100" dir="2700000" algn="tl">
                    <a:srgbClr val="000000">
                      <a:alpha val="43137"/>
                    </a:srgbClr>
                  </a:outerShdw>
                </a:effectLst>
              </a:rPr>
              <a:t>herbiri</a:t>
            </a:r>
            <a:r>
              <a:rPr lang="tr-TR" sz="3600" b="1" i="1" dirty="0" smtClean="0">
                <a:solidFill>
                  <a:schemeClr val="tx1"/>
                </a:solidFill>
                <a:effectLst>
                  <a:outerShdw blurRad="38100" dist="38100" dir="2700000" algn="tl">
                    <a:srgbClr val="000000">
                      <a:alpha val="43137"/>
                    </a:srgbClr>
                  </a:outerShdw>
                </a:effectLst>
              </a:rPr>
              <a:t>, fert.</a:t>
            </a:r>
            <a:endParaRPr lang="tr-TR" sz="3600" b="1" i="1" dirty="0">
              <a:solidFill>
                <a:schemeClr val="tx1"/>
              </a:solidFill>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Birey nedir ?</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0311584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57224" y="2285992"/>
            <a:ext cx="7572428" cy="3929090"/>
          </a:xfrm>
        </p:spPr>
        <p:txBody>
          <a:bodyPr>
            <a:noAutofit/>
          </a:bodyPr>
          <a:lstStyle/>
          <a:p>
            <a:pPr algn="just"/>
            <a:r>
              <a:rPr lang="tr-TR" sz="3200" b="1" i="1" dirty="0" smtClean="0"/>
              <a:t>Günlük hayatımızda birçok olayla karşılaşırız. Bu olaylar sadece bizi değil diğer insanları da etkilemektedir. Bir olayın; bir nedeni olabileceği gibi birden fazla nedeni de olabilir.Aynı durum sonuç içinde geçerlidir. Bir olayın birden fazla neden ve sonucunun olmasına </a:t>
            </a:r>
            <a:r>
              <a:rPr lang="tr-TR" sz="3200" b="1" i="1" dirty="0" smtClean="0">
                <a:solidFill>
                  <a:schemeClr val="accent5">
                    <a:lumMod val="50000"/>
                  </a:schemeClr>
                </a:solidFill>
              </a:rPr>
              <a:t>çok boyutluluk </a:t>
            </a:r>
            <a:r>
              <a:rPr lang="tr-TR" sz="3200" b="1" i="1" dirty="0" smtClean="0"/>
              <a:t>denir.</a:t>
            </a:r>
            <a:endParaRPr lang="tr-TR" sz="3200" b="1" i="1" dirty="0"/>
          </a:p>
        </p:txBody>
      </p:sp>
      <p:sp>
        <p:nvSpPr>
          <p:cNvPr id="3" name="Başlık 2"/>
          <p:cNvSpPr>
            <a:spLocks noGrp="1"/>
          </p:cNvSpPr>
          <p:nvPr>
            <p:ph type="title"/>
          </p:nvPr>
        </p:nvSpPr>
        <p:spPr/>
        <p:txBody>
          <a:bodyPr/>
          <a:lstStyle/>
          <a:p>
            <a:endParaRPr lang="tr-TR"/>
          </a:p>
        </p:txBody>
      </p:sp>
    </p:spTree>
    <p:extLst>
      <p:ext uri="{BB962C8B-B14F-4D97-AF65-F5344CB8AC3E}">
        <p14:creationId xmlns:p14="http://schemas.microsoft.com/office/powerpoint/2010/main" xmlns="" val="3552656363"/>
      </p:ext>
    </p:extLst>
  </p:cSld>
  <p:clrMapOvr>
    <a:masterClrMapping/>
  </p:clrMapOvr>
  <p:transition spd="slow">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949881" y="2675467"/>
            <a:ext cx="7408333" cy="3450696"/>
          </a:xfrm>
        </p:spPr>
        <p:txBody>
          <a:bodyPr>
            <a:normAutofit/>
          </a:bodyPr>
          <a:lstStyle/>
          <a:p>
            <a:r>
              <a:rPr lang="tr-TR" sz="4800" b="1" i="1" dirty="0" smtClean="0">
                <a:solidFill>
                  <a:schemeClr val="tx1"/>
                </a:solidFill>
                <a:effectLst>
                  <a:outerShdw blurRad="38100" dist="38100" dir="2700000" algn="tl">
                    <a:srgbClr val="000000">
                      <a:alpha val="43137"/>
                    </a:srgbClr>
                  </a:outerShdw>
                </a:effectLst>
              </a:rPr>
              <a:t>Dış dünyanın insan zihnine yansıması; akıl, zeka.</a:t>
            </a:r>
            <a:endParaRPr lang="tr-TR" sz="4800" b="1" i="1" dirty="0">
              <a:solidFill>
                <a:schemeClr val="tx1"/>
              </a:solidFill>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Düşünce nedir ?</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6001233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r>
              <a:rPr lang="tr-TR" sz="4400" b="1" i="1" dirty="0" smtClean="0">
                <a:solidFill>
                  <a:schemeClr val="tx1"/>
                </a:solidFill>
                <a:effectLst>
                  <a:outerShdw blurRad="38100" dist="38100" dir="2700000" algn="tl">
                    <a:srgbClr val="000000">
                      <a:alpha val="43137"/>
                    </a:srgbClr>
                  </a:outerShdw>
                </a:effectLst>
              </a:rPr>
              <a:t>Bir kimseye özgü belirgin özellik</a:t>
            </a:r>
            <a:endParaRPr lang="tr-TR" sz="4400" b="1" i="1" dirty="0">
              <a:solidFill>
                <a:schemeClr val="tx1"/>
              </a:solidFill>
              <a:effectLst>
                <a:outerShdw blurRad="38100" dist="38100" dir="2700000" algn="tl">
                  <a:srgbClr val="000000">
                    <a:alpha val="43137"/>
                  </a:srgbClr>
                </a:outerShdw>
              </a:effectLst>
            </a:endParaRPr>
          </a:p>
        </p:txBody>
      </p:sp>
      <p:sp>
        <p:nvSpPr>
          <p:cNvPr id="3" name="Başlık 2"/>
          <p:cNvSpPr>
            <a:spLocks noGrp="1"/>
          </p:cNvSpPr>
          <p:nvPr>
            <p:ph type="title"/>
          </p:nvPr>
        </p:nvSpPr>
        <p:spPr/>
        <p:txBody>
          <a:bodyPr/>
          <a:lstStyle/>
          <a:p>
            <a:r>
              <a:rPr lang="tr-TR" dirty="0" smtClean="0">
                <a:solidFill>
                  <a:schemeClr val="accent5">
                    <a:lumMod val="40000"/>
                    <a:lumOff val="60000"/>
                  </a:schemeClr>
                </a:solidFill>
                <a:effectLst>
                  <a:outerShdw blurRad="38100" dist="38100" dir="2700000" algn="tl">
                    <a:srgbClr val="000000">
                      <a:alpha val="43137"/>
                    </a:srgbClr>
                  </a:outerShdw>
                </a:effectLst>
              </a:rPr>
              <a:t>Kişilik nedir ?</a:t>
            </a:r>
            <a:endParaRPr lang="tr-TR" dirty="0">
              <a:solidFill>
                <a:schemeClr val="accent5">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6820058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021319" y="2407196"/>
            <a:ext cx="7408333" cy="3450696"/>
          </a:xfrm>
        </p:spPr>
        <p:txBody>
          <a:bodyPr>
            <a:normAutofit/>
          </a:bodyPr>
          <a:lstStyle/>
          <a:p>
            <a:pPr algn="just"/>
            <a:r>
              <a:rPr lang="tr-TR" sz="2800" b="1" i="1" dirty="0" smtClean="0"/>
              <a:t>Herkes tarafından aynı kabul edilen, doğruluğu deneyler ve bilimsel verilerle kanıtlanabilen bilgilere denir.</a:t>
            </a:r>
          </a:p>
          <a:p>
            <a:pPr algn="just"/>
            <a:endParaRPr lang="tr-TR" sz="2800" b="1" i="1" dirty="0" smtClean="0"/>
          </a:p>
          <a:p>
            <a:pPr>
              <a:buNone/>
            </a:pPr>
            <a:r>
              <a:rPr lang="tr-TR" sz="2800" b="1" i="1" dirty="0" smtClean="0">
                <a:solidFill>
                  <a:srgbClr val="FF0000"/>
                </a:solidFill>
              </a:rPr>
              <a:t>Örnek</a:t>
            </a:r>
          </a:p>
          <a:p>
            <a:r>
              <a:rPr lang="tr-TR" sz="2800" b="1" i="1" dirty="0" smtClean="0">
                <a:solidFill>
                  <a:schemeClr val="tx1"/>
                </a:solidFill>
              </a:rPr>
              <a:t>Türkiye’nin başkenti Ankara’dır.</a:t>
            </a:r>
          </a:p>
          <a:p>
            <a:r>
              <a:rPr lang="tr-TR" sz="2800" b="1" i="1" dirty="0" smtClean="0">
                <a:solidFill>
                  <a:schemeClr val="tx1"/>
                </a:solidFill>
              </a:rPr>
              <a:t>Su 100 derecede kaynar.</a:t>
            </a:r>
            <a:endParaRPr lang="tr-TR" sz="2800" b="1" i="1" dirty="0">
              <a:solidFill>
                <a:schemeClr val="tx1"/>
              </a:solidFill>
            </a:endParaRPr>
          </a:p>
        </p:txBody>
      </p:sp>
      <p:sp>
        <p:nvSpPr>
          <p:cNvPr id="3" name="Başlık 2"/>
          <p:cNvSpPr>
            <a:spLocks noGrp="1"/>
          </p:cNvSpPr>
          <p:nvPr>
            <p:ph type="title"/>
          </p:nvPr>
        </p:nvSpPr>
        <p:spPr>
          <a:xfrm>
            <a:off x="457200" y="604636"/>
            <a:ext cx="8229600" cy="1252728"/>
          </a:xfrm>
        </p:spPr>
        <p:txBody>
          <a:bodyPr>
            <a:normAutofit fontScale="90000"/>
          </a:bodyPr>
          <a:lstStyle/>
          <a:p>
            <a:r>
              <a:rPr lang="tr-TR" dirty="0" smtClean="0">
                <a:solidFill>
                  <a:schemeClr val="accent4">
                    <a:lumMod val="40000"/>
                    <a:lumOff val="60000"/>
                  </a:schemeClr>
                </a:solidFill>
                <a:effectLst>
                  <a:outerShdw blurRad="38100" dist="38100" dir="2700000" algn="tl">
                    <a:srgbClr val="000000">
                      <a:alpha val="43137"/>
                    </a:srgbClr>
                  </a:outerShdw>
                </a:effectLst>
              </a:rPr>
              <a:t>Olgu nedir ?</a:t>
            </a:r>
            <a:br>
              <a:rPr lang="tr-TR" dirty="0" smtClean="0">
                <a:solidFill>
                  <a:schemeClr val="accent4">
                    <a:lumMod val="40000"/>
                    <a:lumOff val="60000"/>
                  </a:schemeClr>
                </a:solidFill>
                <a:effectLst>
                  <a:outerShdw blurRad="38100" dist="38100" dir="2700000" algn="tl">
                    <a:srgbClr val="000000">
                      <a:alpha val="43137"/>
                    </a:srgbClr>
                  </a:outerShdw>
                </a:effectLst>
              </a:rPr>
            </a:br>
            <a:endParaRPr lang="tr-TR" dirty="0">
              <a:solidFill>
                <a:schemeClr val="accent4">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269822897"/>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pPr algn="just"/>
            <a:r>
              <a:rPr lang="tr-TR" sz="2800" b="1" dirty="0" smtClean="0"/>
              <a:t>Kişiden kişiye değişen, insanların kendi düşüncelerini yansıtan bilgilerdir.</a:t>
            </a:r>
          </a:p>
          <a:p>
            <a:pPr algn="just"/>
            <a:endParaRPr lang="tr-TR" sz="2800" dirty="0" smtClean="0"/>
          </a:p>
          <a:p>
            <a:pPr>
              <a:buNone/>
            </a:pPr>
            <a:r>
              <a:rPr lang="tr-TR" sz="2800" b="1" i="1" dirty="0" smtClean="0">
                <a:solidFill>
                  <a:srgbClr val="FF0000"/>
                </a:solidFill>
              </a:rPr>
              <a:t>Örnek</a:t>
            </a:r>
          </a:p>
          <a:p>
            <a:r>
              <a:rPr lang="tr-TR" sz="2800" b="1" i="1" dirty="0" smtClean="0">
                <a:solidFill>
                  <a:schemeClr val="tx1"/>
                </a:solidFill>
              </a:rPr>
              <a:t>En güzel renk mavidir.</a:t>
            </a:r>
          </a:p>
          <a:p>
            <a:r>
              <a:rPr lang="tr-TR" sz="2800" b="1" i="1" dirty="0" smtClean="0">
                <a:solidFill>
                  <a:schemeClr val="tx1"/>
                </a:solidFill>
              </a:rPr>
              <a:t>En güzel şehir İstanbul’dur.</a:t>
            </a:r>
          </a:p>
        </p:txBody>
      </p:sp>
      <p:sp>
        <p:nvSpPr>
          <p:cNvPr id="3" name="Başlık 2"/>
          <p:cNvSpPr>
            <a:spLocks noGrp="1"/>
          </p:cNvSpPr>
          <p:nvPr>
            <p:ph type="title"/>
          </p:nvPr>
        </p:nvSpPr>
        <p:spPr>
          <a:xfrm>
            <a:off x="428596" y="533198"/>
            <a:ext cx="8229600" cy="1252728"/>
          </a:xfrm>
        </p:spPr>
        <p:txBody>
          <a:bodyPr>
            <a:normAutofit fontScale="90000"/>
          </a:bodyPr>
          <a:lstStyle/>
          <a:p>
            <a:r>
              <a:rPr lang="tr-TR" dirty="0" smtClean="0">
                <a:solidFill>
                  <a:schemeClr val="accent4">
                    <a:lumMod val="40000"/>
                    <a:lumOff val="60000"/>
                  </a:schemeClr>
                </a:solidFill>
                <a:effectLst>
                  <a:outerShdw blurRad="38100" dist="38100" dir="2700000" algn="tl">
                    <a:srgbClr val="000000">
                      <a:alpha val="43137"/>
                    </a:srgbClr>
                  </a:outerShdw>
                </a:effectLst>
              </a:rPr>
              <a:t>Görüş nedir?</a:t>
            </a:r>
            <a:br>
              <a:rPr lang="tr-TR" dirty="0" smtClean="0">
                <a:solidFill>
                  <a:schemeClr val="accent4">
                    <a:lumMod val="40000"/>
                    <a:lumOff val="60000"/>
                  </a:schemeClr>
                </a:solidFill>
                <a:effectLst>
                  <a:outerShdw blurRad="38100" dist="38100" dir="2700000" algn="tl">
                    <a:srgbClr val="000000">
                      <a:alpha val="43137"/>
                    </a:srgbClr>
                  </a:outerShdw>
                </a:effectLst>
              </a:rPr>
            </a:br>
            <a:endParaRPr lang="tr-TR" dirty="0">
              <a:solidFill>
                <a:schemeClr val="accent4">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658260533"/>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xmlns="" val="980916914"/>
              </p:ext>
            </p:extLst>
          </p:nvPr>
        </p:nvGraphicFramePr>
        <p:xfrm>
          <a:off x="571472" y="2285991"/>
          <a:ext cx="8215370" cy="4000528"/>
        </p:xfrm>
        <a:graphic>
          <a:graphicData uri="http://schemas.openxmlformats.org/drawingml/2006/table">
            <a:tbl>
              <a:tblPr firstRow="1" bandRow="1">
                <a:tableStyleId>{5C22544A-7EE6-4342-B048-85BDC9FD1C3A}</a:tableStyleId>
              </a:tblPr>
              <a:tblGrid>
                <a:gridCol w="4023438"/>
                <a:gridCol w="4191932"/>
              </a:tblGrid>
              <a:tr h="483285">
                <a:tc>
                  <a:txBody>
                    <a:bodyPr/>
                    <a:lstStyle/>
                    <a:p>
                      <a:r>
                        <a:rPr lang="tr-TR" sz="2400" i="1" dirty="0" smtClean="0">
                          <a:solidFill>
                            <a:schemeClr val="accent4">
                              <a:lumMod val="40000"/>
                              <a:lumOff val="60000"/>
                            </a:schemeClr>
                          </a:solidFill>
                        </a:rPr>
                        <a:t>OLGU</a:t>
                      </a:r>
                      <a:endParaRPr lang="tr-TR" sz="2400" i="1" dirty="0">
                        <a:solidFill>
                          <a:schemeClr val="accent4">
                            <a:lumMod val="40000"/>
                            <a:lumOff val="60000"/>
                          </a:schemeClr>
                        </a:solidFill>
                      </a:endParaRPr>
                    </a:p>
                  </a:txBody>
                  <a:tcPr/>
                </a:tc>
                <a:tc>
                  <a:txBody>
                    <a:bodyPr/>
                    <a:lstStyle/>
                    <a:p>
                      <a:r>
                        <a:rPr lang="tr-TR" sz="2400" i="1" dirty="0" smtClean="0">
                          <a:solidFill>
                            <a:schemeClr val="accent4">
                              <a:lumMod val="40000"/>
                              <a:lumOff val="60000"/>
                            </a:schemeClr>
                          </a:solidFill>
                        </a:rPr>
                        <a:t>GÖRÜŞ</a:t>
                      </a:r>
                      <a:endParaRPr lang="tr-TR" sz="2400" i="1" dirty="0">
                        <a:solidFill>
                          <a:schemeClr val="accent4">
                            <a:lumMod val="40000"/>
                            <a:lumOff val="60000"/>
                          </a:schemeClr>
                        </a:solidFill>
                      </a:endParaRPr>
                    </a:p>
                  </a:txBody>
                  <a:tcPr/>
                </a:tc>
              </a:tr>
              <a:tr h="489998">
                <a:tc>
                  <a:txBody>
                    <a:bodyPr/>
                    <a:lstStyle/>
                    <a:p>
                      <a:r>
                        <a:rPr lang="tr-TR" b="1" i="1" dirty="0" smtClean="0">
                          <a:solidFill>
                            <a:schemeClr val="tx1"/>
                          </a:solidFill>
                        </a:rPr>
                        <a:t>Doğruluğu kanıtlanabilir.</a:t>
                      </a:r>
                      <a:endParaRPr lang="tr-TR" b="1" i="1" dirty="0">
                        <a:solidFill>
                          <a:schemeClr val="tx1"/>
                        </a:solidFill>
                      </a:endParaRPr>
                    </a:p>
                  </a:txBody>
                  <a:tcPr/>
                </a:tc>
                <a:tc>
                  <a:txBody>
                    <a:bodyPr/>
                    <a:lstStyle/>
                    <a:p>
                      <a:r>
                        <a:rPr lang="tr-TR" b="1" i="1" dirty="0" smtClean="0"/>
                        <a:t>Doğruluğu kanıtlamaz.</a:t>
                      </a:r>
                      <a:endParaRPr lang="tr-TR" b="1" i="1" dirty="0"/>
                    </a:p>
                  </a:txBody>
                  <a:tcPr/>
                </a:tc>
              </a:tr>
              <a:tr h="489998">
                <a:tc>
                  <a:txBody>
                    <a:bodyPr/>
                    <a:lstStyle/>
                    <a:p>
                      <a:r>
                        <a:rPr lang="tr-TR" b="1" i="1" dirty="0" smtClean="0"/>
                        <a:t>Kişiden kişiye değişmez.</a:t>
                      </a:r>
                    </a:p>
                  </a:txBody>
                  <a:tcPr/>
                </a:tc>
                <a:tc>
                  <a:txBody>
                    <a:bodyPr/>
                    <a:lstStyle/>
                    <a:p>
                      <a:r>
                        <a:rPr lang="tr-TR" b="1" i="1" dirty="0" smtClean="0"/>
                        <a:t>Kişiden</a:t>
                      </a:r>
                      <a:r>
                        <a:rPr lang="tr-TR" b="1" i="1" baseline="0" dirty="0" smtClean="0"/>
                        <a:t> kişiye değişir.</a:t>
                      </a:r>
                      <a:endParaRPr lang="tr-TR" b="1" i="1" dirty="0"/>
                    </a:p>
                  </a:txBody>
                  <a:tcPr/>
                </a:tc>
              </a:tr>
              <a:tr h="845749">
                <a:tc>
                  <a:txBody>
                    <a:bodyPr/>
                    <a:lstStyle/>
                    <a:p>
                      <a:r>
                        <a:rPr lang="tr-TR" b="1" i="1" dirty="0" smtClean="0"/>
                        <a:t>Var olan veya olup</a:t>
                      </a:r>
                      <a:r>
                        <a:rPr lang="tr-TR" b="1" i="1" baseline="0" dirty="0" smtClean="0"/>
                        <a:t> bitmiş bilgilerdir.</a:t>
                      </a:r>
                      <a:endParaRPr lang="tr-TR" b="1" i="1" dirty="0"/>
                    </a:p>
                  </a:txBody>
                  <a:tcPr/>
                </a:tc>
                <a:tc>
                  <a:txBody>
                    <a:bodyPr/>
                    <a:lstStyle/>
                    <a:p>
                      <a:r>
                        <a:rPr lang="tr-TR" b="1" i="1" dirty="0" smtClean="0"/>
                        <a:t>Geleceğe dönük tahmin ve beklentilerdir.</a:t>
                      </a:r>
                      <a:endParaRPr lang="tr-TR" b="1" i="1" dirty="0"/>
                    </a:p>
                  </a:txBody>
                  <a:tcPr/>
                </a:tc>
              </a:tr>
              <a:tr h="845749">
                <a:tc>
                  <a:txBody>
                    <a:bodyPr/>
                    <a:lstStyle/>
                    <a:p>
                      <a:r>
                        <a:rPr lang="tr-TR" b="1" i="1" dirty="0" smtClean="0"/>
                        <a:t>Var olan durumun niteliğini belirtir.</a:t>
                      </a:r>
                      <a:endParaRPr lang="tr-TR" b="1" i="1" dirty="0"/>
                    </a:p>
                  </a:txBody>
                  <a:tcPr/>
                </a:tc>
                <a:tc>
                  <a:txBody>
                    <a:bodyPr/>
                    <a:lstStyle/>
                    <a:p>
                      <a:r>
                        <a:rPr lang="tr-TR" b="1" i="1" dirty="0" smtClean="0"/>
                        <a:t>İfade edilen</a:t>
                      </a:r>
                      <a:r>
                        <a:rPr lang="tr-TR" b="1" i="1" baseline="0" dirty="0" smtClean="0"/>
                        <a:t> bence, bana göre, bize göre ifadelerini alır.</a:t>
                      </a:r>
                      <a:endParaRPr lang="tr-TR" b="1" i="1" dirty="0"/>
                    </a:p>
                  </a:txBody>
                  <a:tcPr/>
                </a:tc>
              </a:tr>
              <a:tr h="845749">
                <a:tc>
                  <a:txBody>
                    <a:bodyPr/>
                    <a:lstStyle/>
                    <a:p>
                      <a:r>
                        <a:rPr lang="tr-TR" b="1" i="1" dirty="0" smtClean="0"/>
                        <a:t>Bana</a:t>
                      </a:r>
                      <a:r>
                        <a:rPr lang="tr-TR" b="1" i="1" baseline="0" dirty="0" smtClean="0"/>
                        <a:t> göre, sana göre….vb kelimeleri kullanılmaz.</a:t>
                      </a:r>
                      <a:endParaRPr lang="tr-TR" b="1" i="1" dirty="0"/>
                    </a:p>
                  </a:txBody>
                  <a:tcPr/>
                </a:tc>
                <a:tc>
                  <a:txBody>
                    <a:bodyPr/>
                    <a:lstStyle/>
                    <a:p>
                      <a:endParaRPr lang="tr-TR" b="1" i="1" dirty="0"/>
                    </a:p>
                  </a:txBody>
                  <a:tcPr/>
                </a:tc>
              </a:tr>
            </a:tbl>
          </a:graphicData>
        </a:graphic>
      </p:graphicFrame>
      <p:sp>
        <p:nvSpPr>
          <p:cNvPr id="3" name="Başlık 2"/>
          <p:cNvSpPr>
            <a:spLocks noGrp="1"/>
          </p:cNvSpPr>
          <p:nvPr>
            <p:ph type="title"/>
          </p:nvPr>
        </p:nvSpPr>
        <p:spPr/>
        <p:txBody>
          <a:bodyPr/>
          <a:lstStyle/>
          <a:p>
            <a:endParaRPr lang="tr-TR"/>
          </a:p>
        </p:txBody>
      </p:sp>
    </p:spTree>
    <p:extLst>
      <p:ext uri="{BB962C8B-B14F-4D97-AF65-F5344CB8AC3E}">
        <p14:creationId xmlns:p14="http://schemas.microsoft.com/office/powerpoint/2010/main" xmlns="" val="389001761"/>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72067" y="2889781"/>
            <a:ext cx="7557585" cy="2896673"/>
          </a:xfrm>
        </p:spPr>
        <p:txBody>
          <a:bodyPr>
            <a:normAutofit/>
          </a:bodyPr>
          <a:lstStyle/>
          <a:p>
            <a:pPr algn="just"/>
            <a:r>
              <a:rPr lang="tr-TR" sz="3200" b="1" i="1" dirty="0" smtClean="0">
                <a:solidFill>
                  <a:schemeClr val="tx1"/>
                </a:solidFill>
              </a:rPr>
              <a:t>Sorunlarımıza çözüm bulurken hak, sorumluluk ve özgürlükler çerçevesinde hareket etmemiz gerekir.</a:t>
            </a:r>
            <a:endParaRPr lang="tr-TR" sz="3200" b="1" i="1" dirty="0">
              <a:solidFill>
                <a:schemeClr val="tx1"/>
              </a:solidFill>
            </a:endParaRPr>
          </a:p>
        </p:txBody>
      </p:sp>
      <p:sp>
        <p:nvSpPr>
          <p:cNvPr id="3" name="Başlık 2"/>
          <p:cNvSpPr>
            <a:spLocks noGrp="1"/>
          </p:cNvSpPr>
          <p:nvPr>
            <p:ph type="title"/>
          </p:nvPr>
        </p:nvSpPr>
        <p:spPr/>
        <p:txBody>
          <a:bodyPr/>
          <a:lstStyle/>
          <a:p>
            <a:r>
              <a:rPr lang="tr-TR" b="1" i="1" dirty="0" smtClean="0">
                <a:solidFill>
                  <a:schemeClr val="accent4">
                    <a:lumMod val="40000"/>
                    <a:lumOff val="60000"/>
                  </a:schemeClr>
                </a:solidFill>
                <a:effectLst>
                  <a:outerShdw blurRad="38100" dist="38100" dir="2700000" algn="tl">
                    <a:srgbClr val="000000">
                      <a:alpha val="43137"/>
                    </a:srgbClr>
                  </a:outerShdw>
                </a:effectLst>
              </a:rPr>
              <a:t>Çözüm Buluyoruz</a:t>
            </a:r>
            <a:endParaRPr lang="tr-TR" b="1" i="1" dirty="0">
              <a:solidFill>
                <a:schemeClr val="accent4">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556501617"/>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r>
              <a:rPr lang="tr-TR" sz="3600" b="1" i="1" dirty="0" smtClean="0">
                <a:solidFill>
                  <a:schemeClr val="tx1"/>
                </a:solidFill>
              </a:rPr>
              <a:t>Herhangi bir kısıtlamaya, zorlamaya uğramadan düşünebilmek ve davranabilmektir.</a:t>
            </a:r>
            <a:endParaRPr lang="tr-TR" sz="3600" b="1" i="1" dirty="0">
              <a:solidFill>
                <a:schemeClr val="tx1"/>
              </a:solidFill>
            </a:endParaRPr>
          </a:p>
        </p:txBody>
      </p:sp>
      <p:sp>
        <p:nvSpPr>
          <p:cNvPr id="3" name="Başlık 2"/>
          <p:cNvSpPr>
            <a:spLocks noGrp="1"/>
          </p:cNvSpPr>
          <p:nvPr>
            <p:ph type="title"/>
          </p:nvPr>
        </p:nvSpPr>
        <p:spPr/>
        <p:txBody>
          <a:bodyPr/>
          <a:lstStyle/>
          <a:p>
            <a:r>
              <a:rPr lang="tr-TR" dirty="0" smtClean="0">
                <a:solidFill>
                  <a:schemeClr val="accent4">
                    <a:lumMod val="40000"/>
                    <a:lumOff val="60000"/>
                  </a:schemeClr>
                </a:solidFill>
                <a:effectLst>
                  <a:outerShdw blurRad="38100" dist="38100" dir="2700000" algn="tl">
                    <a:srgbClr val="000000">
                      <a:alpha val="43137"/>
                    </a:srgbClr>
                  </a:outerShdw>
                </a:effectLst>
              </a:rPr>
              <a:t>Özgürlük nedir?</a:t>
            </a:r>
            <a:endParaRPr lang="tr-TR" dirty="0">
              <a:solidFill>
                <a:schemeClr val="accent4">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581343105"/>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pPr algn="just"/>
            <a:r>
              <a:rPr lang="tr-TR" sz="3600" b="1" i="1" dirty="0" smtClean="0"/>
              <a:t>Bir insanın, kendisini karşısındaki insanın yerine koyarak onun duygularını ve düşüncelerini doğru olarak anlamasıdır.</a:t>
            </a:r>
            <a:endParaRPr lang="tr-TR" sz="3600" b="1" i="1" dirty="0"/>
          </a:p>
        </p:txBody>
      </p:sp>
      <p:sp>
        <p:nvSpPr>
          <p:cNvPr id="3" name="Başlık 2"/>
          <p:cNvSpPr>
            <a:spLocks noGrp="1"/>
          </p:cNvSpPr>
          <p:nvPr>
            <p:ph type="title"/>
          </p:nvPr>
        </p:nvSpPr>
        <p:spPr/>
        <p:txBody>
          <a:bodyPr/>
          <a:lstStyle/>
          <a:p>
            <a:r>
              <a:rPr lang="tr-TR" dirty="0" smtClean="0">
                <a:solidFill>
                  <a:schemeClr val="accent4">
                    <a:lumMod val="40000"/>
                    <a:lumOff val="60000"/>
                  </a:schemeClr>
                </a:solidFill>
                <a:effectLst>
                  <a:outerShdw blurRad="38100" dist="38100" dir="2700000" algn="tl">
                    <a:srgbClr val="000000">
                      <a:alpha val="43137"/>
                    </a:srgbClr>
                  </a:outerShdw>
                </a:effectLst>
              </a:rPr>
              <a:t>Empati nedir?</a:t>
            </a:r>
            <a:endParaRPr lang="tr-TR" dirty="0">
              <a:solidFill>
                <a:schemeClr val="accent4">
                  <a:lumMod val="40000"/>
                  <a:lumOff val="6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328249013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lga Biçimi">
  <a:themeElements>
    <a:clrScheme name="Dalga Biçimi">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88</TotalTime>
  <Words>724</Words>
  <PresentationFormat>Ekran Gösterisi (4:3)</PresentationFormat>
  <Paragraphs>77</Paragraphs>
  <Slides>31</Slides>
  <Notes>0</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Dalga Biçimi</vt:lpstr>
      <vt:lpstr> 6.SINIF 1.ÜNİTE</vt:lpstr>
      <vt:lpstr>Olay nedir?</vt:lpstr>
      <vt:lpstr>Slayt 3</vt:lpstr>
      <vt:lpstr>Olgu nedir ? </vt:lpstr>
      <vt:lpstr>Görüş nedir? </vt:lpstr>
      <vt:lpstr>Slayt 6</vt:lpstr>
      <vt:lpstr>Çözüm Buluyoruz</vt:lpstr>
      <vt:lpstr>Özgürlük nedir?</vt:lpstr>
      <vt:lpstr>Empati nedir?</vt:lpstr>
      <vt:lpstr>Dilekçe Hakkı </vt:lpstr>
      <vt:lpstr>Bilgi Edinme Hakkı</vt:lpstr>
      <vt:lpstr>Genelleme nedir?</vt:lpstr>
      <vt:lpstr>Slayt 13</vt:lpstr>
      <vt:lpstr>Slayt 14</vt:lpstr>
      <vt:lpstr>Slayt 15</vt:lpstr>
      <vt:lpstr>SOSYAL BİLGİLER DERSİ İLE ÖĞRENDİKLERİMİZ</vt:lpstr>
      <vt:lpstr>Slayt 17</vt:lpstr>
      <vt:lpstr>1-Yurt dışına öğrenci gönderilmesi</vt:lpstr>
      <vt:lpstr>2-Türk Tarih Kurumunun Kurulması</vt:lpstr>
      <vt:lpstr>3-Türk Dil Kurumu’nun Kurulması</vt:lpstr>
      <vt:lpstr>4-Ankara Üniversitesi Dil ve Tarih Coğrafya Fakültesi’nin Açılması</vt:lpstr>
      <vt:lpstr>5-Halkevlerinin Kurulması</vt:lpstr>
      <vt:lpstr>6-Müzelerin Açılması</vt:lpstr>
      <vt:lpstr>Bilimsel Araştırma Yapıyorum</vt:lpstr>
      <vt:lpstr>Bilimsel Araştırma Basamakları</vt:lpstr>
      <vt:lpstr>Varsayım(Hipotez)</vt:lpstr>
      <vt:lpstr>Dipnot nedir ?</vt:lpstr>
      <vt:lpstr>Slayt 28</vt:lpstr>
      <vt:lpstr>Birey nedir ?</vt:lpstr>
      <vt:lpstr>Düşünce nedir ?</vt:lpstr>
      <vt:lpstr>Kişilik nedir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2014-09-30T13:49:22Z</dcterms:created>
  <dcterms:modified xsi:type="dcterms:W3CDTF">2016-09-29T07:12:06Z</dcterms:modified>
  <cp:category>www.sorubak.com</cp:category>
</cp:coreProperties>
</file>