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8" autoAdjust="0"/>
    <p:restoredTop sz="94660"/>
  </p:normalViewPr>
  <p:slideViewPr>
    <p:cSldViewPr snapToGrid="0">
      <p:cViewPr varScale="1">
        <p:scale>
          <a:sx n="89" d="100"/>
          <a:sy n="89" d="100"/>
        </p:scale>
        <p:origin x="-114" y="-15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48A87A34-81AB-432B-8DAE-1953F412C126}" type="datetimeFigureOut">
              <a:rPr lang="en-US" dirty="0"/>
              <a:pPr/>
              <a:t>3/31/2017</a:t>
            </a:fld>
            <a:endParaRPr lang="en-US" dirty="0"/>
          </a:p>
        </p:txBody>
      </p:sp>
      <p:sp>
        <p:nvSpPr>
          <p:cNvPr id="5" name="Footer Placeholder 4"/>
          <p:cNvSpPr>
            <a:spLocks noGrp="1"/>
          </p:cNvSpPr>
          <p:nvPr>
            <p:ph type="ftr" sz="quarter" idx="11"/>
          </p:nvPr>
        </p:nvSpPr>
        <p:spPr>
          <a:xfrm>
            <a:off x="1371600" y="4323845"/>
            <a:ext cx="6400800" cy="365125"/>
          </a:xfrm>
        </p:spPr>
        <p:txBody>
          <a:bodyPr/>
          <a:lstStyle/>
          <a:p>
            <a:endParaRPr lang="en-US" dirty="0"/>
          </a:p>
        </p:txBody>
      </p:sp>
      <p:sp>
        <p:nvSpPr>
          <p:cNvPr id="6" name="Slide Number Placeholder 5"/>
          <p:cNvSpPr>
            <a:spLocks noGrp="1"/>
          </p:cNvSpPr>
          <p:nvPr>
            <p:ph type="sldNum" sz="quarter" idx="12"/>
          </p:nvPr>
        </p:nvSpPr>
        <p:spPr>
          <a:xfrm>
            <a:off x="8077200" y="1430866"/>
            <a:ext cx="2743200"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a:xfrm>
            <a:off x="685800" y="379941"/>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a:xfrm>
            <a:off x="685800" y="378883"/>
            <a:ext cx="6991492" cy="365125"/>
          </a:xfrm>
        </p:spPr>
        <p:txBody>
          <a:bodyPr/>
          <a:lstStyle/>
          <a:p>
            <a:endParaRPr lang="en-US" dirty="0"/>
          </a:p>
        </p:txBody>
      </p:sp>
      <p:sp>
        <p:nvSpPr>
          <p:cNvPr id="7" name="Slide Number Placeholder 6"/>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48A87A34-81AB-432B-8DAE-1953F412C126}" type="datetimeFigureOut">
              <a:rPr lang="en-US" dirty="0"/>
              <a:pPr/>
              <a:t>3/31/2017</a:t>
            </a:fld>
            <a:endParaRPr lang="en-US" dirty="0"/>
          </a:p>
        </p:txBody>
      </p:sp>
      <p:sp>
        <p:nvSpPr>
          <p:cNvPr id="5" name="Footer Placeholder 4"/>
          <p:cNvSpPr>
            <a:spLocks noGrp="1"/>
          </p:cNvSpPr>
          <p:nvPr>
            <p:ph type="ftr" sz="quarter" idx="11"/>
          </p:nvPr>
        </p:nvSpPr>
        <p:spPr>
          <a:xfrm>
            <a:off x="685800" y="381000"/>
            <a:ext cx="6991492" cy="36512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tr-TR" smtClean="0"/>
              <a:t>Asıl başlık stili için tıklatın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48A87A34-81AB-432B-8DAE-1953F412C126}" type="datetimeFigureOut">
              <a:rPr lang="en-US" dirty="0"/>
              <a:pPr/>
              <a:t>3/31/2017</a:t>
            </a:fld>
            <a:endParaRPr lang="en-US" dirty="0"/>
          </a:p>
        </p:txBody>
      </p:sp>
      <p:sp>
        <p:nvSpPr>
          <p:cNvPr id="5" name="Footer Placeholder 4"/>
          <p:cNvSpPr>
            <a:spLocks noGrp="1"/>
          </p:cNvSpPr>
          <p:nvPr>
            <p:ph type="ftr" sz="quarter" idx="11"/>
          </p:nvPr>
        </p:nvSpPr>
        <p:spPr>
          <a:xfrm>
            <a:off x="685800" y="381001"/>
            <a:ext cx="6991492" cy="364065"/>
          </a:xfrm>
        </p:spPr>
        <p:txBody>
          <a:bodyPr/>
          <a:lstStyle/>
          <a:p>
            <a:endParaRPr lang="en-US" dirty="0"/>
          </a:p>
        </p:txBody>
      </p:sp>
      <p:sp>
        <p:nvSpPr>
          <p:cNvPr id="6" name="Slide Number Placeholder 5"/>
          <p:cNvSpPr>
            <a:spLocks noGrp="1"/>
          </p:cNvSpPr>
          <p:nvPr>
            <p:ph type="sldNum" sz="quarter" idx="12"/>
          </p:nvPr>
        </p:nvSpPr>
        <p:spPr>
          <a:xfrm>
            <a:off x="10862452" y="381000"/>
            <a:ext cx="643748" cy="365125"/>
          </a:xfrm>
        </p:spPr>
        <p:txBody>
          <a:bodyPr/>
          <a:lstStyle/>
          <a:p>
            <a:fld id="{6D22F896-40B5-4ADD-8801-0D06FADFA09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5800" y="3132666"/>
            <a:ext cx="5311775"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72200" y="3132666"/>
            <a:ext cx="5334000"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8A87A34-81AB-432B-8DAE-1953F412C126}" type="datetimeFigureOut">
              <a:rPr lang="en-US" dirty="0"/>
              <a:pPr/>
              <a:t>3/31/2017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48A87A34-81AB-432B-8DAE-1953F412C126}" type="datetimeFigureOut">
              <a:rPr lang="en-US" dirty="0"/>
              <a:pPr/>
              <a:t>3/31/2017</a:t>
            </a:fld>
            <a:endParaRPr lang="en-US" dirty="0"/>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nedir.com/n%C3%BCfus"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pPr algn="ctr"/>
            <a:r>
              <a:rPr lang="tr-TR" dirty="0" smtClean="0"/>
              <a:t>SOSYAL BİLGİLER ;p</a:t>
            </a:r>
            <a:endParaRPr lang="tr-TR" dirty="0"/>
          </a:p>
        </p:txBody>
      </p:sp>
      <p:sp>
        <p:nvSpPr>
          <p:cNvPr id="3" name="Alt Başlık 2"/>
          <p:cNvSpPr>
            <a:spLocks noGrp="1"/>
          </p:cNvSpPr>
          <p:nvPr>
            <p:ph type="subTitle" idx="1"/>
          </p:nvPr>
        </p:nvSpPr>
        <p:spPr>
          <a:xfrm>
            <a:off x="1371600" y="3632200"/>
            <a:ext cx="9448800" cy="1270875"/>
          </a:xfrm>
        </p:spPr>
        <p:txBody>
          <a:bodyPr/>
          <a:lstStyle/>
          <a:p>
            <a:pPr algn="ctr"/>
            <a:endParaRPr lang="tr-TR" dirty="0" smtClean="0"/>
          </a:p>
          <a:p>
            <a:pPr algn="ctr"/>
            <a:r>
              <a:rPr lang="tr-TR" sz="3600" dirty="0" smtClean="0"/>
              <a:t>SILA ÜLGER:D</a:t>
            </a:r>
            <a:r>
              <a:rPr lang="tr-TR" sz="3600" dirty="0" smtClean="0">
                <a:sym typeface="Wingdings" pitchFamily="2" charset="2"/>
              </a:rPr>
              <a:t></a:t>
            </a:r>
            <a:endParaRPr lang="tr-TR" sz="3600" dirty="0" smtClean="0"/>
          </a:p>
        </p:txBody>
      </p:sp>
    </p:spTree>
    <p:extLst>
      <p:ext uri="{BB962C8B-B14F-4D97-AF65-F5344CB8AC3E}">
        <p14:creationId xmlns="" xmlns:p14="http://schemas.microsoft.com/office/powerpoint/2010/main" val="24219335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62152" y="764373"/>
            <a:ext cx="10844048" cy="1293028"/>
          </a:xfrm>
        </p:spPr>
        <p:txBody>
          <a:bodyPr/>
          <a:lstStyle/>
          <a:p>
            <a:pPr algn="ctr"/>
            <a:r>
              <a:rPr lang="tr-TR" b="1" dirty="0" smtClean="0"/>
              <a:t>Nüfus Yoğunluğu Az Olan Bazı Ülkeler</a:t>
            </a:r>
            <a:r>
              <a:rPr lang="tr-TR" dirty="0" smtClean="0"/>
              <a:t/>
            </a:r>
            <a:br>
              <a:rPr lang="tr-TR" dirty="0" smtClean="0"/>
            </a:br>
            <a:endParaRPr lang="tr-TR" dirty="0"/>
          </a:p>
        </p:txBody>
      </p:sp>
      <p:sp>
        <p:nvSpPr>
          <p:cNvPr id="3" name="2 İçerik Yer Tutucusu"/>
          <p:cNvSpPr>
            <a:spLocks noGrp="1"/>
          </p:cNvSpPr>
          <p:nvPr>
            <p:ph idx="1"/>
          </p:nvPr>
        </p:nvSpPr>
        <p:spPr/>
        <p:txBody>
          <a:bodyPr/>
          <a:lstStyle/>
          <a:p>
            <a:r>
              <a:rPr lang="tr-TR" sz="3600" dirty="0" smtClean="0"/>
              <a:t> Moğolistan,</a:t>
            </a:r>
            <a:r>
              <a:rPr lang="tr-TR" sz="3600" dirty="0" err="1" smtClean="0"/>
              <a:t>Nabibya</a:t>
            </a:r>
            <a:r>
              <a:rPr lang="tr-TR" sz="3600" dirty="0" smtClean="0"/>
              <a:t>,Avusturya,Moritanya,Libya,Kanada,Kazakistan,Orta Afrika,Bolivya,Rusya, </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14855" y="764373"/>
            <a:ext cx="10891345" cy="1293028"/>
          </a:xfrm>
        </p:spPr>
        <p:txBody>
          <a:bodyPr/>
          <a:lstStyle/>
          <a:p>
            <a:endParaRPr lang="tr-TR" dirty="0"/>
          </a:p>
        </p:txBody>
      </p:sp>
      <p:pic>
        <p:nvPicPr>
          <p:cNvPr id="4" name="3 İçerik Yer Tutucusu" descr="RANALDO.jpg"/>
          <p:cNvPicPr>
            <a:picLocks noGrp="1" noChangeAspect="1"/>
          </p:cNvPicPr>
          <p:nvPr>
            <p:ph idx="1"/>
          </p:nvPr>
        </p:nvPicPr>
        <p:blipFill>
          <a:blip r:embed="rId2"/>
          <a:stretch>
            <a:fillRect/>
          </a:stretch>
        </p:blipFill>
        <p:spPr>
          <a:xfrm>
            <a:off x="0" y="0"/>
            <a:ext cx="12192000" cy="6858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917" y="764373"/>
            <a:ext cx="10828283" cy="1293028"/>
          </a:xfrm>
        </p:spPr>
        <p:txBody>
          <a:bodyPr/>
          <a:lstStyle/>
          <a:p>
            <a:pPr algn="ctr"/>
            <a:r>
              <a:rPr lang="tr-TR" dirty="0" smtClean="0"/>
              <a:t>NÜFUS NEDİR ?</a:t>
            </a:r>
            <a:endParaRPr lang="tr-TR" dirty="0"/>
          </a:p>
        </p:txBody>
      </p:sp>
      <p:sp>
        <p:nvSpPr>
          <p:cNvPr id="3" name="2 İçerik Yer Tutucusu"/>
          <p:cNvSpPr>
            <a:spLocks noGrp="1"/>
          </p:cNvSpPr>
          <p:nvPr>
            <p:ph idx="1"/>
          </p:nvPr>
        </p:nvSpPr>
        <p:spPr/>
        <p:txBody>
          <a:bodyPr>
            <a:normAutofit fontScale="25000" lnSpcReduction="20000"/>
          </a:bodyPr>
          <a:lstStyle/>
          <a:p>
            <a:r>
              <a:rPr lang="tr-TR" sz="17600" b="1" u="sng" dirty="0" smtClean="0">
                <a:effectLst>
                  <a:outerShdw blurRad="38100" dist="38100" dir="2700000" algn="tl">
                    <a:srgbClr val="000000">
                      <a:alpha val="43137"/>
                    </a:srgbClr>
                  </a:outerShdw>
                </a:effectLst>
              </a:rPr>
              <a:t>Sınırları belli bir bölgede yaşayan insan sayısına </a:t>
            </a:r>
            <a:r>
              <a:rPr lang="tr-TR" sz="17600" b="1" u="sng" dirty="0" smtClean="0">
                <a:solidFill>
                  <a:schemeClr val="bg1">
                    <a:lumMod val="95000"/>
                    <a:lumOff val="5000"/>
                  </a:schemeClr>
                </a:solidFill>
                <a:effectLst>
                  <a:outerShdw blurRad="38100" dist="38100" dir="2700000" algn="tl">
                    <a:srgbClr val="000000">
                      <a:alpha val="43137"/>
                    </a:srgbClr>
                  </a:outerShdw>
                </a:effectLst>
                <a:hlinkClick r:id="rId2" tooltip="nüfus"/>
              </a:rPr>
              <a:t>nüfus</a:t>
            </a:r>
            <a:r>
              <a:rPr lang="tr-TR" sz="17600" b="1" u="sng" dirty="0" smtClean="0">
                <a:solidFill>
                  <a:schemeClr val="bg1">
                    <a:lumMod val="95000"/>
                    <a:lumOff val="5000"/>
                  </a:schemeClr>
                </a:solidFill>
                <a:effectLst>
                  <a:outerShdw blurRad="38100" dist="38100" dir="2700000" algn="tl">
                    <a:srgbClr val="000000">
                      <a:alpha val="43137"/>
                    </a:srgbClr>
                  </a:outerShdw>
                </a:effectLst>
              </a:rPr>
              <a:t> </a:t>
            </a:r>
            <a:r>
              <a:rPr lang="tr-TR" sz="17600" b="1" u="sng" dirty="0" smtClean="0">
                <a:effectLst>
                  <a:outerShdw blurRad="38100" dist="38100" dir="2700000" algn="tl">
                    <a:srgbClr val="000000">
                      <a:alpha val="43137"/>
                    </a:srgbClr>
                  </a:outerShdw>
                </a:effectLst>
              </a:rPr>
              <a:t>denir. Doğan ile ölen arasındaki farkta, o yerin nüfusunu verir.Nüfusun dağılışı her tarafta aynı değildir.İnsanlar en çok iş imkanı yüzünden göç etmektedir.Bu yüzden bazı yerlerde nüfus az iken bazı yerlerde çok olabilmektedir.</a:t>
            </a:r>
            <a:br>
              <a:rPr lang="tr-TR" sz="17600" b="1" u="sng" dirty="0" smtClean="0">
                <a:effectLst>
                  <a:outerShdw blurRad="38100" dist="38100" dir="2700000" algn="tl">
                    <a:srgbClr val="000000">
                      <a:alpha val="43137"/>
                    </a:srgbClr>
                  </a:outerShdw>
                </a:effectLst>
              </a:rPr>
            </a:br>
            <a:r>
              <a:rPr lang="tr-TR" dirty="0" smtClean="0"/>
              <a:t/>
            </a:r>
            <a:br>
              <a:rPr lang="tr-TR" dirty="0" smtClean="0"/>
            </a:br>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62152" y="764373"/>
            <a:ext cx="10844048" cy="812179"/>
          </a:xfrm>
        </p:spPr>
        <p:txBody>
          <a:bodyPr/>
          <a:lstStyle/>
          <a:p>
            <a:pPr algn="ctr"/>
            <a:r>
              <a:rPr lang="tr-TR" dirty="0" smtClean="0"/>
              <a:t>Nüfus dağılışını etkileyen faktörler</a:t>
            </a:r>
            <a:endParaRPr lang="tr-TR" dirty="0"/>
          </a:p>
        </p:txBody>
      </p:sp>
      <p:graphicFrame>
        <p:nvGraphicFramePr>
          <p:cNvPr id="4" name="3 İçerik Yer Tutucusu"/>
          <p:cNvGraphicFramePr>
            <a:graphicFrameLocks noGrp="1"/>
          </p:cNvGraphicFramePr>
          <p:nvPr>
            <p:ph idx="1"/>
          </p:nvPr>
        </p:nvGraphicFramePr>
        <p:xfrm>
          <a:off x="236483" y="1655377"/>
          <a:ext cx="11650717" cy="4931980"/>
        </p:xfrm>
        <a:graphic>
          <a:graphicData uri="http://schemas.openxmlformats.org/drawingml/2006/table">
            <a:tbl>
              <a:tblPr firstRow="1" bandRow="1">
                <a:tableStyleId>{7DF18680-E054-41AD-8BC1-D1AEF772440D}</a:tableStyleId>
              </a:tblPr>
              <a:tblGrid>
                <a:gridCol w="11650717"/>
              </a:tblGrid>
              <a:tr h="817180">
                <a:tc>
                  <a:txBody>
                    <a:bodyPr/>
                    <a:lstStyle/>
                    <a:p>
                      <a:pPr algn="ctr"/>
                      <a:r>
                        <a:rPr lang="tr-TR" sz="4400" dirty="0" smtClean="0"/>
                        <a:t>DOĞAL</a:t>
                      </a:r>
                      <a:r>
                        <a:rPr lang="tr-TR" sz="4400" baseline="0" dirty="0" smtClean="0"/>
                        <a:t> KAYNAKLAR</a:t>
                      </a:r>
                      <a:endParaRPr lang="tr-TR" sz="4400" dirty="0"/>
                    </a:p>
                  </a:txBody>
                  <a:tcPr/>
                </a:tc>
              </a:tr>
              <a:tr h="817180">
                <a:tc>
                  <a:txBody>
                    <a:bodyPr/>
                    <a:lstStyle/>
                    <a:p>
                      <a:pPr algn="ctr"/>
                      <a:r>
                        <a:rPr lang="tr-TR" sz="4800" dirty="0" smtClean="0"/>
                        <a:t>İKLİM</a:t>
                      </a:r>
                      <a:endParaRPr lang="tr-TR" sz="4800" dirty="0"/>
                    </a:p>
                  </a:txBody>
                  <a:tcPr/>
                </a:tc>
              </a:tr>
              <a:tr h="817180">
                <a:tc>
                  <a:txBody>
                    <a:bodyPr/>
                    <a:lstStyle/>
                    <a:p>
                      <a:pPr algn="ctr"/>
                      <a:r>
                        <a:rPr lang="tr-TR" sz="4800" dirty="0" smtClean="0"/>
                        <a:t>BİTKİ ÖRTÜSÜ</a:t>
                      </a:r>
                      <a:endParaRPr lang="tr-TR" sz="4800" dirty="0"/>
                    </a:p>
                  </a:txBody>
                  <a:tcPr/>
                </a:tc>
              </a:tr>
              <a:tr h="817180">
                <a:tc>
                  <a:txBody>
                    <a:bodyPr/>
                    <a:lstStyle/>
                    <a:p>
                      <a:pPr algn="ctr"/>
                      <a:r>
                        <a:rPr lang="tr-TR" sz="4800" dirty="0" smtClean="0"/>
                        <a:t>SU KAYNAKLARI</a:t>
                      </a:r>
                      <a:endParaRPr lang="tr-TR" sz="4800" dirty="0"/>
                    </a:p>
                  </a:txBody>
                  <a:tcPr/>
                </a:tc>
              </a:tr>
              <a:tr h="817180">
                <a:tc>
                  <a:txBody>
                    <a:bodyPr/>
                    <a:lstStyle/>
                    <a:p>
                      <a:pPr algn="ctr"/>
                      <a:r>
                        <a:rPr lang="tr-TR" sz="4800" dirty="0" smtClean="0"/>
                        <a:t>YER ALTI KAYNAKLARI</a:t>
                      </a:r>
                      <a:endParaRPr lang="tr-TR" sz="4800" dirty="0"/>
                    </a:p>
                  </a:txBody>
                  <a:tcPr/>
                </a:tc>
              </a:tr>
              <a:tr h="817180">
                <a:tc>
                  <a:txBody>
                    <a:bodyPr/>
                    <a:lstStyle/>
                    <a:p>
                      <a:pPr algn="ctr"/>
                      <a:r>
                        <a:rPr lang="tr-TR" sz="4800" dirty="0" smtClean="0"/>
                        <a:t>YERYÜZÜ ŞEKİLLERİ</a:t>
                      </a:r>
                      <a:endParaRPr lang="tr-TR" sz="4800" dirty="0"/>
                    </a:p>
                  </a:txBody>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685800" y="315913"/>
          <a:ext cx="10820400" cy="5280846"/>
        </p:xfrm>
        <a:graphic>
          <a:graphicData uri="http://schemas.openxmlformats.org/drawingml/2006/table">
            <a:tbl>
              <a:tblPr firstRow="1" bandRow="1">
                <a:tableStyleId>{7DF18680-E054-41AD-8BC1-D1AEF772440D}</a:tableStyleId>
              </a:tblPr>
              <a:tblGrid>
                <a:gridCol w="10820400"/>
              </a:tblGrid>
              <a:tr h="880141">
                <a:tc>
                  <a:txBody>
                    <a:bodyPr/>
                    <a:lstStyle/>
                    <a:p>
                      <a:pPr algn="ctr"/>
                      <a:r>
                        <a:rPr lang="tr-TR" sz="4800" b="1" dirty="0" smtClean="0"/>
                        <a:t>BEŞERİ NEDENLER</a:t>
                      </a:r>
                      <a:endParaRPr lang="tr-TR" sz="4800" b="1" dirty="0"/>
                    </a:p>
                  </a:txBody>
                  <a:tcPr/>
                </a:tc>
              </a:tr>
              <a:tr h="880141">
                <a:tc>
                  <a:txBody>
                    <a:bodyPr/>
                    <a:lstStyle/>
                    <a:p>
                      <a:pPr algn="ctr"/>
                      <a:r>
                        <a:rPr lang="tr-TR" sz="4800" b="1" dirty="0" smtClean="0"/>
                        <a:t>SANAYİ</a:t>
                      </a:r>
                      <a:endParaRPr lang="tr-TR" sz="4800" b="1" dirty="0"/>
                    </a:p>
                  </a:txBody>
                  <a:tcPr/>
                </a:tc>
              </a:tr>
              <a:tr h="880141">
                <a:tc>
                  <a:txBody>
                    <a:bodyPr/>
                    <a:lstStyle/>
                    <a:p>
                      <a:pPr algn="ctr"/>
                      <a:r>
                        <a:rPr lang="tr-TR" sz="4800" b="1" dirty="0" smtClean="0"/>
                        <a:t>TİCARET</a:t>
                      </a:r>
                      <a:endParaRPr lang="tr-TR" sz="4800" b="1" dirty="0"/>
                    </a:p>
                  </a:txBody>
                  <a:tcPr/>
                </a:tc>
              </a:tr>
              <a:tr h="880141">
                <a:tc>
                  <a:txBody>
                    <a:bodyPr/>
                    <a:lstStyle/>
                    <a:p>
                      <a:pPr algn="ctr"/>
                      <a:r>
                        <a:rPr lang="tr-TR" sz="4800" b="1" dirty="0" smtClean="0"/>
                        <a:t>ULAŞIM</a:t>
                      </a:r>
                      <a:endParaRPr lang="tr-TR" sz="4800" b="1" dirty="0"/>
                    </a:p>
                  </a:txBody>
                  <a:tcPr/>
                </a:tc>
              </a:tr>
              <a:tr h="880141">
                <a:tc>
                  <a:txBody>
                    <a:bodyPr/>
                    <a:lstStyle/>
                    <a:p>
                      <a:pPr algn="ctr"/>
                      <a:r>
                        <a:rPr lang="tr-TR" sz="4800" b="1" dirty="0" smtClean="0"/>
                        <a:t>TURİZM</a:t>
                      </a:r>
                      <a:endParaRPr lang="tr-TR" sz="4800" b="1" dirty="0"/>
                    </a:p>
                  </a:txBody>
                  <a:tcPr/>
                </a:tc>
              </a:tr>
              <a:tr h="880141">
                <a:tc>
                  <a:txBody>
                    <a:bodyPr/>
                    <a:lstStyle/>
                    <a:p>
                      <a:pPr algn="ctr"/>
                      <a:r>
                        <a:rPr lang="tr-TR" sz="4800" b="1" dirty="0" smtClean="0"/>
                        <a:t>TARIM</a:t>
                      </a:r>
                      <a:endParaRPr lang="tr-TR" sz="4800" b="1" dirty="0"/>
                    </a:p>
                  </a:txBody>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6386" y="764373"/>
            <a:ext cx="10859814" cy="1293028"/>
          </a:xfrm>
        </p:spPr>
        <p:txBody>
          <a:bodyPr/>
          <a:lstStyle/>
          <a:p>
            <a:pPr algn="ctr"/>
            <a:r>
              <a:rPr lang="tr-TR" dirty="0" smtClean="0"/>
              <a:t>NÜFUS YOĞUNLUĞU NEDİR ?</a:t>
            </a:r>
            <a:endParaRPr lang="tr-TR" dirty="0"/>
          </a:p>
        </p:txBody>
      </p:sp>
      <p:sp>
        <p:nvSpPr>
          <p:cNvPr id="3" name="2 İçerik Yer Tutucusu"/>
          <p:cNvSpPr>
            <a:spLocks noGrp="1"/>
          </p:cNvSpPr>
          <p:nvPr>
            <p:ph idx="1"/>
          </p:nvPr>
        </p:nvSpPr>
        <p:spPr/>
        <p:txBody>
          <a:bodyPr>
            <a:normAutofit fontScale="92500" lnSpcReduction="20000"/>
          </a:bodyPr>
          <a:lstStyle/>
          <a:p>
            <a:pPr fontAlgn="base"/>
            <a:r>
              <a:rPr lang="tr-TR" sz="3200" dirty="0" smtClean="0"/>
              <a:t>Bir yerde kilometre kareye düşen insan sayısıdır. Belli bir alanda yaşayan nüfusun, o alana oranıdır. Ülkenin genişliği ve toplam nüfus hakkında bilgi verir. Kişi/km2 olarak gösterilir. Nüfus yoğunluğunu bulmak için;</a:t>
            </a:r>
            <a:br>
              <a:rPr lang="tr-TR" sz="3200" dirty="0" smtClean="0"/>
            </a:br>
            <a:r>
              <a:rPr lang="tr-TR" sz="3200" dirty="0" smtClean="0"/>
              <a:t/>
            </a:r>
            <a:br>
              <a:rPr lang="tr-TR" sz="3200" dirty="0" smtClean="0"/>
            </a:br>
            <a:r>
              <a:rPr lang="tr-TR" sz="3200" dirty="0" smtClean="0"/>
              <a:t>Nüfus Yoğunluğu = Toplam İnsan Sayısı / Yüzölçümü</a:t>
            </a:r>
            <a:br>
              <a:rPr lang="tr-TR" sz="3200" dirty="0" smtClean="0"/>
            </a:br>
            <a:r>
              <a:rPr lang="tr-TR" sz="3200" dirty="0" smtClean="0"/>
              <a:t/>
            </a:r>
            <a:br>
              <a:rPr lang="tr-TR" sz="3200" dirty="0" smtClean="0"/>
            </a:br>
            <a:r>
              <a:rPr lang="tr-TR" sz="3200" dirty="0" smtClean="0"/>
              <a:t>- Osmanlı Devletinde ilk nüfus sayımını II. Mahmut Yaptırmıştır (1831). Amacı askere alınacak erkek sayısını tespit ve vergi toplanacak kişileri belirlemekti.</a:t>
            </a:r>
            <a:r>
              <a:rPr lang="tr-TR" dirty="0" smtClean="0"/>
              <a:t/>
            </a:r>
            <a:br>
              <a:rPr lang="tr-TR" dirty="0" smtClean="0"/>
            </a:br>
            <a:r>
              <a:rPr lang="tr-TR" dirty="0" smtClean="0"/>
              <a:t/>
            </a:r>
            <a:br>
              <a:rPr lang="tr-TR" dirty="0" smtClean="0"/>
            </a:b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20000"/>
          </a:bodyPr>
          <a:lstStyle/>
          <a:p>
            <a:pPr fontAlgn="base"/>
            <a:r>
              <a:rPr lang="tr-TR" sz="2400" dirty="0" smtClean="0"/>
              <a:t>- </a:t>
            </a:r>
            <a:r>
              <a:rPr lang="tr-TR" sz="3000" dirty="0" smtClean="0"/>
              <a:t>Türkiye Cumhuriyetinde ilk nüfus sayımı 1927 yılında yapıldı. İkinci olarak 1935 yılında yapıldı. Bundan sonra 1990 yılına kadar 5 yılda bir nüfus sayımı yapıldı. 1990'dan sonra 10 yılda yapılması kararlaştırıldı.</a:t>
            </a:r>
            <a:br>
              <a:rPr lang="tr-TR" sz="3000" dirty="0" smtClean="0"/>
            </a:br>
            <a:r>
              <a:rPr lang="tr-TR" sz="3000" dirty="0" smtClean="0"/>
              <a:t/>
            </a:r>
            <a:br>
              <a:rPr lang="tr-TR" sz="3000" dirty="0" smtClean="0"/>
            </a:br>
            <a:r>
              <a:rPr lang="tr-TR" sz="3000" dirty="0" smtClean="0"/>
              <a:t>- Ülkemizde nüfus sayımını TÜİK (Türkiye İstatistik Kurumu) yapar. </a:t>
            </a:r>
            <a:r>
              <a:rPr lang="tr-TR" sz="3000" dirty="0" err="1" smtClean="0"/>
              <a:t>TÜİK'in</a:t>
            </a:r>
            <a:r>
              <a:rPr lang="tr-TR" sz="3000" dirty="0" smtClean="0"/>
              <a:t> eski adı DİE'dir (Devlet İstatistik Enstitüsü ) .</a:t>
            </a:r>
            <a:br>
              <a:rPr lang="tr-TR" sz="3000" dirty="0" smtClean="0"/>
            </a:br>
            <a:r>
              <a:rPr lang="tr-TR" sz="3000" dirty="0" smtClean="0"/>
              <a:t/>
            </a:r>
            <a:br>
              <a:rPr lang="tr-TR" sz="3000" dirty="0" smtClean="0"/>
            </a:br>
            <a:r>
              <a:rPr lang="tr-TR" sz="3000" dirty="0" smtClean="0"/>
              <a:t>— Genel nüfus sayımları yurdumuzda bulunan insanların sayısını ve niteliklerini belirlemek için yapılır. Yani nüfusun yaş ve cinsiyet durumu, okuryazarlık ve öğrenim durumu, iş durumu, medeni durumu, köy ve kentsel durumu tespit eder.</a:t>
            </a:r>
            <a:endParaRPr lang="tr-TR" sz="2400" dirty="0" smtClean="0"/>
          </a:p>
          <a:p>
            <a:pPr fontAlgn="base"/>
            <a:r>
              <a:rPr lang="tr-TR" dirty="0" smtClean="0"/>
              <a:t>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77917" y="764373"/>
            <a:ext cx="10828283" cy="1293028"/>
          </a:xfrm>
        </p:spPr>
        <p:txBody>
          <a:bodyPr/>
          <a:lstStyle/>
          <a:p>
            <a:pPr algn="ctr"/>
            <a:r>
              <a:rPr lang="tr-TR" dirty="0" smtClean="0"/>
              <a:t>NÜFUSUN YOĞUN OLDUĞU YERLER</a:t>
            </a:r>
            <a:endParaRPr lang="tr-TR" dirty="0"/>
          </a:p>
        </p:txBody>
      </p:sp>
      <p:sp>
        <p:nvSpPr>
          <p:cNvPr id="3" name="2 İçerik Yer Tutucusu"/>
          <p:cNvSpPr>
            <a:spLocks noGrp="1"/>
          </p:cNvSpPr>
          <p:nvPr>
            <p:ph idx="1"/>
          </p:nvPr>
        </p:nvSpPr>
        <p:spPr/>
        <p:txBody>
          <a:bodyPr>
            <a:normAutofit fontScale="77500" lnSpcReduction="20000"/>
          </a:bodyPr>
          <a:lstStyle/>
          <a:p>
            <a:r>
              <a:rPr lang="tr-TR" sz="3500" dirty="0" smtClean="0"/>
              <a:t>Ø  Uzak Doğu (Çin, Japonya, Filipinler),</a:t>
            </a:r>
            <a:br>
              <a:rPr lang="tr-TR" sz="3500" dirty="0" smtClean="0"/>
            </a:br>
            <a:r>
              <a:rPr lang="tr-TR" sz="3500" dirty="0" smtClean="0"/>
              <a:t>Ø  Güneydoğu Asya kıyıları (Malezya, En­donezya, Hindistan, Vietnam),</a:t>
            </a:r>
            <a:br>
              <a:rPr lang="tr-TR" sz="3500" dirty="0" smtClean="0"/>
            </a:br>
            <a:r>
              <a:rPr lang="tr-TR" sz="3500" dirty="0" smtClean="0"/>
              <a:t>Ø  Afrika'da Nil Vadisi,   </a:t>
            </a:r>
          </a:p>
          <a:p>
            <a:r>
              <a:rPr lang="tr-TR" sz="3500" dirty="0" smtClean="0"/>
              <a:t>Ø  Kuzey Amerika'nın doğu kıyıları,</a:t>
            </a:r>
          </a:p>
          <a:p>
            <a:r>
              <a:rPr lang="tr-TR" sz="3500" dirty="0" smtClean="0"/>
              <a:t>Ø  Avrupa ülkeleri (Fransa, İngiltere, Hollan­da, Belçika, Lüksemburg, Almanya, İsviçre, Ma­caristan, Avusturya, Çek Cumhuriyeti, Slovakya).</a:t>
            </a:r>
          </a:p>
          <a:p>
            <a:r>
              <a:rPr lang="tr-TR" sz="3500" dirty="0" smtClean="0"/>
              <a:t>Dünyada nüfusun yoğun olduğu yerlerde iklim şartları elverişli, yeryüzü şekilleri sade, tarım alanları geniş, toprak özellikleri tarıma elverişli, su kaynaklan bol, ulaşım ağı gelişmiştir.</a:t>
            </a:r>
          </a:p>
          <a:p>
            <a:pPr>
              <a:buNone/>
            </a:pPr>
            <a:r>
              <a:rPr lang="tr-TR" dirty="0" smtClean="0"/>
              <a:t/>
            </a:r>
            <a:br>
              <a:rPr lang="tr-TR" dirty="0" smtClean="0"/>
            </a:br>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804041" y="764373"/>
            <a:ext cx="10702159" cy="1293028"/>
          </a:xfrm>
        </p:spPr>
        <p:txBody>
          <a:bodyPr/>
          <a:lstStyle/>
          <a:p>
            <a:pPr algn="ctr"/>
            <a:r>
              <a:rPr lang="tr-TR" dirty="0" smtClean="0"/>
              <a:t>Nüfus Yoğunluğu Fazla Olan Ülkelerden Bazıları     </a:t>
            </a:r>
            <a:endParaRPr lang="tr-TR" dirty="0"/>
          </a:p>
        </p:txBody>
      </p:sp>
      <p:sp>
        <p:nvSpPr>
          <p:cNvPr id="3" name="2 İçerik Yer Tutucusu"/>
          <p:cNvSpPr>
            <a:spLocks noGrp="1"/>
          </p:cNvSpPr>
          <p:nvPr>
            <p:ph idx="1"/>
          </p:nvPr>
        </p:nvSpPr>
        <p:spPr/>
        <p:txBody>
          <a:bodyPr/>
          <a:lstStyle/>
          <a:p>
            <a:r>
              <a:rPr lang="tr-TR" sz="3200" dirty="0" smtClean="0"/>
              <a:t>          </a:t>
            </a:r>
          </a:p>
          <a:p>
            <a:r>
              <a:rPr lang="tr-TR" sz="3200" dirty="0" smtClean="0"/>
              <a:t>     Çin, Bangladeş,Güney Kore,Hollanda,Belçika,Japonya,  Hindistan,El Salvador,Sri Lanka,İngiltere,Almanya      </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72510" y="764373"/>
            <a:ext cx="10733690" cy="1293028"/>
          </a:xfrm>
        </p:spPr>
        <p:txBody>
          <a:bodyPr/>
          <a:lstStyle/>
          <a:p>
            <a:pPr algn="ctr"/>
            <a:r>
              <a:rPr lang="tr-TR" dirty="0" smtClean="0"/>
              <a:t>NÜFUSUN AZ OLDUĞU YERLER</a:t>
            </a:r>
            <a:endParaRPr lang="tr-TR" dirty="0"/>
          </a:p>
        </p:txBody>
      </p:sp>
      <p:sp>
        <p:nvSpPr>
          <p:cNvPr id="3" name="2 İçerik Yer Tutucusu"/>
          <p:cNvSpPr>
            <a:spLocks noGrp="1"/>
          </p:cNvSpPr>
          <p:nvPr>
            <p:ph idx="1"/>
          </p:nvPr>
        </p:nvSpPr>
        <p:spPr/>
        <p:txBody>
          <a:bodyPr/>
          <a:lstStyle/>
          <a:p>
            <a:r>
              <a:rPr lang="tr-TR" b="1" dirty="0" smtClean="0"/>
              <a:t>Dünyada Nüfusun Az Olduğu Yerler</a:t>
            </a:r>
            <a:endParaRPr lang="tr-TR" dirty="0" smtClean="0"/>
          </a:p>
          <a:p>
            <a:r>
              <a:rPr lang="tr-TR" dirty="0" smtClean="0"/>
              <a:t>Ø  Dağların yüksek kesimleri,  </a:t>
            </a:r>
          </a:p>
          <a:p>
            <a:r>
              <a:rPr lang="tr-TR" dirty="0" smtClean="0"/>
              <a:t>Ø  Kuzey ve güney kutup çevreleri,   </a:t>
            </a:r>
          </a:p>
          <a:p>
            <a:r>
              <a:rPr lang="tr-TR" dirty="0" smtClean="0"/>
              <a:t>Ø  Bataklık alanlar ve engebeli dağlık araziler, </a:t>
            </a:r>
          </a:p>
          <a:p>
            <a:r>
              <a:rPr lang="tr-TR" dirty="0" smtClean="0"/>
              <a:t>Ø  Ekvatoral bölgedeki Amazon ve Kongo havzaları gibi sık ormanlık alanlar,</a:t>
            </a:r>
          </a:p>
          <a:p>
            <a:r>
              <a:rPr lang="tr-TR" dirty="0" smtClean="0"/>
              <a:t>Ø  Asya  Kıtası  içlerindeki  ve  dönenceler çevresindeki çöl ve bozkır alanlarıdır.</a:t>
            </a:r>
          </a:p>
          <a:p>
            <a:r>
              <a:rPr lang="tr-TR" dirty="0" smtClean="0"/>
              <a:t>Dünyada nüfusun ve ekonomik faaliyet­lerin az olduğu yerler doğal faktörler açısından insan yaşamı için uygun koşullar taşımayan yer­lerdir.</a:t>
            </a:r>
          </a:p>
          <a:p>
            <a:r>
              <a:rPr lang="tr-TR" dirty="0" smtClean="0"/>
              <a:t/>
            </a:r>
            <a:br>
              <a:rPr lang="tr-TR" dirty="0" smtClean="0"/>
            </a:br>
            <a:endParaRPr lang="tr-TR" dirty="0"/>
          </a:p>
        </p:txBody>
      </p:sp>
    </p:spTree>
  </p:cSld>
  <p:clrMapOvr>
    <a:masterClrMapping/>
  </p:clrMapOvr>
</p:sld>
</file>

<file path=ppt/theme/theme1.xml><?xml version="1.0" encoding="utf-8"?>
<a:theme xmlns:a="http://schemas.openxmlformats.org/drawingml/2006/main" name="Uçak İzi">
  <a:themeElements>
    <a:clrScheme name="Vapor Trail">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Vapor Trail">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TC104033937[[fn=Uçak İzi]]</Template>
  <TotalTime>36</TotalTime>
  <Words>142</Words>
  <PresentationFormat>Özel</PresentationFormat>
  <Paragraphs>42</Paragraphs>
  <Slides>11</Slides>
  <Notes>0</Notes>
  <HiddenSlides>0</HiddenSlides>
  <MMClips>0</MMClips>
  <ScaleCrop>false</ScaleCrop>
  <HeadingPairs>
    <vt:vector size="4" baseType="variant">
      <vt:variant>
        <vt:lpstr>Tema</vt:lpstr>
      </vt:variant>
      <vt:variant>
        <vt:i4>1</vt:i4>
      </vt:variant>
      <vt:variant>
        <vt:lpstr>Slayt Başlıkları</vt:lpstr>
      </vt:variant>
      <vt:variant>
        <vt:i4>11</vt:i4>
      </vt:variant>
    </vt:vector>
  </HeadingPairs>
  <TitlesOfParts>
    <vt:vector size="12" baseType="lpstr">
      <vt:lpstr>Uçak İzi</vt:lpstr>
      <vt:lpstr>SOSYAL BİLGİLER ;p</vt:lpstr>
      <vt:lpstr>NÜFUS NEDİR ?</vt:lpstr>
      <vt:lpstr>Nüfus dağılışını etkileyen faktörler</vt:lpstr>
      <vt:lpstr>Slayt 4</vt:lpstr>
      <vt:lpstr>NÜFUS YOĞUNLUĞU NEDİR ?</vt:lpstr>
      <vt:lpstr>Slayt 6</vt:lpstr>
      <vt:lpstr>NÜFUSUN YOĞUN OLDUĞU YERLER</vt:lpstr>
      <vt:lpstr>Nüfus Yoğunluğu Fazla Olan Ülkelerden Bazıları     </vt:lpstr>
      <vt:lpstr>NÜFUSUN AZ OLDUĞU YERLER</vt:lpstr>
      <vt:lpstr>Nüfus Yoğunluğu Az Olan Bazı Ülkeler </vt:lpstr>
      <vt:lpstr>Slayt 11</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2013-08-01T11:08:45Z</dcterms:created>
  <dcterms:modified xsi:type="dcterms:W3CDTF">2017-03-31T13:17:11Z</dcterms:modified>
  <cp:category>www.sorubak.com</cp:category>
</cp:coreProperties>
</file>