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2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12192000" cy="6858000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>
        <p:scale>
          <a:sx n="76" d="100"/>
          <a:sy n="76" d="100"/>
        </p:scale>
        <p:origin x="-654" y="-31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3A23B10-8C57-4718-ACD9-075656665418}" type="datetimeFigureOut">
              <a:rPr lang="tr-TR" smtClean="0"/>
              <a:pPr/>
              <a:t>23.02.2017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89B92B7-3990-4CCC-A2F3-0B5A07B030C4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13800308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www.</a:t>
            </a:r>
            <a:r>
              <a:rPr lang="tr-TR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sorubak</a:t>
            </a:r>
            <a:r>
              <a:rPr lang="tr-TR" sz="1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9B92B7-3990-4CCC-A2F3-0B5A07B030C4}" type="slidenum">
              <a:rPr lang="tr-TR" smtClean="0"/>
              <a:pPr/>
              <a:t>10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269825340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Başlık"/>
          <p:cNvSpPr>
            <a:spLocks noGrp="1"/>
          </p:cNvSpPr>
          <p:nvPr>
            <p:ph type="ctrTitle"/>
          </p:nvPr>
        </p:nvSpPr>
        <p:spPr>
          <a:xfrm>
            <a:off x="711200" y="1371600"/>
            <a:ext cx="10468864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7" name="16 Alt Başlık"/>
          <p:cNvSpPr>
            <a:spLocks noGrp="1"/>
          </p:cNvSpPr>
          <p:nvPr>
            <p:ph type="subTitle" idx="1"/>
          </p:nvPr>
        </p:nvSpPr>
        <p:spPr>
          <a:xfrm>
            <a:off x="711200" y="3228536"/>
            <a:ext cx="10472928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30" name="29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1AEE75-6E9E-4627-9AE5-E807A33B38F5}" type="datetimeFigureOut">
              <a:rPr lang="tr-TR" smtClean="0"/>
              <a:pPr/>
              <a:t>23.02.2017</a:t>
            </a:fld>
            <a:endParaRPr lang="tr-TR" dirty="0"/>
          </a:p>
        </p:txBody>
      </p:sp>
      <p:sp>
        <p:nvSpPr>
          <p:cNvPr id="19" name="18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27" name="2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078020-2C75-46D1-9B07-003790B5CB4A}" type="slidenum">
              <a:rPr lang="tr-TR" smtClean="0"/>
              <a:pPr/>
              <a:t>‹#›</a:t>
            </a:fld>
            <a:endParaRPr lang="tr-TR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1AEE75-6E9E-4627-9AE5-E807A33B38F5}" type="datetimeFigureOut">
              <a:rPr lang="tr-TR" smtClean="0"/>
              <a:pPr/>
              <a:t>23.02.2017</a:t>
            </a:fld>
            <a:endParaRPr lang="tr-TR" dirty="0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078020-2C75-46D1-9B07-003790B5CB4A}" type="slidenum">
              <a:rPr lang="tr-TR" smtClean="0"/>
              <a:pPr/>
              <a:t>‹#›</a:t>
            </a:fld>
            <a:endParaRPr lang="tr-TR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8839200" y="914402"/>
            <a:ext cx="2743200" cy="5211763"/>
          </a:xfrm>
        </p:spPr>
        <p:txBody>
          <a:bodyPr vert="eaVert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609600" y="914402"/>
            <a:ext cx="8026400" cy="5211763"/>
          </a:xfrm>
        </p:spPr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1AEE75-6E9E-4627-9AE5-E807A33B38F5}" type="datetimeFigureOut">
              <a:rPr lang="tr-TR" smtClean="0"/>
              <a:pPr/>
              <a:t>23.02.2017</a:t>
            </a:fld>
            <a:endParaRPr lang="tr-TR" dirty="0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078020-2C75-46D1-9B07-003790B5CB4A}" type="slidenum">
              <a:rPr lang="tr-TR" smtClean="0"/>
              <a:pPr/>
              <a:t>‹#›</a:t>
            </a:fld>
            <a:endParaRPr lang="tr-TR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1AEE75-6E9E-4627-9AE5-E807A33B38F5}" type="datetimeFigureOut">
              <a:rPr lang="tr-TR" smtClean="0"/>
              <a:pPr/>
              <a:t>23.02.2017</a:t>
            </a:fld>
            <a:endParaRPr lang="tr-TR" dirty="0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078020-2C75-46D1-9B07-003790B5CB4A}" type="slidenum">
              <a:rPr lang="tr-TR" smtClean="0"/>
              <a:pPr/>
              <a:t>‹#›</a:t>
            </a:fld>
            <a:endParaRPr lang="tr-TR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07136" y="1316736"/>
            <a:ext cx="103632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07136" y="2704664"/>
            <a:ext cx="103632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1AEE75-6E9E-4627-9AE5-E807A33B38F5}" type="datetimeFigureOut">
              <a:rPr lang="tr-TR" smtClean="0"/>
              <a:pPr/>
              <a:t>23.02.2017</a:t>
            </a:fld>
            <a:endParaRPr lang="tr-TR" dirty="0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078020-2C75-46D1-9B07-003790B5CB4A}" type="slidenum">
              <a:rPr lang="tr-TR" smtClean="0"/>
              <a:pPr/>
              <a:t>‹#›</a:t>
            </a:fld>
            <a:endParaRPr lang="tr-TR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09600" y="704088"/>
            <a:ext cx="10972800" cy="1143000"/>
          </a:xfrm>
        </p:spPr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609600" y="1920085"/>
            <a:ext cx="53848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6197600" y="1920085"/>
            <a:ext cx="53848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1AEE75-6E9E-4627-9AE5-E807A33B38F5}" type="datetimeFigureOut">
              <a:rPr lang="tr-TR" smtClean="0"/>
              <a:pPr/>
              <a:t>23.02.2017</a:t>
            </a:fld>
            <a:endParaRPr lang="tr-TR" dirty="0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078020-2C75-46D1-9B07-003790B5CB4A}" type="slidenum">
              <a:rPr lang="tr-TR" smtClean="0"/>
              <a:pPr/>
              <a:t>‹#›</a:t>
            </a:fld>
            <a:endParaRPr lang="tr-TR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09600" y="704088"/>
            <a:ext cx="109728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609600" y="1855248"/>
            <a:ext cx="5386917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3"/>
          </p:nvPr>
        </p:nvSpPr>
        <p:spPr>
          <a:xfrm>
            <a:off x="6193368" y="1859758"/>
            <a:ext cx="5389033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4 İçerik Yer Tutucusu"/>
          <p:cNvSpPr>
            <a:spLocks noGrp="1"/>
          </p:cNvSpPr>
          <p:nvPr>
            <p:ph sz="quarter" idx="2"/>
          </p:nvPr>
        </p:nvSpPr>
        <p:spPr>
          <a:xfrm>
            <a:off x="609600" y="2514600"/>
            <a:ext cx="5386917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6193368" y="2514600"/>
            <a:ext cx="5389033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1AEE75-6E9E-4627-9AE5-E807A33B38F5}" type="datetimeFigureOut">
              <a:rPr lang="tr-TR" smtClean="0"/>
              <a:pPr/>
              <a:t>23.02.2017</a:t>
            </a:fld>
            <a:endParaRPr lang="tr-TR" dirty="0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078020-2C75-46D1-9B07-003790B5CB4A}" type="slidenum">
              <a:rPr lang="tr-TR" smtClean="0"/>
              <a:pPr/>
              <a:t>‹#›</a:t>
            </a:fld>
            <a:endParaRPr lang="tr-TR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09600" y="704088"/>
            <a:ext cx="110744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1AEE75-6E9E-4627-9AE5-E807A33B38F5}" type="datetimeFigureOut">
              <a:rPr lang="tr-TR" smtClean="0"/>
              <a:pPr/>
              <a:t>23.02.2017</a:t>
            </a:fld>
            <a:endParaRPr lang="tr-TR" dirty="0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078020-2C75-46D1-9B07-003790B5CB4A}" type="slidenum">
              <a:rPr lang="tr-TR" smtClean="0"/>
              <a:pPr/>
              <a:t>‹#›</a:t>
            </a:fld>
            <a:endParaRPr lang="tr-TR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1AEE75-6E9E-4627-9AE5-E807A33B38F5}" type="datetimeFigureOut">
              <a:rPr lang="tr-TR" smtClean="0"/>
              <a:pPr/>
              <a:t>23.02.2017</a:t>
            </a:fld>
            <a:endParaRPr lang="tr-TR" dirty="0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078020-2C75-46D1-9B07-003790B5CB4A}" type="slidenum">
              <a:rPr lang="tr-TR" smtClean="0"/>
              <a:pPr/>
              <a:t>‹#›</a:t>
            </a:fld>
            <a:endParaRPr lang="tr-TR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914400" y="514352"/>
            <a:ext cx="36576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2"/>
          </p:nvPr>
        </p:nvSpPr>
        <p:spPr>
          <a:xfrm>
            <a:off x="914400" y="1676400"/>
            <a:ext cx="36576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1"/>
          </p:nvPr>
        </p:nvSpPr>
        <p:spPr>
          <a:xfrm>
            <a:off x="4766733" y="1676400"/>
            <a:ext cx="6815667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1AEE75-6E9E-4627-9AE5-E807A33B38F5}" type="datetimeFigureOut">
              <a:rPr lang="tr-TR" smtClean="0"/>
              <a:pPr/>
              <a:t>23.02.2017</a:t>
            </a:fld>
            <a:endParaRPr lang="tr-TR" dirty="0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078020-2C75-46D1-9B07-003790B5CB4A}" type="slidenum">
              <a:rPr lang="tr-TR" smtClean="0"/>
              <a:pPr/>
              <a:t>‹#›</a:t>
            </a:fld>
            <a:endParaRPr lang="tr-TR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Tek Köşesi Kesik ve Yuvarlatılmış Dikdörtgen"/>
          <p:cNvSpPr/>
          <p:nvPr/>
        </p:nvSpPr>
        <p:spPr>
          <a:xfrm rot="420000" flipV="1">
            <a:off x="4221004" y="1108077"/>
            <a:ext cx="70104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11 Dik Üçgen"/>
          <p:cNvSpPr/>
          <p:nvPr/>
        </p:nvSpPr>
        <p:spPr>
          <a:xfrm rot="420000" flipV="1">
            <a:off x="10672179" y="5359769"/>
            <a:ext cx="207264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812800" y="1176997"/>
            <a:ext cx="2950464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812800" y="2828785"/>
            <a:ext cx="29464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1AEE75-6E9E-4627-9AE5-E807A33B38F5}" type="datetimeFigureOut">
              <a:rPr lang="tr-TR" smtClean="0"/>
              <a:pPr/>
              <a:t>23.02.2017</a:t>
            </a:fld>
            <a:endParaRPr lang="tr-TR" dirty="0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10769600" y="6356351"/>
            <a:ext cx="812800" cy="365125"/>
          </a:xfrm>
        </p:spPr>
        <p:txBody>
          <a:bodyPr/>
          <a:lstStyle/>
          <a:p>
            <a:fld id="{C1078020-2C75-46D1-9B07-003790B5CB4A}" type="slidenum">
              <a:rPr lang="tr-TR" smtClean="0"/>
              <a:pPr/>
              <a:t>‹#›</a:t>
            </a:fld>
            <a:endParaRPr lang="tr-TR" dirty="0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 rot="420000">
            <a:off x="4647724" y="1199517"/>
            <a:ext cx="615696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tr-TR" smtClean="0"/>
              <a:t>Resim eklemek için simgeyi tıklatın</a:t>
            </a:r>
            <a:endParaRPr kumimoji="0" lang="en-US" dirty="0"/>
          </a:p>
        </p:txBody>
      </p:sp>
      <p:sp>
        <p:nvSpPr>
          <p:cNvPr id="10" name="9 Serbest Form"/>
          <p:cNvSpPr>
            <a:spLocks/>
          </p:cNvSpPr>
          <p:nvPr/>
        </p:nvSpPr>
        <p:spPr bwMode="auto">
          <a:xfrm flipV="1">
            <a:off x="-12700" y="5816600"/>
            <a:ext cx="1221740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10 Serbest Form"/>
          <p:cNvSpPr>
            <a:spLocks/>
          </p:cNvSpPr>
          <p:nvPr/>
        </p:nvSpPr>
        <p:spPr bwMode="auto">
          <a:xfrm flipV="1">
            <a:off x="5842000" y="6219826"/>
            <a:ext cx="63500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3399FF"/>
            </a:gs>
            <a:gs pos="16000">
              <a:srgbClr val="00CCCC"/>
            </a:gs>
            <a:gs pos="47000">
              <a:srgbClr val="9999FF"/>
            </a:gs>
            <a:gs pos="60001">
              <a:srgbClr val="2E6792"/>
            </a:gs>
            <a:gs pos="71001">
              <a:srgbClr val="3333CC"/>
            </a:gs>
            <a:gs pos="81000">
              <a:srgbClr val="1170FF"/>
            </a:gs>
            <a:gs pos="100000">
              <a:srgbClr val="006699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Serbest Form"/>
          <p:cNvSpPr>
            <a:spLocks/>
          </p:cNvSpPr>
          <p:nvPr/>
        </p:nvSpPr>
        <p:spPr bwMode="auto">
          <a:xfrm>
            <a:off x="-12700" y="-7144"/>
            <a:ext cx="1221740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7 Serbest Form"/>
          <p:cNvSpPr>
            <a:spLocks/>
          </p:cNvSpPr>
          <p:nvPr/>
        </p:nvSpPr>
        <p:spPr bwMode="auto">
          <a:xfrm>
            <a:off x="5842000" y="-7144"/>
            <a:ext cx="63500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8 Başlık Yer Tutucusu"/>
          <p:cNvSpPr>
            <a:spLocks noGrp="1"/>
          </p:cNvSpPr>
          <p:nvPr>
            <p:ph type="title"/>
          </p:nvPr>
        </p:nvSpPr>
        <p:spPr>
          <a:xfrm>
            <a:off x="609600" y="704088"/>
            <a:ext cx="109728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0" name="29 Metin Yer Tutucusu"/>
          <p:cNvSpPr>
            <a:spLocks noGrp="1"/>
          </p:cNvSpPr>
          <p:nvPr>
            <p:ph type="body" idx="1"/>
          </p:nvPr>
        </p:nvSpPr>
        <p:spPr>
          <a:xfrm>
            <a:off x="609600" y="1935480"/>
            <a:ext cx="109728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10" name="9 Veri Yer Tutucusu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F91AEE75-6E9E-4627-9AE5-E807A33B38F5}" type="datetimeFigureOut">
              <a:rPr lang="tr-TR" smtClean="0"/>
              <a:pPr/>
              <a:t>23.02.2017</a:t>
            </a:fld>
            <a:endParaRPr lang="tr-TR" dirty="0"/>
          </a:p>
        </p:txBody>
      </p:sp>
      <p:sp>
        <p:nvSpPr>
          <p:cNvPr id="22" name="21 Altbilgi Yer Tutucusu"/>
          <p:cNvSpPr>
            <a:spLocks noGrp="1"/>
          </p:cNvSpPr>
          <p:nvPr>
            <p:ph type="ftr" sz="quarter" idx="3"/>
          </p:nvPr>
        </p:nvSpPr>
        <p:spPr>
          <a:xfrm>
            <a:off x="3556000" y="6356351"/>
            <a:ext cx="44704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tr-TR" dirty="0"/>
          </a:p>
        </p:txBody>
      </p:sp>
      <p:sp>
        <p:nvSpPr>
          <p:cNvPr id="18" name="17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10566400" y="6356351"/>
            <a:ext cx="1016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C1078020-2C75-46D1-9B07-003790B5CB4A}" type="slidenum">
              <a:rPr lang="tr-TR" smtClean="0"/>
              <a:pPr/>
              <a:t>‹#›</a:t>
            </a:fld>
            <a:endParaRPr lang="tr-TR" dirty="0"/>
          </a:p>
        </p:txBody>
      </p:sp>
      <p:grpSp>
        <p:nvGrpSpPr>
          <p:cNvPr id="2" name="1 Grup"/>
          <p:cNvGrpSpPr/>
          <p:nvPr/>
        </p:nvGrpSpPr>
        <p:grpSpPr>
          <a:xfrm>
            <a:off x="-25356" y="202408"/>
            <a:ext cx="12240731" cy="649224"/>
            <a:chOff x="-19045" y="216550"/>
            <a:chExt cx="9180548" cy="649224"/>
          </a:xfrm>
        </p:grpSpPr>
        <p:sp>
          <p:nvSpPr>
            <p:cNvPr id="12" name="11 Serbest Form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12 Serbest Form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tr-TR" dirty="0" smtClean="0"/>
              <a:t>6.Sınıf Anadolu Ve Mezopotamya Uygarlıkları Konu </a:t>
            </a:r>
            <a:r>
              <a:rPr lang="tr-TR" dirty="0" smtClean="0">
                <a:sym typeface="Wingdings" panose="05000000000000000000" pitchFamily="2" charset="2"/>
              </a:rPr>
              <a:t> </a:t>
            </a:r>
            <a:r>
              <a:rPr lang="tr-TR" dirty="0" smtClean="0"/>
              <a:t>Anlatımı </a:t>
            </a:r>
            <a:r>
              <a:rPr lang="tr-TR" dirty="0" smtClean="0">
                <a:sym typeface="Wingdings" panose="05000000000000000000" pitchFamily="2" charset="2"/>
              </a:rPr>
              <a:t></a:t>
            </a:r>
            <a:endParaRPr lang="tr-TR" dirty="0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524000" y="4435522"/>
            <a:ext cx="9144000" cy="822278"/>
          </a:xfrm>
        </p:spPr>
        <p:txBody>
          <a:bodyPr/>
          <a:lstStyle/>
          <a:p>
            <a:r>
              <a:rPr lang="tr-TR" dirty="0" smtClean="0"/>
              <a:t>Beğendiyseniz Teşekkür Etmeyi Unutmayın</a:t>
            </a:r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267780130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 smtClean="0">
                <a:sym typeface="Wingdings" panose="05000000000000000000" pitchFamily="2" charset="2"/>
              </a:rPr>
              <a:t> 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tr-TR" dirty="0" smtClean="0"/>
              <a:t>Umarım Sınavlarınızda Bu Yazıların Aynısı Çıkar Ve Sizde </a:t>
            </a:r>
            <a:r>
              <a:rPr lang="tr-TR" dirty="0" err="1" smtClean="0"/>
              <a:t>Burdan</a:t>
            </a:r>
            <a:r>
              <a:rPr lang="tr-TR" dirty="0" smtClean="0"/>
              <a:t> Çalışır %100 Alırsınız Unutmayın Çalışmak Kazanmanın Yarısıdır </a:t>
            </a:r>
            <a:r>
              <a:rPr lang="tr-TR" smtClean="0"/>
              <a:t>Fakat Çalışmamak </a:t>
            </a:r>
            <a:r>
              <a:rPr lang="tr-TR" dirty="0" smtClean="0"/>
              <a:t>Kaybetmenin Tamamıdır.                             -Demircan</a:t>
            </a:r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28164350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 smtClean="0"/>
              <a:t>Yazıyı İnsanlığa Hediye Eden Uygarlık: Sümerler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err="1" smtClean="0"/>
              <a:t>Mezopotamyada</a:t>
            </a:r>
            <a:r>
              <a:rPr lang="tr-TR" dirty="0" smtClean="0"/>
              <a:t> ortaya çıkan sayısız medeniyetin temelini atmışlardır.</a:t>
            </a:r>
          </a:p>
          <a:p>
            <a:r>
              <a:rPr lang="tr-TR" dirty="0" smtClean="0"/>
              <a:t>Yazı ilk kez Sümerlerde ortaya </a:t>
            </a:r>
            <a:r>
              <a:rPr lang="tr-TR" dirty="0" err="1" smtClean="0"/>
              <a:t>çıkmıştır.Astronomide</a:t>
            </a:r>
            <a:r>
              <a:rPr lang="tr-TR" dirty="0" smtClean="0"/>
              <a:t> önemli buluşları yapmışlardır.</a:t>
            </a:r>
          </a:p>
          <a:p>
            <a:r>
              <a:rPr lang="tr-TR" dirty="0" smtClean="0"/>
              <a:t>Sümer uygarlığında bağımsız (site) denilen şehir devletleri vardı.</a:t>
            </a:r>
          </a:p>
          <a:p>
            <a:r>
              <a:rPr lang="tr-TR" dirty="0" smtClean="0"/>
              <a:t>Edebi ürünleri olan Gılgamış Destanı günümüze kadar ulaşmıştır</a:t>
            </a:r>
          </a:p>
          <a:p>
            <a:r>
              <a:rPr lang="tr-TR" dirty="0" smtClean="0"/>
              <a:t>Güneş saatini icat etmişlerdir</a:t>
            </a:r>
          </a:p>
          <a:p>
            <a:r>
              <a:rPr lang="tr-TR" dirty="0" smtClean="0"/>
              <a:t>İnsanlara mal ve mülk edinme </a:t>
            </a:r>
            <a:r>
              <a:rPr lang="tr-TR" dirty="0" err="1" smtClean="0"/>
              <a:t>hakı</a:t>
            </a:r>
            <a:r>
              <a:rPr lang="tr-TR" dirty="0" smtClean="0"/>
              <a:t> sağlamışlardır</a:t>
            </a:r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344866144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890469"/>
          </a:xfrm>
        </p:spPr>
        <p:txBody>
          <a:bodyPr>
            <a:normAutofit fontScale="90000"/>
          </a:bodyPr>
          <a:lstStyle/>
          <a:p>
            <a:r>
              <a:rPr lang="tr-TR" dirty="0" err="1" smtClean="0"/>
              <a:t>Anadolunun</a:t>
            </a:r>
            <a:r>
              <a:rPr lang="tr-TR" dirty="0" smtClean="0"/>
              <a:t> Ortasında İz </a:t>
            </a:r>
            <a:r>
              <a:rPr lang="tr-TR" dirty="0"/>
              <a:t>B</a:t>
            </a:r>
            <a:r>
              <a:rPr lang="tr-TR" dirty="0" smtClean="0"/>
              <a:t>ırakan Uygarlık: Hititler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838200" y="1255594"/>
            <a:ext cx="10515600" cy="5554639"/>
          </a:xfrm>
        </p:spPr>
        <p:txBody>
          <a:bodyPr/>
          <a:lstStyle/>
          <a:p>
            <a:r>
              <a:rPr lang="tr-TR" dirty="0" smtClean="0"/>
              <a:t>Başkenti Hattuşaş (Boğazköy) olan ve bir kral tarafından yönetilen uygarlıkta </a:t>
            </a:r>
            <a:r>
              <a:rPr lang="tr-TR" dirty="0" err="1" smtClean="0"/>
              <a:t>Tavananna</a:t>
            </a:r>
            <a:r>
              <a:rPr lang="tr-TR" dirty="0" smtClean="0"/>
              <a:t> adı verilen </a:t>
            </a:r>
            <a:r>
              <a:rPr lang="tr-TR" dirty="0" err="1" smtClean="0"/>
              <a:t>kraliçeninde</a:t>
            </a:r>
            <a:r>
              <a:rPr lang="tr-TR" dirty="0" smtClean="0"/>
              <a:t> yönetimde söz hakkı vardı.</a:t>
            </a:r>
          </a:p>
          <a:p>
            <a:r>
              <a:rPr lang="tr-TR" dirty="0" smtClean="0"/>
              <a:t>Yine </a:t>
            </a:r>
            <a:r>
              <a:rPr lang="tr-TR" dirty="0" err="1" smtClean="0"/>
              <a:t>Pankuş</a:t>
            </a:r>
            <a:r>
              <a:rPr lang="tr-TR" dirty="0" smtClean="0"/>
              <a:t> adı verilen ve asillerden oluşan bir danışma meclisi vardı Kral bu meclise hesap verirdi.</a:t>
            </a:r>
          </a:p>
          <a:p>
            <a:r>
              <a:rPr lang="tr-TR" dirty="0" smtClean="0"/>
              <a:t>Çok tanrılı bir inanç sistemine sahiptirler (O yüzden Hititlere bin tanrı ili denilir)</a:t>
            </a:r>
          </a:p>
          <a:p>
            <a:r>
              <a:rPr lang="tr-TR" dirty="0" smtClean="0"/>
              <a:t>Tarih yazıcılığı gelişiş olan Hititler bir yıl içinde olan tüm olayları Anal adı verdikleri yıllıklara kaydederlerdi.</a:t>
            </a:r>
          </a:p>
          <a:p>
            <a:r>
              <a:rPr lang="tr-TR" dirty="0" smtClean="0"/>
              <a:t>Suriye toprakları yüzünden Mısırlılara savaş açan Hititler bu savaşın sonunda bir antlaşma imzaladılar bu antlaşmanın adı </a:t>
            </a:r>
            <a:r>
              <a:rPr lang="tr-TR" dirty="0" err="1" smtClean="0"/>
              <a:t>Kadeş</a:t>
            </a:r>
            <a:r>
              <a:rPr lang="tr-TR" dirty="0" smtClean="0"/>
              <a:t> Antlaşmasıdır ve tarihteki ilk antlaşmadır.</a:t>
            </a:r>
          </a:p>
          <a:p>
            <a:endParaRPr lang="tr-TR" dirty="0" smtClean="0"/>
          </a:p>
          <a:p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246806407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İlk Anayasayı Bulan </a:t>
            </a:r>
            <a:r>
              <a:rPr lang="tr-TR" dirty="0" err="1" smtClean="0"/>
              <a:t>Uygarlık:Babiller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Kral </a:t>
            </a:r>
            <a:r>
              <a:rPr lang="tr-TR" dirty="0" err="1" smtClean="0"/>
              <a:t>Hammurabi</a:t>
            </a:r>
            <a:r>
              <a:rPr lang="tr-TR" dirty="0" smtClean="0"/>
              <a:t> kendi adıyla bilinen kanunları ile ülkesini yönetmiştir.</a:t>
            </a:r>
          </a:p>
          <a:p>
            <a:r>
              <a:rPr lang="tr-TR" dirty="0" err="1" smtClean="0"/>
              <a:t>Babilin</a:t>
            </a:r>
            <a:r>
              <a:rPr lang="tr-TR" dirty="0" smtClean="0"/>
              <a:t> Asma </a:t>
            </a:r>
            <a:r>
              <a:rPr lang="tr-TR" dirty="0"/>
              <a:t>B</a:t>
            </a:r>
            <a:r>
              <a:rPr lang="tr-TR" dirty="0" smtClean="0"/>
              <a:t>ahçeleri dünya harikaları arasında sayılmıştır</a:t>
            </a:r>
          </a:p>
          <a:p>
            <a:r>
              <a:rPr lang="tr-TR" dirty="0" smtClean="0"/>
              <a:t>Sümerlerin bilimsel birikimlerini devam </a:t>
            </a:r>
            <a:r>
              <a:rPr lang="tr-TR" dirty="0" err="1" smtClean="0"/>
              <a:t>ettirmişlerdir.Güneş</a:t>
            </a:r>
            <a:r>
              <a:rPr lang="tr-TR" dirty="0" smtClean="0"/>
              <a:t> saatini bulmuşlardır.</a:t>
            </a:r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64075568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 smtClean="0"/>
              <a:t>Dünyanın İlk Kütüphanesine Sahip Olan </a:t>
            </a:r>
            <a:r>
              <a:rPr lang="tr-TR" dirty="0" err="1" smtClean="0"/>
              <a:t>Uygarlık:Asurlular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Sümerlerle ilişkilerini geliştirip ticaretle uğraşmışlardır.</a:t>
            </a:r>
          </a:p>
          <a:p>
            <a:r>
              <a:rPr lang="tr-TR" dirty="0" err="1" smtClean="0"/>
              <a:t>Asurun</a:t>
            </a:r>
            <a:r>
              <a:rPr lang="tr-TR" dirty="0" smtClean="0"/>
              <a:t> başkenti </a:t>
            </a:r>
            <a:r>
              <a:rPr lang="tr-TR" dirty="0" err="1" smtClean="0"/>
              <a:t>Ninovadır.Devrinni</a:t>
            </a:r>
            <a:r>
              <a:rPr lang="tr-TR" dirty="0" smtClean="0"/>
              <a:t> en büyük zengin şehirlerinden birisi olmuştur</a:t>
            </a:r>
          </a:p>
          <a:p>
            <a:r>
              <a:rPr lang="tr-TR" dirty="0" smtClean="0"/>
              <a:t>Mezopotamya kültürünün yayılıp tanınmasında önemli katkıları olmuştur.</a:t>
            </a:r>
          </a:p>
          <a:p>
            <a:r>
              <a:rPr lang="tr-TR" dirty="0" smtClean="0"/>
              <a:t>Asurluları Anadolu ile ticareti </a:t>
            </a:r>
            <a:r>
              <a:rPr lang="tr-TR" dirty="0" err="1" smtClean="0"/>
              <a:t>geliştirmişlerdir.Kayserideki</a:t>
            </a:r>
            <a:r>
              <a:rPr lang="tr-TR" dirty="0" smtClean="0"/>
              <a:t> </a:t>
            </a:r>
            <a:r>
              <a:rPr lang="tr-TR" dirty="0" err="1" smtClean="0"/>
              <a:t>Kültepeyi</a:t>
            </a:r>
            <a:r>
              <a:rPr lang="tr-TR" dirty="0" smtClean="0"/>
              <a:t> önemli bir ticaret merkezi yapmışlardır.</a:t>
            </a:r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103533962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 smtClean="0"/>
              <a:t>Eşek Kulaklı Kral Midas Efsanesini Dünyaya Armağan Eden </a:t>
            </a:r>
            <a:r>
              <a:rPr lang="tr-TR" dirty="0" err="1" smtClean="0"/>
              <a:t>Uygarlık:Frigler-Frigya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Uygarlığın başkenti </a:t>
            </a:r>
            <a:r>
              <a:rPr lang="tr-TR" dirty="0" err="1" smtClean="0"/>
              <a:t>Gordiondur</a:t>
            </a:r>
            <a:r>
              <a:rPr lang="tr-TR" dirty="0" smtClean="0"/>
              <a:t>.(Ankara/Polatlı)</a:t>
            </a:r>
          </a:p>
          <a:p>
            <a:r>
              <a:rPr lang="tr-TR" dirty="0" smtClean="0"/>
              <a:t>Geçim kaynaklarını tarım ve hayvancılık oluşturmaktadır.</a:t>
            </a:r>
          </a:p>
          <a:p>
            <a:r>
              <a:rPr lang="tr-TR" dirty="0" smtClean="0"/>
              <a:t>Bu nedenle saban kırana ekili tarlaya zarar verene büyük cezaların verildiği uygarlıktır.</a:t>
            </a:r>
          </a:p>
          <a:p>
            <a:r>
              <a:rPr lang="tr-TR" dirty="0" smtClean="0"/>
              <a:t>Topraktan çeşitli kaplar yapmışlardır.</a:t>
            </a:r>
          </a:p>
          <a:p>
            <a:r>
              <a:rPr lang="tr-TR" dirty="0" smtClean="0"/>
              <a:t>Bu kapların üstüne geometrik şekiller çizmişlerdir.</a:t>
            </a:r>
          </a:p>
          <a:p>
            <a:r>
              <a:rPr lang="tr-TR" dirty="0" smtClean="0"/>
              <a:t>Çok tanrılı bir inanca sahip olan </a:t>
            </a:r>
            <a:r>
              <a:rPr lang="tr-TR" dirty="0" err="1" smtClean="0"/>
              <a:t>Friglerin</a:t>
            </a:r>
            <a:r>
              <a:rPr lang="tr-TR" dirty="0" smtClean="0"/>
              <a:t> en önemli tanrılarından biri Bereket Tanrısı </a:t>
            </a:r>
            <a:r>
              <a:rPr lang="tr-TR" dirty="0" err="1" smtClean="0"/>
              <a:t>Kibeledir</a:t>
            </a:r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168751227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 err="1" smtClean="0"/>
              <a:t>Zenginliğin,Bilim</a:t>
            </a:r>
            <a:r>
              <a:rPr lang="tr-TR" dirty="0" smtClean="0"/>
              <a:t> Ve Sanatım Zirve Yaptığı </a:t>
            </a:r>
            <a:r>
              <a:rPr lang="tr-TR" dirty="0" err="1" smtClean="0"/>
              <a:t>Uygarlık:İyonlar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İyonlar, şehir devletleri halinde </a:t>
            </a:r>
            <a:r>
              <a:rPr lang="tr-TR" dirty="0" err="1" smtClean="0"/>
              <a:t>yaşamışlardır.Ticarette</a:t>
            </a:r>
            <a:r>
              <a:rPr lang="tr-TR" dirty="0" smtClean="0"/>
              <a:t> oldukça ileri bir seviyeye gelmişlerdir.</a:t>
            </a:r>
          </a:p>
          <a:p>
            <a:r>
              <a:rPr lang="tr-TR" dirty="0" smtClean="0"/>
              <a:t>Krallık yönetiminin baskısı olmadan yaşayan İyonlarda birçok bilim insanı ve düşünür </a:t>
            </a:r>
            <a:r>
              <a:rPr lang="tr-TR" dirty="0" err="1" smtClean="0"/>
              <a:t>yetişmiştir.Bunlardan</a:t>
            </a:r>
            <a:r>
              <a:rPr lang="tr-TR" dirty="0"/>
              <a:t> </a:t>
            </a:r>
            <a:r>
              <a:rPr lang="tr-TR" dirty="0" smtClean="0"/>
              <a:t>bazıları </a:t>
            </a:r>
            <a:r>
              <a:rPr lang="tr-TR" dirty="0" err="1" smtClean="0"/>
              <a:t>şunlardı:Tales</a:t>
            </a:r>
            <a:r>
              <a:rPr lang="tr-TR" dirty="0" smtClean="0"/>
              <a:t> Homeros </a:t>
            </a:r>
            <a:r>
              <a:rPr lang="tr-TR" dirty="0" err="1" smtClean="0"/>
              <a:t>Heredot</a:t>
            </a:r>
            <a:r>
              <a:rPr lang="tr-TR" dirty="0" smtClean="0"/>
              <a:t> Pisagor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252255794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Taşa Şekil Veren </a:t>
            </a:r>
            <a:r>
              <a:rPr lang="tr-TR" dirty="0" err="1" smtClean="0"/>
              <a:t>Uygarlık:Urartular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Urartular şehirleşmeye büyük önem vermişlerdi.</a:t>
            </a:r>
          </a:p>
          <a:p>
            <a:r>
              <a:rPr lang="tr-TR" dirty="0" smtClean="0"/>
              <a:t>Alt yapı hizmetleri devlet tarafından yapılmıştı.</a:t>
            </a:r>
          </a:p>
          <a:p>
            <a:r>
              <a:rPr lang="tr-TR" dirty="0" smtClean="0"/>
              <a:t>Kral </a:t>
            </a:r>
            <a:r>
              <a:rPr lang="tr-TR" dirty="0" err="1" smtClean="0"/>
              <a:t>Minua</a:t>
            </a:r>
            <a:r>
              <a:rPr lang="tr-TR" dirty="0" smtClean="0"/>
              <a:t> (</a:t>
            </a:r>
            <a:r>
              <a:rPr lang="tr-TR" dirty="0" err="1" smtClean="0"/>
              <a:t>Mino</a:t>
            </a:r>
            <a:r>
              <a:rPr lang="tr-TR" dirty="0" smtClean="0"/>
              <a:t>) </a:t>
            </a:r>
            <a:r>
              <a:rPr lang="tr-TR" dirty="0" err="1" smtClean="0"/>
              <a:t>nun</a:t>
            </a:r>
            <a:r>
              <a:rPr lang="tr-TR" dirty="0" smtClean="0"/>
              <a:t> yaptırdığı 56km uzunluğundaki </a:t>
            </a:r>
            <a:r>
              <a:rPr lang="tr-TR" dirty="0" err="1" smtClean="0"/>
              <a:t>Şamram</a:t>
            </a:r>
            <a:r>
              <a:rPr lang="tr-TR" dirty="0" smtClean="0"/>
              <a:t> Su Kanalı 2800 yıl önce yapılmış olmasına rağmen bugün hala Van da hizmet vermektedir</a:t>
            </a:r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124389978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Parayı Bulan </a:t>
            </a:r>
            <a:r>
              <a:rPr lang="tr-TR" dirty="0" err="1" smtClean="0"/>
              <a:t>Uygarlık:Lidyalılar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Başta söylemek gerekirse Lidyalıların bulduğu para TL Dolar Euro VS gibi şeylerden değildir Lidyalıların yaptığı para altına oval şeklini vererek ticaret sağlamasını sağlayan uygarlıktır (DİPNOT)</a:t>
            </a:r>
          </a:p>
          <a:p>
            <a:r>
              <a:rPr lang="tr-TR" dirty="0" smtClean="0"/>
              <a:t>Lidya Soyluları ölülerini </a:t>
            </a:r>
            <a:r>
              <a:rPr lang="tr-TR" dirty="0" err="1" smtClean="0"/>
              <a:t>Friglerdeki</a:t>
            </a:r>
            <a:r>
              <a:rPr lang="tr-TR" dirty="0" smtClean="0"/>
              <a:t> gibi Tümülüslere gömüyorlardı </a:t>
            </a:r>
            <a:r>
              <a:rPr lang="tr-TR" dirty="0" err="1" smtClean="0"/>
              <a:t>Lidyanın</a:t>
            </a:r>
            <a:r>
              <a:rPr lang="tr-TR" dirty="0" smtClean="0"/>
              <a:t> Başkenti </a:t>
            </a:r>
            <a:r>
              <a:rPr lang="tr-TR" dirty="0" err="1" smtClean="0"/>
              <a:t>Sard</a:t>
            </a:r>
            <a:r>
              <a:rPr lang="tr-TR" dirty="0" smtClean="0"/>
              <a:t> </a:t>
            </a:r>
            <a:r>
              <a:rPr lang="tr-TR" dirty="0" err="1" smtClean="0"/>
              <a:t>ın</a:t>
            </a:r>
            <a:r>
              <a:rPr lang="tr-TR" dirty="0" smtClean="0"/>
              <a:t> kuzeyinde Marmara Gölü kıyısındaki Tümülüs </a:t>
            </a:r>
            <a:r>
              <a:rPr lang="tr-TR" dirty="0" err="1" smtClean="0"/>
              <a:t>Anadoludaki</a:t>
            </a:r>
            <a:r>
              <a:rPr lang="tr-TR" dirty="0" smtClean="0"/>
              <a:t> en yüksek yığma mezar </a:t>
            </a:r>
            <a:r>
              <a:rPr lang="tr-TR" dirty="0" err="1" smtClean="0"/>
              <a:t>örneğidir.O</a:t>
            </a:r>
            <a:r>
              <a:rPr lang="tr-TR" dirty="0" smtClean="0"/>
              <a:t> dönemlerde </a:t>
            </a:r>
            <a:r>
              <a:rPr lang="tr-TR" dirty="0" err="1" smtClean="0"/>
              <a:t>Anadoluda</a:t>
            </a:r>
            <a:r>
              <a:rPr lang="tr-TR" dirty="0" smtClean="0"/>
              <a:t> Hititlerde bu mezar stilini kullanıyorlardı.</a:t>
            </a:r>
          </a:p>
          <a:p>
            <a:pPr marL="0" indent="0">
              <a:buNone/>
            </a:pPr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2920639196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kış">
  <a:themeElements>
    <a:clrScheme name="Akış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Akış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Akış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13</TotalTime>
  <Words>463</Words>
  <PresentationFormat>Özel</PresentationFormat>
  <Paragraphs>45</Paragraphs>
  <Slides>10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10</vt:i4>
      </vt:variant>
    </vt:vector>
  </HeadingPairs>
  <TitlesOfParts>
    <vt:vector size="11" baseType="lpstr">
      <vt:lpstr>Akış</vt:lpstr>
      <vt:lpstr>6.Sınıf Anadolu Ve Mezopotamya Uygarlıkları Konu  Anlatımı </vt:lpstr>
      <vt:lpstr>Yazıyı İnsanlığa Hediye Eden Uygarlık: Sümerler</vt:lpstr>
      <vt:lpstr>Anadolunun Ortasında İz Bırakan Uygarlık: Hititler</vt:lpstr>
      <vt:lpstr>İlk Anayasayı Bulan Uygarlık:Babiller</vt:lpstr>
      <vt:lpstr>Dünyanın İlk Kütüphanesine Sahip Olan Uygarlık:Asurlular</vt:lpstr>
      <vt:lpstr>Eşek Kulaklı Kral Midas Efsanesini Dünyaya Armağan Eden Uygarlık:Frigler-Frigya</vt:lpstr>
      <vt:lpstr>Zenginliğin,Bilim Ve Sanatım Zirve Yaptığı Uygarlık:İyonlar</vt:lpstr>
      <vt:lpstr>Taşa Şekil Veren Uygarlık:Urartular</vt:lpstr>
      <vt:lpstr>Parayı Bulan Uygarlık:Lidyalılar</vt:lpstr>
      <vt:lpstr> </vt:lpstr>
    </vt:vector>
  </TitlesOfParts>
  <Manager>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2016-12-12T22:35:22Z</dcterms:created>
  <dcterms:modified xsi:type="dcterms:W3CDTF">2017-02-23T07:57:13Z</dcterms:modified>
  <cp:category>www.sorubak.com</cp:category>
</cp:coreProperties>
</file>