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56" r:id="rId2"/>
    <p:sldId id="257" r:id="rId3"/>
    <p:sldId id="258" r:id="rId4"/>
    <p:sldId id="259" r:id="rId5"/>
    <p:sldId id="260" r:id="rId6"/>
    <p:sldId id="261" r:id="rId7"/>
    <p:sldId id="262" r:id="rId8"/>
    <p:sldId id="263" r:id="rId9"/>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6" d="100"/>
          <a:sy n="86" d="100"/>
        </p:scale>
        <p:origin x="-252" y="-90"/>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71E79F5-1DC6-462A-991C-D439902C49A1}" type="datetimeFigureOut">
              <a:rPr lang="tr-TR" smtClean="0"/>
              <a:pPr/>
              <a:t>11.12.2016</a:t>
            </a:fld>
            <a:endParaRPr lang="tr-TR"/>
          </a:p>
        </p:txBody>
      </p:sp>
      <p:sp>
        <p:nvSpPr>
          <p:cNvPr id="4" name="3 Slayt Görüntüsü Yer Tutucusu"/>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1E0E7AE-060A-48AC-8080-41B5CF1F67B0}" type="slidenum">
              <a:rPr lang="tr-TR" smtClean="0"/>
              <a:pPr/>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51E0E7AE-060A-48AC-8080-41B5CF1F67B0}" type="slidenum">
              <a:rPr lang="tr-TR" smtClean="0"/>
              <a:pPr/>
              <a:t>3</a:t>
            </a:fld>
            <a:endParaRPr lang="tr-T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51E0E7AE-060A-48AC-8080-41B5CF1F67B0}" type="slidenum">
              <a:rPr lang="tr-TR" smtClean="0"/>
              <a:pPr/>
              <a:t>4</a:t>
            </a:fld>
            <a:endParaRPr lang="tr-T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51E0E7AE-060A-48AC-8080-41B5CF1F67B0}" type="slidenum">
              <a:rPr lang="tr-TR" smtClean="0"/>
              <a:pPr/>
              <a:t>8</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Unvan 1"/>
          <p:cNvSpPr>
            <a:spLocks noGrp="1"/>
          </p:cNvSpPr>
          <p:nvPr>
            <p:ph type="ctrTitle"/>
          </p:nvPr>
        </p:nvSpPr>
        <p:spPr>
          <a:xfrm>
            <a:off x="1524000" y="1122363"/>
            <a:ext cx="9144000" cy="2387600"/>
          </a:xfrm>
        </p:spPr>
        <p:txBody>
          <a:bodyPr anchor="b"/>
          <a:lstStyle>
            <a:lvl1pPr algn="ctr">
              <a:defRPr sz="6000"/>
            </a:lvl1pPr>
          </a:lstStyle>
          <a:p>
            <a:r>
              <a:rPr lang="tr-TR" smtClean="0"/>
              <a:t>Asıl başlık stili için tıklatın</a:t>
            </a:r>
            <a:endParaRPr lang="tr-TR"/>
          </a:p>
        </p:txBody>
      </p:sp>
      <p:sp>
        <p:nvSpPr>
          <p:cNvPr id="3" name="Alt Başlık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2FE36B8A-1587-48C7-B043-2C789BBA0E3A}" type="datetimeFigureOut">
              <a:rPr lang="tr-TR" smtClean="0"/>
              <a:pPr/>
              <a:t>11.12.2016</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603C5FF9-7B34-49DB-BE5D-F97C6916135D}" type="slidenum">
              <a:rPr lang="tr-TR" smtClean="0"/>
              <a:pPr/>
              <a:t>‹#›</a:t>
            </a:fld>
            <a:endParaRPr lang="tr-TR"/>
          </a:p>
        </p:txBody>
      </p:sp>
    </p:spTree>
    <p:extLst>
      <p:ext uri="{BB962C8B-B14F-4D97-AF65-F5344CB8AC3E}">
        <p14:creationId xmlns="" xmlns:p14="http://schemas.microsoft.com/office/powerpoint/2010/main" val="35427623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2FE36B8A-1587-48C7-B043-2C789BBA0E3A}" type="datetimeFigureOut">
              <a:rPr lang="tr-TR" smtClean="0"/>
              <a:pPr/>
              <a:t>11.12.2016</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603C5FF9-7B34-49DB-BE5D-F97C6916135D}" type="slidenum">
              <a:rPr lang="tr-TR" smtClean="0"/>
              <a:pPr/>
              <a:t>‹#›</a:t>
            </a:fld>
            <a:endParaRPr lang="tr-TR"/>
          </a:p>
        </p:txBody>
      </p:sp>
    </p:spTree>
    <p:extLst>
      <p:ext uri="{BB962C8B-B14F-4D97-AF65-F5344CB8AC3E}">
        <p14:creationId xmlns="" xmlns:p14="http://schemas.microsoft.com/office/powerpoint/2010/main" val="648170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8724900" y="365125"/>
            <a:ext cx="2628900" cy="5811838"/>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838200" y="365125"/>
            <a:ext cx="7734300" cy="5811838"/>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2FE36B8A-1587-48C7-B043-2C789BBA0E3A}" type="datetimeFigureOut">
              <a:rPr lang="tr-TR" smtClean="0"/>
              <a:pPr/>
              <a:t>11.12.2016</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603C5FF9-7B34-49DB-BE5D-F97C6916135D}" type="slidenum">
              <a:rPr lang="tr-TR" smtClean="0"/>
              <a:pPr/>
              <a:t>‹#›</a:t>
            </a:fld>
            <a:endParaRPr lang="tr-TR"/>
          </a:p>
        </p:txBody>
      </p:sp>
    </p:spTree>
    <p:extLst>
      <p:ext uri="{BB962C8B-B14F-4D97-AF65-F5344CB8AC3E}">
        <p14:creationId xmlns="" xmlns:p14="http://schemas.microsoft.com/office/powerpoint/2010/main" val="42876367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2FE36B8A-1587-48C7-B043-2C789BBA0E3A}" type="datetimeFigureOut">
              <a:rPr lang="tr-TR" smtClean="0"/>
              <a:pPr/>
              <a:t>11.12.2016</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603C5FF9-7B34-49DB-BE5D-F97C6916135D}" type="slidenum">
              <a:rPr lang="tr-TR" smtClean="0"/>
              <a:pPr/>
              <a:t>‹#›</a:t>
            </a:fld>
            <a:endParaRPr lang="tr-TR"/>
          </a:p>
        </p:txBody>
      </p:sp>
    </p:spTree>
    <p:extLst>
      <p:ext uri="{BB962C8B-B14F-4D97-AF65-F5344CB8AC3E}">
        <p14:creationId xmlns="" xmlns:p14="http://schemas.microsoft.com/office/powerpoint/2010/main" val="40803604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Unvan 1"/>
          <p:cNvSpPr>
            <a:spLocks noGrp="1"/>
          </p:cNvSpPr>
          <p:nvPr>
            <p:ph type="title"/>
          </p:nvPr>
        </p:nvSpPr>
        <p:spPr>
          <a:xfrm>
            <a:off x="831850" y="1709738"/>
            <a:ext cx="10515600" cy="2852737"/>
          </a:xfrm>
        </p:spPr>
        <p:txBody>
          <a:bodyPr anchor="b"/>
          <a:lstStyle>
            <a:lvl1pPr>
              <a:defRPr sz="6000"/>
            </a:lvl1pPr>
          </a:lstStyle>
          <a:p>
            <a:r>
              <a:rPr lang="tr-TR" smtClean="0"/>
              <a:t>Asıl başlık stili için tıklatın</a:t>
            </a:r>
            <a:endParaRPr lang="tr-TR"/>
          </a:p>
        </p:txBody>
      </p:sp>
      <p:sp>
        <p:nvSpPr>
          <p:cNvPr id="3" name="Metin Yer Tutucusu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2FE36B8A-1587-48C7-B043-2C789BBA0E3A}" type="datetimeFigureOut">
              <a:rPr lang="tr-TR" smtClean="0"/>
              <a:pPr/>
              <a:t>11.12.2016</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603C5FF9-7B34-49DB-BE5D-F97C6916135D}" type="slidenum">
              <a:rPr lang="tr-TR" smtClean="0"/>
              <a:pPr/>
              <a:t>‹#›</a:t>
            </a:fld>
            <a:endParaRPr lang="tr-TR"/>
          </a:p>
        </p:txBody>
      </p:sp>
    </p:spTree>
    <p:extLst>
      <p:ext uri="{BB962C8B-B14F-4D97-AF65-F5344CB8AC3E}">
        <p14:creationId xmlns="" xmlns:p14="http://schemas.microsoft.com/office/powerpoint/2010/main" val="1215735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838200" y="1825625"/>
            <a:ext cx="5181600" cy="435133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6172200" y="1825625"/>
            <a:ext cx="5181600" cy="435133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2FE36B8A-1587-48C7-B043-2C789BBA0E3A}" type="datetimeFigureOut">
              <a:rPr lang="tr-TR" smtClean="0"/>
              <a:pPr/>
              <a:t>11.12.2016</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603C5FF9-7B34-49DB-BE5D-F97C6916135D}" type="slidenum">
              <a:rPr lang="tr-TR" smtClean="0"/>
              <a:pPr/>
              <a:t>‹#›</a:t>
            </a:fld>
            <a:endParaRPr lang="tr-TR"/>
          </a:p>
        </p:txBody>
      </p:sp>
    </p:spTree>
    <p:extLst>
      <p:ext uri="{BB962C8B-B14F-4D97-AF65-F5344CB8AC3E}">
        <p14:creationId xmlns="" xmlns:p14="http://schemas.microsoft.com/office/powerpoint/2010/main" val="28843094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Unvan 1"/>
          <p:cNvSpPr>
            <a:spLocks noGrp="1"/>
          </p:cNvSpPr>
          <p:nvPr>
            <p:ph type="title"/>
          </p:nvPr>
        </p:nvSpPr>
        <p:spPr>
          <a:xfrm>
            <a:off x="839788" y="365125"/>
            <a:ext cx="10515600" cy="1325563"/>
          </a:xfrm>
        </p:spPr>
        <p:txBody>
          <a:bodyPr/>
          <a:lstStyle/>
          <a:p>
            <a:r>
              <a:rPr lang="tr-TR" smtClean="0"/>
              <a:t>Asıl başlık stili için tıklatın</a:t>
            </a:r>
            <a:endParaRPr lang="tr-TR"/>
          </a:p>
        </p:txBody>
      </p:sp>
      <p:sp>
        <p:nvSpPr>
          <p:cNvPr id="3" name="Metin Yer Tutucusu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839788" y="2505075"/>
            <a:ext cx="5157787" cy="368458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6172200" y="2505075"/>
            <a:ext cx="5183188" cy="368458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2FE36B8A-1587-48C7-B043-2C789BBA0E3A}" type="datetimeFigureOut">
              <a:rPr lang="tr-TR" smtClean="0"/>
              <a:pPr/>
              <a:t>11.12.2016</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603C5FF9-7B34-49DB-BE5D-F97C6916135D}" type="slidenum">
              <a:rPr lang="tr-TR" smtClean="0"/>
              <a:pPr/>
              <a:t>‹#›</a:t>
            </a:fld>
            <a:endParaRPr lang="tr-TR"/>
          </a:p>
        </p:txBody>
      </p:sp>
    </p:spTree>
    <p:extLst>
      <p:ext uri="{BB962C8B-B14F-4D97-AF65-F5344CB8AC3E}">
        <p14:creationId xmlns="" xmlns:p14="http://schemas.microsoft.com/office/powerpoint/2010/main" val="1045765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2FE36B8A-1587-48C7-B043-2C789BBA0E3A}" type="datetimeFigureOut">
              <a:rPr lang="tr-TR" smtClean="0"/>
              <a:pPr/>
              <a:t>11.12.2016</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603C5FF9-7B34-49DB-BE5D-F97C6916135D}" type="slidenum">
              <a:rPr lang="tr-TR" smtClean="0"/>
              <a:pPr/>
              <a:t>‹#›</a:t>
            </a:fld>
            <a:endParaRPr lang="tr-TR"/>
          </a:p>
        </p:txBody>
      </p:sp>
    </p:spTree>
    <p:extLst>
      <p:ext uri="{BB962C8B-B14F-4D97-AF65-F5344CB8AC3E}">
        <p14:creationId xmlns="" xmlns:p14="http://schemas.microsoft.com/office/powerpoint/2010/main" val="24558369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2FE36B8A-1587-48C7-B043-2C789BBA0E3A}" type="datetimeFigureOut">
              <a:rPr lang="tr-TR" smtClean="0"/>
              <a:pPr/>
              <a:t>11.12.2016</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603C5FF9-7B34-49DB-BE5D-F97C6916135D}" type="slidenum">
              <a:rPr lang="tr-TR" smtClean="0"/>
              <a:pPr/>
              <a:t>‹#›</a:t>
            </a:fld>
            <a:endParaRPr lang="tr-TR"/>
          </a:p>
        </p:txBody>
      </p:sp>
    </p:spTree>
    <p:extLst>
      <p:ext uri="{BB962C8B-B14F-4D97-AF65-F5344CB8AC3E}">
        <p14:creationId xmlns="" xmlns:p14="http://schemas.microsoft.com/office/powerpoint/2010/main" val="1684691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tıklatın</a:t>
            </a:r>
            <a:endParaRPr lang="tr-TR"/>
          </a:p>
        </p:txBody>
      </p:sp>
      <p:sp>
        <p:nvSpPr>
          <p:cNvPr id="3" name="İçerik Yer Tutucus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2FE36B8A-1587-48C7-B043-2C789BBA0E3A}" type="datetimeFigureOut">
              <a:rPr lang="tr-TR" smtClean="0"/>
              <a:pPr/>
              <a:t>11.12.2016</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603C5FF9-7B34-49DB-BE5D-F97C6916135D}" type="slidenum">
              <a:rPr lang="tr-TR" smtClean="0"/>
              <a:pPr/>
              <a:t>‹#›</a:t>
            </a:fld>
            <a:endParaRPr lang="tr-TR"/>
          </a:p>
        </p:txBody>
      </p:sp>
    </p:spTree>
    <p:extLst>
      <p:ext uri="{BB962C8B-B14F-4D97-AF65-F5344CB8AC3E}">
        <p14:creationId xmlns="" xmlns:p14="http://schemas.microsoft.com/office/powerpoint/2010/main" val="11886388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tıklatın</a:t>
            </a:r>
            <a:endParaRPr lang="tr-TR"/>
          </a:p>
        </p:txBody>
      </p:sp>
      <p:sp>
        <p:nvSpPr>
          <p:cNvPr id="3" name="Resim Yer Tutucusu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2FE36B8A-1587-48C7-B043-2C789BBA0E3A}" type="datetimeFigureOut">
              <a:rPr lang="tr-TR" smtClean="0"/>
              <a:pPr/>
              <a:t>11.12.2016</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603C5FF9-7B34-49DB-BE5D-F97C6916135D}" type="slidenum">
              <a:rPr lang="tr-TR" smtClean="0"/>
              <a:pPr/>
              <a:t>‹#›</a:t>
            </a:fld>
            <a:endParaRPr lang="tr-TR"/>
          </a:p>
        </p:txBody>
      </p:sp>
    </p:spTree>
    <p:extLst>
      <p:ext uri="{BB962C8B-B14F-4D97-AF65-F5344CB8AC3E}">
        <p14:creationId xmlns="" xmlns:p14="http://schemas.microsoft.com/office/powerpoint/2010/main" val="32856332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FE36B8A-1587-48C7-B043-2C789BBA0E3A}" type="datetimeFigureOut">
              <a:rPr lang="tr-TR" smtClean="0"/>
              <a:pPr/>
              <a:t>11.12.2016</a:t>
            </a:fld>
            <a:endParaRPr lang="tr-TR"/>
          </a:p>
        </p:txBody>
      </p:sp>
      <p:sp>
        <p:nvSpPr>
          <p:cNvPr id="5" name="Altbilgi Yer Tutucusu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03C5FF9-7B34-49DB-BE5D-F97C6916135D}" type="slidenum">
              <a:rPr lang="tr-TR" smtClean="0"/>
              <a:pPr/>
              <a:t>‹#›</a:t>
            </a:fld>
            <a:endParaRPr lang="tr-TR"/>
          </a:p>
        </p:txBody>
      </p:sp>
    </p:spTree>
    <p:extLst>
      <p:ext uri="{BB962C8B-B14F-4D97-AF65-F5344CB8AC3E}">
        <p14:creationId xmlns="" xmlns:p14="http://schemas.microsoft.com/office/powerpoint/2010/main" val="34396178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ctrTitle"/>
          </p:nvPr>
        </p:nvSpPr>
        <p:spPr/>
        <p:txBody>
          <a:bodyPr/>
          <a:lstStyle/>
          <a:p>
            <a:r>
              <a:rPr lang="tr-TR" dirty="0" smtClean="0"/>
              <a:t>Sosyal Bilgiler </a:t>
            </a:r>
            <a:endParaRPr lang="tr-TR" dirty="0"/>
          </a:p>
        </p:txBody>
      </p:sp>
      <p:sp>
        <p:nvSpPr>
          <p:cNvPr id="3" name="Alt Başlık 2"/>
          <p:cNvSpPr>
            <a:spLocks noGrp="1"/>
          </p:cNvSpPr>
          <p:nvPr>
            <p:ph type="subTitle" idx="1"/>
          </p:nvPr>
        </p:nvSpPr>
        <p:spPr/>
        <p:txBody>
          <a:bodyPr/>
          <a:lstStyle/>
          <a:p>
            <a:r>
              <a:rPr lang="tr-TR" dirty="0" smtClean="0"/>
              <a:t>Tarih Öncesi-Sonrası Devirler Konu Anlatımı</a:t>
            </a:r>
            <a:endParaRPr lang="tr-TR" dirty="0"/>
          </a:p>
        </p:txBody>
      </p:sp>
    </p:spTree>
    <p:extLst>
      <p:ext uri="{BB962C8B-B14F-4D97-AF65-F5344CB8AC3E}">
        <p14:creationId xmlns="" xmlns:p14="http://schemas.microsoft.com/office/powerpoint/2010/main" val="2656182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heel(1)">
                                      <p:cBhvr>
                                        <p:cTn id="12"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838200" y="365125"/>
            <a:ext cx="10515600" cy="1325563"/>
          </a:xfrm>
        </p:spPr>
        <p:txBody>
          <a:bodyPr/>
          <a:lstStyle/>
          <a:p>
            <a:r>
              <a:rPr lang="tr-TR" dirty="0"/>
              <a:t> </a:t>
            </a:r>
            <a:r>
              <a:rPr lang="tr-TR" dirty="0" smtClean="0"/>
              <a:t>                              Çağlar-Devirler</a:t>
            </a:r>
            <a:endParaRPr lang="tr-TR" dirty="0"/>
          </a:p>
        </p:txBody>
      </p:sp>
      <p:sp>
        <p:nvSpPr>
          <p:cNvPr id="3" name="İçerik Yer Tutucusu 2"/>
          <p:cNvSpPr>
            <a:spLocks noGrp="1"/>
          </p:cNvSpPr>
          <p:nvPr>
            <p:ph idx="1"/>
          </p:nvPr>
        </p:nvSpPr>
        <p:spPr>
          <a:xfrm>
            <a:off x="586854" y="1690688"/>
            <a:ext cx="11121788" cy="4690991"/>
          </a:xfrm>
        </p:spPr>
        <p:txBody>
          <a:bodyPr/>
          <a:lstStyle/>
          <a:p>
            <a:pPr marL="0" indent="0">
              <a:buNone/>
            </a:pPr>
            <a:r>
              <a:rPr lang="tr-TR" dirty="0" smtClean="0"/>
              <a:t>Tarih Öncesi Ve Tarih Sonrası Devirlerdir.</a:t>
            </a:r>
          </a:p>
          <a:p>
            <a:r>
              <a:rPr lang="tr-TR" dirty="0" smtClean="0"/>
              <a:t>Tarih Öncesi Ve Tarih Sonrası Ayırılması 3200 </a:t>
            </a:r>
            <a:r>
              <a:rPr lang="tr-TR" dirty="0" err="1" smtClean="0"/>
              <a:t>lü</a:t>
            </a:r>
            <a:r>
              <a:rPr lang="tr-TR" dirty="0" smtClean="0"/>
              <a:t> Yıllarda Sümerler Tarafından Bulunmuştur.</a:t>
            </a:r>
          </a:p>
          <a:p>
            <a:r>
              <a:rPr lang="tr-TR" dirty="0" smtClean="0"/>
              <a:t>Tarih Öncesi </a:t>
            </a:r>
            <a:r>
              <a:rPr lang="tr-TR" dirty="0" err="1" smtClean="0"/>
              <a:t>Devirler:Kaba</a:t>
            </a:r>
            <a:r>
              <a:rPr lang="tr-TR" dirty="0" smtClean="0"/>
              <a:t> Taş Devri-Yontma Taş Devri Ve Cilalı Taş Devridir</a:t>
            </a:r>
          </a:p>
        </p:txBody>
      </p:sp>
    </p:spTree>
    <p:extLst>
      <p:ext uri="{BB962C8B-B14F-4D97-AF65-F5344CB8AC3E}">
        <p14:creationId xmlns="" xmlns:p14="http://schemas.microsoft.com/office/powerpoint/2010/main" val="21229164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10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3">
                                            <p:txEl>
                                              <p:pRg st="0" end="0"/>
                                            </p:txEl>
                                          </p:spTgt>
                                        </p:tgtEl>
                                        <p:attrNameLst>
                                          <p:attrName>style.visibility</p:attrName>
                                        </p:attrNameLst>
                                      </p:cBhvr>
                                      <p:to>
                                        <p:strVal val="visible"/>
                                      </p:to>
                                    </p:set>
                                    <p:animEffect transition="in" filter="wipe(down)">
                                      <p:cBhvr>
                                        <p:cTn id="25" dur="580">
                                          <p:stCondLst>
                                            <p:cond delay="0"/>
                                          </p:stCondLst>
                                        </p:cTn>
                                        <p:tgtEl>
                                          <p:spTgt spid="3">
                                            <p:txEl>
                                              <p:pRg st="0" end="0"/>
                                            </p:txEl>
                                          </p:spTgt>
                                        </p:tgtEl>
                                      </p:cBhvr>
                                    </p:animEffect>
                                    <p:anim calcmode="lin" valueType="num">
                                      <p:cBhvr>
                                        <p:cTn id="26"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xEl>
                                              <p:pRg st="0" end="0"/>
                                            </p:txEl>
                                          </p:spTgt>
                                        </p:tgtEl>
                                      </p:cBhvr>
                                      <p:to x="100000" y="60000"/>
                                    </p:animScale>
                                    <p:animScale>
                                      <p:cBhvr>
                                        <p:cTn id="32" dur="166" decel="50000">
                                          <p:stCondLst>
                                            <p:cond delay="676"/>
                                          </p:stCondLst>
                                        </p:cTn>
                                        <p:tgtEl>
                                          <p:spTgt spid="3">
                                            <p:txEl>
                                              <p:pRg st="0" end="0"/>
                                            </p:txEl>
                                          </p:spTgt>
                                        </p:tgtEl>
                                      </p:cBhvr>
                                      <p:to x="100000" y="100000"/>
                                    </p:animScale>
                                    <p:animScale>
                                      <p:cBhvr>
                                        <p:cTn id="33" dur="26">
                                          <p:stCondLst>
                                            <p:cond delay="1312"/>
                                          </p:stCondLst>
                                        </p:cTn>
                                        <p:tgtEl>
                                          <p:spTgt spid="3">
                                            <p:txEl>
                                              <p:pRg st="0" end="0"/>
                                            </p:txEl>
                                          </p:spTgt>
                                        </p:tgtEl>
                                      </p:cBhvr>
                                      <p:to x="100000" y="80000"/>
                                    </p:animScale>
                                    <p:animScale>
                                      <p:cBhvr>
                                        <p:cTn id="34" dur="166" decel="50000">
                                          <p:stCondLst>
                                            <p:cond delay="1338"/>
                                          </p:stCondLst>
                                        </p:cTn>
                                        <p:tgtEl>
                                          <p:spTgt spid="3">
                                            <p:txEl>
                                              <p:pRg st="0" end="0"/>
                                            </p:txEl>
                                          </p:spTgt>
                                        </p:tgtEl>
                                      </p:cBhvr>
                                      <p:to x="100000" y="100000"/>
                                    </p:animScale>
                                    <p:animScale>
                                      <p:cBhvr>
                                        <p:cTn id="35" dur="26">
                                          <p:stCondLst>
                                            <p:cond delay="1642"/>
                                          </p:stCondLst>
                                        </p:cTn>
                                        <p:tgtEl>
                                          <p:spTgt spid="3">
                                            <p:txEl>
                                              <p:pRg st="0" end="0"/>
                                            </p:txEl>
                                          </p:spTgt>
                                        </p:tgtEl>
                                      </p:cBhvr>
                                      <p:to x="100000" y="90000"/>
                                    </p:animScale>
                                    <p:animScale>
                                      <p:cBhvr>
                                        <p:cTn id="36" dur="166" decel="50000">
                                          <p:stCondLst>
                                            <p:cond delay="1668"/>
                                          </p:stCondLst>
                                        </p:cTn>
                                        <p:tgtEl>
                                          <p:spTgt spid="3">
                                            <p:txEl>
                                              <p:pRg st="0" end="0"/>
                                            </p:txEl>
                                          </p:spTgt>
                                        </p:tgtEl>
                                      </p:cBhvr>
                                      <p:to x="100000" y="100000"/>
                                    </p:animScale>
                                    <p:animScale>
                                      <p:cBhvr>
                                        <p:cTn id="37" dur="26">
                                          <p:stCondLst>
                                            <p:cond delay="1808"/>
                                          </p:stCondLst>
                                        </p:cTn>
                                        <p:tgtEl>
                                          <p:spTgt spid="3">
                                            <p:txEl>
                                              <p:pRg st="0" end="0"/>
                                            </p:txEl>
                                          </p:spTgt>
                                        </p:tgtEl>
                                      </p:cBhvr>
                                      <p:to x="100000" y="95000"/>
                                    </p:animScale>
                                    <p:animScale>
                                      <p:cBhvr>
                                        <p:cTn id="38" dur="166" decel="50000">
                                          <p:stCondLst>
                                            <p:cond delay="1834"/>
                                          </p:stCondLst>
                                        </p:cTn>
                                        <p:tgtEl>
                                          <p:spTgt spid="3">
                                            <p:txEl>
                                              <p:pRg st="0" end="0"/>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3">
                                            <p:txEl>
                                              <p:pRg st="1" end="1"/>
                                            </p:txEl>
                                          </p:spTgt>
                                        </p:tgtEl>
                                        <p:attrNameLst>
                                          <p:attrName>style.visibility</p:attrName>
                                        </p:attrNameLst>
                                      </p:cBhvr>
                                      <p:to>
                                        <p:strVal val="visible"/>
                                      </p:to>
                                    </p:set>
                                    <p:animEffect transition="in" filter="wipe(down)">
                                      <p:cBhvr>
                                        <p:cTn id="43" dur="580">
                                          <p:stCondLst>
                                            <p:cond delay="0"/>
                                          </p:stCondLst>
                                        </p:cTn>
                                        <p:tgtEl>
                                          <p:spTgt spid="3">
                                            <p:txEl>
                                              <p:pRg st="1" end="1"/>
                                            </p:txEl>
                                          </p:spTgt>
                                        </p:tgtEl>
                                      </p:cBhvr>
                                    </p:animEffect>
                                    <p:anim calcmode="lin" valueType="num">
                                      <p:cBhvr>
                                        <p:cTn id="44"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49" dur="26">
                                          <p:stCondLst>
                                            <p:cond delay="650"/>
                                          </p:stCondLst>
                                        </p:cTn>
                                        <p:tgtEl>
                                          <p:spTgt spid="3">
                                            <p:txEl>
                                              <p:pRg st="1" end="1"/>
                                            </p:txEl>
                                          </p:spTgt>
                                        </p:tgtEl>
                                      </p:cBhvr>
                                      <p:to x="100000" y="60000"/>
                                    </p:animScale>
                                    <p:animScale>
                                      <p:cBhvr>
                                        <p:cTn id="50" dur="166" decel="50000">
                                          <p:stCondLst>
                                            <p:cond delay="676"/>
                                          </p:stCondLst>
                                        </p:cTn>
                                        <p:tgtEl>
                                          <p:spTgt spid="3">
                                            <p:txEl>
                                              <p:pRg st="1" end="1"/>
                                            </p:txEl>
                                          </p:spTgt>
                                        </p:tgtEl>
                                      </p:cBhvr>
                                      <p:to x="100000" y="100000"/>
                                    </p:animScale>
                                    <p:animScale>
                                      <p:cBhvr>
                                        <p:cTn id="51" dur="26">
                                          <p:stCondLst>
                                            <p:cond delay="1312"/>
                                          </p:stCondLst>
                                        </p:cTn>
                                        <p:tgtEl>
                                          <p:spTgt spid="3">
                                            <p:txEl>
                                              <p:pRg st="1" end="1"/>
                                            </p:txEl>
                                          </p:spTgt>
                                        </p:tgtEl>
                                      </p:cBhvr>
                                      <p:to x="100000" y="80000"/>
                                    </p:animScale>
                                    <p:animScale>
                                      <p:cBhvr>
                                        <p:cTn id="52" dur="166" decel="50000">
                                          <p:stCondLst>
                                            <p:cond delay="1338"/>
                                          </p:stCondLst>
                                        </p:cTn>
                                        <p:tgtEl>
                                          <p:spTgt spid="3">
                                            <p:txEl>
                                              <p:pRg st="1" end="1"/>
                                            </p:txEl>
                                          </p:spTgt>
                                        </p:tgtEl>
                                      </p:cBhvr>
                                      <p:to x="100000" y="100000"/>
                                    </p:animScale>
                                    <p:animScale>
                                      <p:cBhvr>
                                        <p:cTn id="53" dur="26">
                                          <p:stCondLst>
                                            <p:cond delay="1642"/>
                                          </p:stCondLst>
                                        </p:cTn>
                                        <p:tgtEl>
                                          <p:spTgt spid="3">
                                            <p:txEl>
                                              <p:pRg st="1" end="1"/>
                                            </p:txEl>
                                          </p:spTgt>
                                        </p:tgtEl>
                                      </p:cBhvr>
                                      <p:to x="100000" y="90000"/>
                                    </p:animScale>
                                    <p:animScale>
                                      <p:cBhvr>
                                        <p:cTn id="54" dur="166" decel="50000">
                                          <p:stCondLst>
                                            <p:cond delay="1668"/>
                                          </p:stCondLst>
                                        </p:cTn>
                                        <p:tgtEl>
                                          <p:spTgt spid="3">
                                            <p:txEl>
                                              <p:pRg st="1" end="1"/>
                                            </p:txEl>
                                          </p:spTgt>
                                        </p:tgtEl>
                                      </p:cBhvr>
                                      <p:to x="100000" y="100000"/>
                                    </p:animScale>
                                    <p:animScale>
                                      <p:cBhvr>
                                        <p:cTn id="55" dur="26">
                                          <p:stCondLst>
                                            <p:cond delay="1808"/>
                                          </p:stCondLst>
                                        </p:cTn>
                                        <p:tgtEl>
                                          <p:spTgt spid="3">
                                            <p:txEl>
                                              <p:pRg st="1" end="1"/>
                                            </p:txEl>
                                          </p:spTgt>
                                        </p:tgtEl>
                                      </p:cBhvr>
                                      <p:to x="100000" y="95000"/>
                                    </p:animScale>
                                    <p:animScale>
                                      <p:cBhvr>
                                        <p:cTn id="56" dur="166" decel="50000">
                                          <p:stCondLst>
                                            <p:cond delay="1834"/>
                                          </p:stCondLst>
                                        </p:cTn>
                                        <p:tgtEl>
                                          <p:spTgt spid="3">
                                            <p:txEl>
                                              <p:pRg st="1" end="1"/>
                                            </p:txEl>
                                          </p:spTgt>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grpId="0" nodeType="clickEffect">
                                  <p:stCondLst>
                                    <p:cond delay="0"/>
                                  </p:stCondLst>
                                  <p:childTnLst>
                                    <p:set>
                                      <p:cBhvr>
                                        <p:cTn id="60" dur="1" fill="hold">
                                          <p:stCondLst>
                                            <p:cond delay="0"/>
                                          </p:stCondLst>
                                        </p:cTn>
                                        <p:tgtEl>
                                          <p:spTgt spid="3">
                                            <p:txEl>
                                              <p:pRg st="2" end="2"/>
                                            </p:txEl>
                                          </p:spTgt>
                                        </p:tgtEl>
                                        <p:attrNameLst>
                                          <p:attrName>style.visibility</p:attrName>
                                        </p:attrNameLst>
                                      </p:cBhvr>
                                      <p:to>
                                        <p:strVal val="visible"/>
                                      </p:to>
                                    </p:set>
                                    <p:animEffect transition="in" filter="wipe(down)">
                                      <p:cBhvr>
                                        <p:cTn id="61" dur="580">
                                          <p:stCondLst>
                                            <p:cond delay="0"/>
                                          </p:stCondLst>
                                        </p:cTn>
                                        <p:tgtEl>
                                          <p:spTgt spid="3">
                                            <p:txEl>
                                              <p:pRg st="2" end="2"/>
                                            </p:txEl>
                                          </p:spTgt>
                                        </p:tgtEl>
                                      </p:cBhvr>
                                    </p:animEffect>
                                    <p:anim calcmode="lin" valueType="num">
                                      <p:cBhvr>
                                        <p:cTn id="62"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67" dur="26">
                                          <p:stCondLst>
                                            <p:cond delay="650"/>
                                          </p:stCondLst>
                                        </p:cTn>
                                        <p:tgtEl>
                                          <p:spTgt spid="3">
                                            <p:txEl>
                                              <p:pRg st="2" end="2"/>
                                            </p:txEl>
                                          </p:spTgt>
                                        </p:tgtEl>
                                      </p:cBhvr>
                                      <p:to x="100000" y="60000"/>
                                    </p:animScale>
                                    <p:animScale>
                                      <p:cBhvr>
                                        <p:cTn id="68" dur="166" decel="50000">
                                          <p:stCondLst>
                                            <p:cond delay="676"/>
                                          </p:stCondLst>
                                        </p:cTn>
                                        <p:tgtEl>
                                          <p:spTgt spid="3">
                                            <p:txEl>
                                              <p:pRg st="2" end="2"/>
                                            </p:txEl>
                                          </p:spTgt>
                                        </p:tgtEl>
                                      </p:cBhvr>
                                      <p:to x="100000" y="100000"/>
                                    </p:animScale>
                                    <p:animScale>
                                      <p:cBhvr>
                                        <p:cTn id="69" dur="26">
                                          <p:stCondLst>
                                            <p:cond delay="1312"/>
                                          </p:stCondLst>
                                        </p:cTn>
                                        <p:tgtEl>
                                          <p:spTgt spid="3">
                                            <p:txEl>
                                              <p:pRg st="2" end="2"/>
                                            </p:txEl>
                                          </p:spTgt>
                                        </p:tgtEl>
                                      </p:cBhvr>
                                      <p:to x="100000" y="80000"/>
                                    </p:animScale>
                                    <p:animScale>
                                      <p:cBhvr>
                                        <p:cTn id="70" dur="166" decel="50000">
                                          <p:stCondLst>
                                            <p:cond delay="1338"/>
                                          </p:stCondLst>
                                        </p:cTn>
                                        <p:tgtEl>
                                          <p:spTgt spid="3">
                                            <p:txEl>
                                              <p:pRg st="2" end="2"/>
                                            </p:txEl>
                                          </p:spTgt>
                                        </p:tgtEl>
                                      </p:cBhvr>
                                      <p:to x="100000" y="100000"/>
                                    </p:animScale>
                                    <p:animScale>
                                      <p:cBhvr>
                                        <p:cTn id="71" dur="26">
                                          <p:stCondLst>
                                            <p:cond delay="1642"/>
                                          </p:stCondLst>
                                        </p:cTn>
                                        <p:tgtEl>
                                          <p:spTgt spid="3">
                                            <p:txEl>
                                              <p:pRg st="2" end="2"/>
                                            </p:txEl>
                                          </p:spTgt>
                                        </p:tgtEl>
                                      </p:cBhvr>
                                      <p:to x="100000" y="90000"/>
                                    </p:animScale>
                                    <p:animScale>
                                      <p:cBhvr>
                                        <p:cTn id="72" dur="166" decel="50000">
                                          <p:stCondLst>
                                            <p:cond delay="1668"/>
                                          </p:stCondLst>
                                        </p:cTn>
                                        <p:tgtEl>
                                          <p:spTgt spid="3">
                                            <p:txEl>
                                              <p:pRg st="2" end="2"/>
                                            </p:txEl>
                                          </p:spTgt>
                                        </p:tgtEl>
                                      </p:cBhvr>
                                      <p:to x="100000" y="100000"/>
                                    </p:animScale>
                                    <p:animScale>
                                      <p:cBhvr>
                                        <p:cTn id="73" dur="26">
                                          <p:stCondLst>
                                            <p:cond delay="1808"/>
                                          </p:stCondLst>
                                        </p:cTn>
                                        <p:tgtEl>
                                          <p:spTgt spid="3">
                                            <p:txEl>
                                              <p:pRg st="2" end="2"/>
                                            </p:txEl>
                                          </p:spTgt>
                                        </p:tgtEl>
                                      </p:cBhvr>
                                      <p:to x="100000" y="95000"/>
                                    </p:animScale>
                                    <p:animScale>
                                      <p:cBhvr>
                                        <p:cTn id="74" dur="166" decel="50000">
                                          <p:stCondLst>
                                            <p:cond delay="1834"/>
                                          </p:stCondLst>
                                        </p:cTn>
                                        <p:tgtEl>
                                          <p:spTgt spid="3">
                                            <p:txEl>
                                              <p:pRg st="2" end="2"/>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Kabataş Dönemi</a:t>
            </a:r>
            <a:endParaRPr lang="tr-TR" dirty="0"/>
          </a:p>
        </p:txBody>
      </p:sp>
      <p:sp>
        <p:nvSpPr>
          <p:cNvPr id="3" name="İçerik Yer Tutucusu 2"/>
          <p:cNvSpPr>
            <a:spLocks noGrp="1"/>
          </p:cNvSpPr>
          <p:nvPr>
            <p:ph idx="1"/>
          </p:nvPr>
        </p:nvSpPr>
        <p:spPr>
          <a:xfrm>
            <a:off x="830239" y="1690687"/>
            <a:ext cx="10515600" cy="5010363"/>
          </a:xfrm>
        </p:spPr>
        <p:txBody>
          <a:bodyPr/>
          <a:lstStyle/>
          <a:p>
            <a:r>
              <a:rPr lang="tr-TR" dirty="0" smtClean="0"/>
              <a:t>Kabataş </a:t>
            </a:r>
            <a:r>
              <a:rPr lang="tr-TR" dirty="0" err="1" smtClean="0"/>
              <a:t>Devri,Taş</a:t>
            </a:r>
            <a:r>
              <a:rPr lang="tr-TR" dirty="0" smtClean="0"/>
              <a:t> Devrinin İlk </a:t>
            </a:r>
            <a:r>
              <a:rPr lang="tr-TR" dirty="0" err="1" smtClean="0"/>
              <a:t>Aşamasıdır.Kabataş</a:t>
            </a:r>
            <a:r>
              <a:rPr lang="tr-TR" dirty="0" smtClean="0"/>
              <a:t> Devrine </a:t>
            </a:r>
            <a:r>
              <a:rPr lang="tr-TR" dirty="0" err="1" smtClean="0"/>
              <a:t>Paleolitik</a:t>
            </a:r>
            <a:r>
              <a:rPr lang="tr-TR" dirty="0" smtClean="0"/>
              <a:t> Çağda </a:t>
            </a:r>
            <a:r>
              <a:rPr lang="tr-TR" dirty="0" err="1" smtClean="0"/>
              <a:t>Denmektedir.Paleolitik</a:t>
            </a:r>
            <a:r>
              <a:rPr lang="tr-TR" dirty="0" smtClean="0"/>
              <a:t> Çağ İnsanlığın En Uzun Dönemidir.2 Milyon Yıl Önce Başlar Ve Milattan Önce 10 Bin Yılına Kadar Sürer.</a:t>
            </a:r>
          </a:p>
          <a:p>
            <a:r>
              <a:rPr lang="tr-TR" dirty="0" smtClean="0"/>
              <a:t>Kabataş Devrinde İnsanlar Mağaralarda Yada Ağaç Kovuklarında </a:t>
            </a:r>
            <a:r>
              <a:rPr lang="tr-TR" dirty="0" err="1" smtClean="0"/>
              <a:t>Yaşıyorlardı.Beslenmelerini</a:t>
            </a:r>
            <a:r>
              <a:rPr lang="tr-TR" dirty="0" smtClean="0"/>
              <a:t> Avcılık Ve Toplayıcılık Yaparak Sağlıyorlardı.</a:t>
            </a:r>
          </a:p>
          <a:p>
            <a:r>
              <a:rPr lang="tr-TR" dirty="0" smtClean="0"/>
              <a:t>Kabataş Devrinde Gelişmiş Bir İş Dönümü </a:t>
            </a:r>
            <a:r>
              <a:rPr lang="tr-TR" dirty="0" err="1" smtClean="0"/>
              <a:t>Vardı.Erkekler</a:t>
            </a:r>
            <a:r>
              <a:rPr lang="tr-TR" dirty="0" smtClean="0"/>
              <a:t> Avcılık </a:t>
            </a:r>
            <a:r>
              <a:rPr lang="tr-TR" dirty="0" err="1" smtClean="0"/>
              <a:t>Yapar,Kadınlar</a:t>
            </a:r>
            <a:r>
              <a:rPr lang="tr-TR" dirty="0" smtClean="0"/>
              <a:t> İse Doğada Bulunan Hazır </a:t>
            </a:r>
            <a:r>
              <a:rPr lang="tr-TR" dirty="0" err="1" smtClean="0"/>
              <a:t>Meyve,Sebzeleri</a:t>
            </a:r>
            <a:r>
              <a:rPr lang="tr-TR" dirty="0" smtClean="0"/>
              <a:t> Toplardı.</a:t>
            </a:r>
          </a:p>
          <a:p>
            <a:r>
              <a:rPr lang="tr-TR" dirty="0" smtClean="0"/>
              <a:t>Herhangi Bir Tehlike Anında Bulundukları Yeri Terk Ederek Başka Bir Mağara Yada Korunaklı Bölgeye </a:t>
            </a:r>
            <a:r>
              <a:rPr lang="tr-TR" dirty="0" err="1" smtClean="0"/>
              <a:t>Yerleşebilirlerdi.Bu</a:t>
            </a:r>
            <a:r>
              <a:rPr lang="tr-TR" dirty="0" smtClean="0"/>
              <a:t> Nedenle Kabataş Devrindeki İnsanlar GÖÇEBE </a:t>
            </a:r>
            <a:r>
              <a:rPr lang="tr-TR" dirty="0" err="1" smtClean="0"/>
              <a:t>dir</a:t>
            </a:r>
            <a:r>
              <a:rPr lang="tr-TR" dirty="0" smtClean="0"/>
              <a:t>.</a:t>
            </a:r>
            <a:endParaRPr lang="tr-TR" dirty="0"/>
          </a:p>
        </p:txBody>
      </p:sp>
    </p:spTree>
    <p:extLst>
      <p:ext uri="{BB962C8B-B14F-4D97-AF65-F5344CB8AC3E}">
        <p14:creationId xmlns="" xmlns:p14="http://schemas.microsoft.com/office/powerpoint/2010/main" val="25841729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ppt_w</p:attrName>
                                        </p:attrNameLst>
                                      </p:cBhvr>
                                      <p:tavLst>
                                        <p:tav tm="0" fmla="#ppt_w*sin(2.5*pi*$)">
                                          <p:val>
                                            <p:fltVal val="0"/>
                                          </p:val>
                                        </p:tav>
                                        <p:tav tm="100000">
                                          <p:val>
                                            <p:fltVal val="1"/>
                                          </p:val>
                                        </p:tav>
                                      </p:tavLst>
                                    </p:anim>
                                    <p:anim calcmode="lin" valueType="num">
                                      <p:cBhvr>
                                        <p:cTn id="9" dur="20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8"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heel(8)">
                                      <p:cBhvr>
                                        <p:cTn id="14" dur="20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1" presetClass="entr" presetSubtype="8"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wheel(8)">
                                      <p:cBhvr>
                                        <p:cTn id="19" dur="2000"/>
                                        <p:tgtEl>
                                          <p:spTgt spid="3">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1" presetClass="entr" presetSubtype="8" fill="hold" grpId="0"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wheel(8)">
                                      <p:cBhvr>
                                        <p:cTn id="24" dur="2000"/>
                                        <p:tgtEl>
                                          <p:spTgt spid="3">
                                            <p:txEl>
                                              <p:pRg st="2" end="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1" presetClass="entr" presetSubtype="8" fill="hold" grpId="0" nodeType="click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wheel(8)">
                                      <p:cBhvr>
                                        <p:cTn id="29"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Yontma Taş Devri </a:t>
            </a:r>
            <a:endParaRPr lang="tr-TR" dirty="0"/>
          </a:p>
        </p:txBody>
      </p:sp>
      <p:sp>
        <p:nvSpPr>
          <p:cNvPr id="3" name="İçerik Yer Tutucusu 2"/>
          <p:cNvSpPr>
            <a:spLocks noGrp="1"/>
          </p:cNvSpPr>
          <p:nvPr>
            <p:ph idx="1"/>
          </p:nvPr>
        </p:nvSpPr>
        <p:spPr/>
        <p:txBody>
          <a:bodyPr/>
          <a:lstStyle/>
          <a:p>
            <a:r>
              <a:rPr lang="tr-TR" dirty="0" smtClean="0"/>
              <a:t>İnsanların Taşları Yontmaya Başladığı</a:t>
            </a:r>
            <a:r>
              <a:rPr lang="tr-TR" dirty="0"/>
              <a:t>, </a:t>
            </a:r>
            <a:r>
              <a:rPr lang="tr-TR" dirty="0" smtClean="0"/>
              <a:t>Taşları Kendilerini Savunmak Ve Avlanmak İçin Kullandıkları Devirdir</a:t>
            </a:r>
            <a:r>
              <a:rPr lang="tr-TR" dirty="0"/>
              <a:t>. Basit </a:t>
            </a:r>
            <a:r>
              <a:rPr lang="tr-TR" dirty="0" smtClean="0"/>
              <a:t>Aletler </a:t>
            </a:r>
            <a:r>
              <a:rPr lang="tr-TR" dirty="0"/>
              <a:t>Y</a:t>
            </a:r>
            <a:r>
              <a:rPr lang="tr-TR" dirty="0" smtClean="0"/>
              <a:t>apılmıştır</a:t>
            </a:r>
            <a:r>
              <a:rPr lang="tr-TR" dirty="0"/>
              <a:t>. İ</a:t>
            </a:r>
            <a:r>
              <a:rPr lang="tr-TR" dirty="0" smtClean="0"/>
              <a:t>nsanlar Mağara Duvarlarına Resimler Yapmaya Başlamışlardır</a:t>
            </a:r>
            <a:r>
              <a:rPr lang="tr-TR" dirty="0"/>
              <a:t>. Bu </a:t>
            </a:r>
            <a:r>
              <a:rPr lang="tr-TR" dirty="0" smtClean="0"/>
              <a:t>Dönemde İnsanlar Yaşamlarını Avcılık Ve Toplayıcılıkla Sürdürmüşlerdir</a:t>
            </a:r>
            <a:r>
              <a:rPr lang="tr-TR" dirty="0"/>
              <a:t>. </a:t>
            </a:r>
            <a:r>
              <a:rPr lang="tr-TR" dirty="0" smtClean="0"/>
              <a:t>İnsanlar Bu </a:t>
            </a:r>
            <a:r>
              <a:rPr lang="tr-TR" dirty="0"/>
              <a:t>çağda </a:t>
            </a:r>
            <a:r>
              <a:rPr lang="tr-TR" dirty="0" smtClean="0"/>
              <a:t>Doğal Sığınaklar Sayesinde Vahşi Hayvanlardan </a:t>
            </a:r>
            <a:r>
              <a:rPr lang="tr-TR" dirty="0"/>
              <a:t>korunmuşlardır</a:t>
            </a:r>
            <a:r>
              <a:rPr lang="tr-TR" dirty="0" smtClean="0"/>
              <a:t>.</a:t>
            </a:r>
          </a:p>
          <a:p>
            <a:r>
              <a:rPr lang="tr-TR" dirty="0" smtClean="0"/>
              <a:t>Ve </a:t>
            </a:r>
            <a:r>
              <a:rPr lang="tr-TR" dirty="0" err="1" smtClean="0"/>
              <a:t>Burda</a:t>
            </a:r>
            <a:r>
              <a:rPr lang="tr-TR" dirty="0" smtClean="0"/>
              <a:t> İnsanlar Yine Avcılık Ve Toplayıcılıkla Yaşamlarını Sürdürüyordu Kısaca Tüketici Bir Hayat Vardı</a:t>
            </a:r>
            <a:endParaRPr lang="tr-TR" dirty="0"/>
          </a:p>
        </p:txBody>
      </p:sp>
    </p:spTree>
    <p:extLst>
      <p:ext uri="{BB962C8B-B14F-4D97-AF65-F5344CB8AC3E}">
        <p14:creationId xmlns="" xmlns:p14="http://schemas.microsoft.com/office/powerpoint/2010/main" val="31190200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26" presetClass="emph" presetSubtype="0" fill="hold" grpId="0" nodeType="clickEffect">
                                  <p:stCondLst>
                                    <p:cond delay="0"/>
                                  </p:stCondLst>
                                  <p:childTnLst>
                                    <p:animEffect transition="out" filter="fade">
                                      <p:cBhvr>
                                        <p:cTn id="14" dur="500" tmFilter="0, 0; .2, .5; .8, .5; 1, 0"/>
                                        <p:tgtEl>
                                          <p:spTgt spid="3">
                                            <p:txEl>
                                              <p:pRg st="0" end="0"/>
                                            </p:txEl>
                                          </p:spTgt>
                                        </p:tgtEl>
                                      </p:cBhvr>
                                    </p:animEffect>
                                    <p:animScale>
                                      <p:cBhvr>
                                        <p:cTn id="15" dur="250" autoRev="1" fill="hold"/>
                                        <p:tgtEl>
                                          <p:spTgt spid="3">
                                            <p:txEl>
                                              <p:pRg st="0" end="0"/>
                                            </p:txEl>
                                          </p:spTgt>
                                        </p:tgtEl>
                                      </p:cBhvr>
                                      <p:by x="105000" y="105000"/>
                                    </p:animScale>
                                  </p:childTnLst>
                                </p:cTn>
                              </p:par>
                            </p:childTnLst>
                          </p:cTn>
                        </p:par>
                      </p:childTnLst>
                    </p:cTn>
                  </p:par>
                  <p:par>
                    <p:cTn id="16" fill="hold">
                      <p:stCondLst>
                        <p:cond delay="indefinite"/>
                      </p:stCondLst>
                      <p:childTnLst>
                        <p:par>
                          <p:cTn id="17" fill="hold">
                            <p:stCondLst>
                              <p:cond delay="0"/>
                            </p:stCondLst>
                            <p:childTnLst>
                              <p:par>
                                <p:cTn id="18" presetID="26" presetClass="emph" presetSubtype="0" fill="hold" grpId="0" nodeType="clickEffect">
                                  <p:stCondLst>
                                    <p:cond delay="0"/>
                                  </p:stCondLst>
                                  <p:childTnLst>
                                    <p:animEffect transition="out" filter="fade">
                                      <p:cBhvr>
                                        <p:cTn id="19" dur="500" tmFilter="0, 0; .2, .5; .8, .5; 1, 0"/>
                                        <p:tgtEl>
                                          <p:spTgt spid="3">
                                            <p:txEl>
                                              <p:pRg st="1" end="1"/>
                                            </p:txEl>
                                          </p:spTgt>
                                        </p:tgtEl>
                                      </p:cBhvr>
                                    </p:animEffect>
                                    <p:animScale>
                                      <p:cBhvr>
                                        <p:cTn id="20" dur="250" autoRev="1" fill="hold"/>
                                        <p:tgtEl>
                                          <p:spTgt spid="3">
                                            <p:txEl>
                                              <p:pRg st="1" end="1"/>
                                            </p:txEl>
                                          </p:spTgt>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Cilalı Taş Devri</a:t>
            </a:r>
            <a:endParaRPr lang="tr-TR" dirty="0"/>
          </a:p>
        </p:txBody>
      </p:sp>
      <p:sp>
        <p:nvSpPr>
          <p:cNvPr id="3" name="İçerik Yer Tutucusu 2"/>
          <p:cNvSpPr>
            <a:spLocks noGrp="1"/>
          </p:cNvSpPr>
          <p:nvPr>
            <p:ph idx="1"/>
          </p:nvPr>
        </p:nvSpPr>
        <p:spPr/>
        <p:txBody>
          <a:bodyPr/>
          <a:lstStyle/>
          <a:p>
            <a:r>
              <a:rPr lang="tr-TR" dirty="0"/>
              <a:t>Cilalı Taş Çağı, insanlığın en büyük evrim dilimini oluşturur. Önceleri avlanarak, çevresindeki yenilebilir besinleri toplayarak, mağaralarda, kaya sığınaklarında barınıp göçebe bir yaşam süren tüketici insan topluluklarının yaşamında bu çağda önemli değişiklikler </a:t>
            </a:r>
            <a:r>
              <a:rPr lang="tr-TR" dirty="0" err="1"/>
              <a:t>oldu.Bu</a:t>
            </a:r>
            <a:r>
              <a:rPr lang="tr-TR" dirty="0"/>
              <a:t> çağın en önemli özelliği, insanların avcılık ve toplayıcılıkla sürdürdüğü tüketici yaşamdan çıkıp, üretici yaşama geçmiş olmalarıdır. </a:t>
            </a:r>
            <a:r>
              <a:rPr lang="tr-TR" dirty="0" err="1"/>
              <a:t>Varolduğu</a:t>
            </a:r>
            <a:r>
              <a:rPr lang="tr-TR" dirty="0"/>
              <a:t> günden bu yana göçebe ve tüketici olarak ilkel biçimde sürdürdüğü bir yaşamdan sonra insanlık, ilk kez bu çağda doğaya egemen olmaya başladı ve çevresindeki bazı bitki ve hayvan türlerini evcilleştirerek üretim </a:t>
            </a:r>
            <a:r>
              <a:rPr lang="tr-TR" dirty="0" smtClean="0"/>
              <a:t>aşamasına girdi.</a:t>
            </a:r>
            <a:endParaRPr lang="tr-TR" dirty="0"/>
          </a:p>
        </p:txBody>
      </p:sp>
    </p:spTree>
    <p:extLst>
      <p:ext uri="{BB962C8B-B14F-4D97-AF65-F5344CB8AC3E}">
        <p14:creationId xmlns="" xmlns:p14="http://schemas.microsoft.com/office/powerpoint/2010/main" val="13524387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mph" presetSubtype="0" fill="hold" grpId="0" nodeType="click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2"/>
                                        </p:tgtEl>
                                        <p:attrNameLst>
                                          <p:attrName>ppt_x</p:attrName>
                                          <p:attrName>ppt_y</p:attrName>
                                        </p:attrNameLst>
                                      </p:cBhvr>
                                    </p:animMotion>
                                    <p:animRot by="1500000">
                                      <p:cBhvr>
                                        <p:cTn id="7" dur="125" fill="hold">
                                          <p:stCondLst>
                                            <p:cond delay="0"/>
                                          </p:stCondLst>
                                        </p:cTn>
                                        <p:tgtEl>
                                          <p:spTgt spid="2"/>
                                        </p:tgtEl>
                                        <p:attrNameLst>
                                          <p:attrName>r</p:attrName>
                                        </p:attrNameLst>
                                      </p:cBhvr>
                                    </p:animRot>
                                    <p:animRot by="-1500000">
                                      <p:cBhvr>
                                        <p:cTn id="8" dur="125" fill="hold">
                                          <p:stCondLst>
                                            <p:cond delay="125"/>
                                          </p:stCondLst>
                                        </p:cTn>
                                        <p:tgtEl>
                                          <p:spTgt spid="2"/>
                                        </p:tgtEl>
                                        <p:attrNameLst>
                                          <p:attrName>r</p:attrName>
                                        </p:attrNameLst>
                                      </p:cBhvr>
                                    </p:animRot>
                                    <p:animRot by="-1500000">
                                      <p:cBhvr>
                                        <p:cTn id="9" dur="125" fill="hold">
                                          <p:stCondLst>
                                            <p:cond delay="250"/>
                                          </p:stCondLst>
                                        </p:cTn>
                                        <p:tgtEl>
                                          <p:spTgt spid="2"/>
                                        </p:tgtEl>
                                        <p:attrNameLst>
                                          <p:attrName>r</p:attrName>
                                        </p:attrNameLst>
                                      </p:cBhvr>
                                    </p:animRot>
                                    <p:animRot by="1500000">
                                      <p:cBhvr>
                                        <p:cTn id="10" dur="125" fill="hold">
                                          <p:stCondLst>
                                            <p:cond delay="375"/>
                                          </p:stCondLst>
                                        </p:cTn>
                                        <p:tgtEl>
                                          <p:spTgt spid="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32" presetClass="emph" presetSubtype="0" fill="hold" grpId="0" nodeType="clickEffect">
                                  <p:stCondLst>
                                    <p:cond delay="0"/>
                                  </p:stCondLst>
                                  <p:childTnLst>
                                    <p:animRot by="120000">
                                      <p:cBhvr>
                                        <p:cTn id="14" dur="100" fill="hold">
                                          <p:stCondLst>
                                            <p:cond delay="0"/>
                                          </p:stCondLst>
                                        </p:cTn>
                                        <p:tgtEl>
                                          <p:spTgt spid="3">
                                            <p:txEl>
                                              <p:pRg st="0" end="0"/>
                                            </p:txEl>
                                          </p:spTgt>
                                        </p:tgtEl>
                                        <p:attrNameLst>
                                          <p:attrName>r</p:attrName>
                                        </p:attrNameLst>
                                      </p:cBhvr>
                                    </p:animRot>
                                    <p:animRot by="-240000">
                                      <p:cBhvr>
                                        <p:cTn id="15" dur="200" fill="hold">
                                          <p:stCondLst>
                                            <p:cond delay="200"/>
                                          </p:stCondLst>
                                        </p:cTn>
                                        <p:tgtEl>
                                          <p:spTgt spid="3">
                                            <p:txEl>
                                              <p:pRg st="0" end="0"/>
                                            </p:txEl>
                                          </p:spTgt>
                                        </p:tgtEl>
                                        <p:attrNameLst>
                                          <p:attrName>r</p:attrName>
                                        </p:attrNameLst>
                                      </p:cBhvr>
                                    </p:animRot>
                                    <p:animRot by="240000">
                                      <p:cBhvr>
                                        <p:cTn id="16" dur="200" fill="hold">
                                          <p:stCondLst>
                                            <p:cond delay="400"/>
                                          </p:stCondLst>
                                        </p:cTn>
                                        <p:tgtEl>
                                          <p:spTgt spid="3">
                                            <p:txEl>
                                              <p:pRg st="0" end="0"/>
                                            </p:txEl>
                                          </p:spTgt>
                                        </p:tgtEl>
                                        <p:attrNameLst>
                                          <p:attrName>r</p:attrName>
                                        </p:attrNameLst>
                                      </p:cBhvr>
                                    </p:animRot>
                                    <p:animRot by="-240000">
                                      <p:cBhvr>
                                        <p:cTn id="17" dur="200" fill="hold">
                                          <p:stCondLst>
                                            <p:cond delay="600"/>
                                          </p:stCondLst>
                                        </p:cTn>
                                        <p:tgtEl>
                                          <p:spTgt spid="3">
                                            <p:txEl>
                                              <p:pRg st="0" end="0"/>
                                            </p:txEl>
                                          </p:spTgt>
                                        </p:tgtEl>
                                        <p:attrNameLst>
                                          <p:attrName>r</p:attrName>
                                        </p:attrNameLst>
                                      </p:cBhvr>
                                    </p:animRot>
                                    <p:animRot by="120000">
                                      <p:cBhvr>
                                        <p:cTn id="18" dur="200" fill="hold">
                                          <p:stCondLst>
                                            <p:cond delay="800"/>
                                          </p:stCondLst>
                                        </p:cTn>
                                        <p:tgtEl>
                                          <p:spTgt spid="3">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Tarih Sonrası Çağlar</a:t>
            </a:r>
            <a:endParaRPr lang="tr-TR" dirty="0"/>
          </a:p>
        </p:txBody>
      </p:sp>
      <p:sp>
        <p:nvSpPr>
          <p:cNvPr id="3" name="İçerik Yer Tutucusu 2"/>
          <p:cNvSpPr>
            <a:spLocks noGrp="1"/>
          </p:cNvSpPr>
          <p:nvPr>
            <p:ph idx="1"/>
          </p:nvPr>
        </p:nvSpPr>
        <p:spPr/>
        <p:txBody>
          <a:bodyPr/>
          <a:lstStyle/>
          <a:p>
            <a:r>
              <a:rPr lang="tr-TR" dirty="0" smtClean="0"/>
              <a:t>Tarih Sonrası </a:t>
            </a:r>
            <a:r>
              <a:rPr lang="tr-TR" dirty="0" err="1" smtClean="0"/>
              <a:t>Çağlar:İlk</a:t>
            </a:r>
            <a:r>
              <a:rPr lang="tr-TR" dirty="0" smtClean="0"/>
              <a:t> Çağ – </a:t>
            </a:r>
            <a:r>
              <a:rPr lang="tr-TR" dirty="0" err="1" smtClean="0"/>
              <a:t>OrtaÇağ</a:t>
            </a:r>
            <a:r>
              <a:rPr lang="tr-TR" dirty="0" smtClean="0"/>
              <a:t> – Yeni Çağ – Yakın Çağ </a:t>
            </a:r>
            <a:r>
              <a:rPr lang="tr-TR" dirty="0" err="1" smtClean="0"/>
              <a:t>Dır</a:t>
            </a:r>
            <a:endParaRPr lang="tr-TR" dirty="0" smtClean="0"/>
          </a:p>
          <a:p>
            <a:r>
              <a:rPr lang="tr-TR" dirty="0" smtClean="0"/>
              <a:t>İlk </a:t>
            </a:r>
            <a:r>
              <a:rPr lang="tr-TR" dirty="0" err="1" smtClean="0"/>
              <a:t>Çağ:Yazının</a:t>
            </a:r>
            <a:r>
              <a:rPr lang="tr-TR" dirty="0" smtClean="0"/>
              <a:t> Bulunmasıyla Başlayan Çağdır.</a:t>
            </a:r>
          </a:p>
          <a:p>
            <a:r>
              <a:rPr lang="tr-TR" dirty="0" smtClean="0"/>
              <a:t>Orta </a:t>
            </a:r>
            <a:r>
              <a:rPr lang="tr-TR" dirty="0" err="1" smtClean="0"/>
              <a:t>Çağ:Roma</a:t>
            </a:r>
            <a:r>
              <a:rPr lang="tr-TR" dirty="0" smtClean="0"/>
              <a:t> İmparatorluğunun Yıkılmasıyla Başlayan Çağdır.</a:t>
            </a:r>
          </a:p>
          <a:p>
            <a:r>
              <a:rPr lang="tr-TR" dirty="0" smtClean="0"/>
              <a:t>Yeni </a:t>
            </a:r>
            <a:r>
              <a:rPr lang="tr-TR" dirty="0" err="1" smtClean="0"/>
              <a:t>Çağ:İstanbulun</a:t>
            </a:r>
            <a:r>
              <a:rPr lang="tr-TR" dirty="0" smtClean="0"/>
              <a:t> Fethi(1453)Olmasıyla Başlayan Çağdır</a:t>
            </a:r>
          </a:p>
          <a:p>
            <a:r>
              <a:rPr lang="tr-TR" dirty="0" smtClean="0"/>
              <a:t>Yakın </a:t>
            </a:r>
            <a:r>
              <a:rPr lang="tr-TR" dirty="0" err="1" smtClean="0"/>
              <a:t>Çağ:Fransız</a:t>
            </a:r>
            <a:r>
              <a:rPr lang="tr-TR" dirty="0" smtClean="0"/>
              <a:t> </a:t>
            </a:r>
            <a:r>
              <a:rPr lang="tr-TR" dirty="0" err="1" smtClean="0"/>
              <a:t>İhtihalinin</a:t>
            </a:r>
            <a:r>
              <a:rPr lang="tr-TR" dirty="0" smtClean="0"/>
              <a:t> Ortaya </a:t>
            </a:r>
            <a:r>
              <a:rPr lang="tr-TR" dirty="0" err="1" smtClean="0"/>
              <a:t>Çıkmasyıla</a:t>
            </a:r>
            <a:r>
              <a:rPr lang="tr-TR" dirty="0" smtClean="0"/>
              <a:t> Başlamıştır</a:t>
            </a:r>
          </a:p>
          <a:p>
            <a:endParaRPr lang="tr-TR" dirty="0"/>
          </a:p>
        </p:txBody>
      </p:sp>
    </p:spTree>
    <p:extLst>
      <p:ext uri="{BB962C8B-B14F-4D97-AF65-F5344CB8AC3E}">
        <p14:creationId xmlns="" xmlns:p14="http://schemas.microsoft.com/office/powerpoint/2010/main" val="26601765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3">
                                            <p:txEl>
                                              <p:pRg st="0" end="0"/>
                                            </p:txEl>
                                          </p:spTgt>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8" presetClass="emph" presetSubtype="0" fill="hold" grpId="0" nodeType="clickEffect">
                                  <p:stCondLst>
                                    <p:cond delay="0"/>
                                  </p:stCondLst>
                                  <p:childTnLst>
                                    <p:animRot by="21600000">
                                      <p:cBhvr>
                                        <p:cTn id="10" dur="2000" fill="hold"/>
                                        <p:tgtEl>
                                          <p:spTgt spid="3">
                                            <p:txEl>
                                              <p:pRg st="1" end="1"/>
                                            </p:txEl>
                                          </p:spTgt>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8" presetClass="emph" presetSubtype="0" fill="hold" grpId="0" nodeType="clickEffect">
                                  <p:stCondLst>
                                    <p:cond delay="0"/>
                                  </p:stCondLst>
                                  <p:childTnLst>
                                    <p:animRot by="21600000">
                                      <p:cBhvr>
                                        <p:cTn id="14" dur="2000" fill="hold"/>
                                        <p:tgtEl>
                                          <p:spTgt spid="3">
                                            <p:txEl>
                                              <p:pRg st="2" end="2"/>
                                            </p:txEl>
                                          </p:spTgt>
                                        </p:tgtEl>
                                        <p:attrNameLst>
                                          <p:attrName>r</p:attrName>
                                        </p:attrNameLst>
                                      </p:cBhvr>
                                    </p:animRot>
                                  </p:childTnLst>
                                </p:cTn>
                              </p:par>
                            </p:childTnLst>
                          </p:cTn>
                        </p:par>
                      </p:childTnLst>
                    </p:cTn>
                  </p:par>
                  <p:par>
                    <p:cTn id="15" fill="hold">
                      <p:stCondLst>
                        <p:cond delay="indefinite"/>
                      </p:stCondLst>
                      <p:childTnLst>
                        <p:par>
                          <p:cTn id="16" fill="hold">
                            <p:stCondLst>
                              <p:cond delay="0"/>
                            </p:stCondLst>
                            <p:childTnLst>
                              <p:par>
                                <p:cTn id="17" presetID="8" presetClass="emph" presetSubtype="0" fill="hold" grpId="0" nodeType="clickEffect">
                                  <p:stCondLst>
                                    <p:cond delay="0"/>
                                  </p:stCondLst>
                                  <p:childTnLst>
                                    <p:animRot by="21600000">
                                      <p:cBhvr>
                                        <p:cTn id="18" dur="2000" fill="hold"/>
                                        <p:tgtEl>
                                          <p:spTgt spid="3">
                                            <p:txEl>
                                              <p:pRg st="3" end="3"/>
                                            </p:txEl>
                                          </p:spTgt>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8" presetClass="emph" presetSubtype="0" fill="hold" grpId="0" nodeType="clickEffect">
                                  <p:stCondLst>
                                    <p:cond delay="0"/>
                                  </p:stCondLst>
                                  <p:childTnLst>
                                    <p:animRot by="21600000">
                                      <p:cBhvr>
                                        <p:cTn id="22" dur="2000" fill="hold"/>
                                        <p:tgtEl>
                                          <p:spTgt spid="3">
                                            <p:txEl>
                                              <p:pRg st="4" end="4"/>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 </a:t>
            </a:r>
            <a:r>
              <a:rPr lang="tr-TR" dirty="0" smtClean="0">
                <a:sym typeface="Wingdings" panose="05000000000000000000" pitchFamily="2" charset="2"/>
              </a:rPr>
              <a:t></a:t>
            </a:r>
            <a:r>
              <a:rPr lang="tr-TR" dirty="0" smtClean="0"/>
              <a:t> </a:t>
            </a:r>
            <a:r>
              <a:rPr lang="tr-TR" dirty="0" smtClean="0">
                <a:sym typeface="Wingdings" panose="05000000000000000000" pitchFamily="2" charset="2"/>
              </a:rPr>
              <a:t></a:t>
            </a:r>
            <a:r>
              <a:rPr lang="tr-TR" dirty="0" smtClean="0"/>
              <a:t> </a:t>
            </a:r>
            <a:r>
              <a:rPr lang="tr-TR" dirty="0" smtClean="0">
                <a:sym typeface="Wingdings" panose="05000000000000000000" pitchFamily="2" charset="2"/>
              </a:rPr>
              <a:t></a:t>
            </a:r>
            <a:r>
              <a:rPr lang="tr-TR" dirty="0" smtClean="0"/>
              <a:t> </a:t>
            </a:r>
            <a:r>
              <a:rPr lang="tr-TR" dirty="0" smtClean="0">
                <a:sym typeface="Wingdings" panose="05000000000000000000" pitchFamily="2" charset="2"/>
              </a:rPr>
              <a:t></a:t>
            </a:r>
            <a:r>
              <a:rPr lang="tr-TR" dirty="0" smtClean="0"/>
              <a:t>  </a:t>
            </a:r>
            <a:r>
              <a:rPr lang="tr-TR" dirty="0" smtClean="0">
                <a:sym typeface="Wingdings" panose="05000000000000000000" pitchFamily="2" charset="2"/>
              </a:rPr>
              <a:t>             </a:t>
            </a:r>
            <a:endParaRPr lang="tr-TR" dirty="0"/>
          </a:p>
        </p:txBody>
      </p:sp>
      <p:graphicFrame>
        <p:nvGraphicFramePr>
          <p:cNvPr id="4" name="İçerik Yer Tutucusu 3"/>
          <p:cNvGraphicFramePr>
            <a:graphicFrameLocks noGrp="1"/>
          </p:cNvGraphicFramePr>
          <p:nvPr>
            <p:ph idx="1"/>
            <p:extLst>
              <p:ext uri="{D42A27DB-BD31-4B8C-83A1-F6EECF244321}">
                <p14:modId xmlns="" xmlns:p14="http://schemas.microsoft.com/office/powerpoint/2010/main" val="3108738922"/>
              </p:ext>
            </p:extLst>
          </p:nvPr>
        </p:nvGraphicFramePr>
        <p:xfrm>
          <a:off x="838200" y="1825625"/>
          <a:ext cx="10680510" cy="1112520"/>
        </p:xfrm>
        <a:graphic>
          <a:graphicData uri="http://schemas.openxmlformats.org/drawingml/2006/table">
            <a:tbl>
              <a:tblPr firstRow="1" bandRow="1">
                <a:tableStyleId>{5C22544A-7EE6-4342-B048-85BDC9FD1C3A}</a:tableStyleId>
              </a:tblPr>
              <a:tblGrid>
                <a:gridCol w="3560170"/>
                <a:gridCol w="3560170"/>
                <a:gridCol w="3560170"/>
              </a:tblGrid>
              <a:tr h="370840">
                <a:tc>
                  <a:txBody>
                    <a:bodyPr/>
                    <a:lstStyle/>
                    <a:p>
                      <a:r>
                        <a:rPr lang="tr-TR" dirty="0" smtClean="0"/>
                        <a:t>Kabataş</a:t>
                      </a:r>
                      <a:r>
                        <a:rPr lang="tr-TR" baseline="0" dirty="0" smtClean="0"/>
                        <a:t> Dönemi</a:t>
                      </a:r>
                      <a:endParaRPr lang="tr-TR" dirty="0"/>
                    </a:p>
                  </a:txBody>
                  <a:tcPr/>
                </a:tc>
                <a:tc>
                  <a:txBody>
                    <a:bodyPr/>
                    <a:lstStyle/>
                    <a:p>
                      <a:r>
                        <a:rPr lang="tr-TR" dirty="0" smtClean="0"/>
                        <a:t>Yontma Taş Dönemi</a:t>
                      </a:r>
                      <a:endParaRPr lang="tr-TR" dirty="0"/>
                    </a:p>
                  </a:txBody>
                  <a:tcPr/>
                </a:tc>
                <a:tc>
                  <a:txBody>
                    <a:bodyPr/>
                    <a:lstStyle/>
                    <a:p>
                      <a:r>
                        <a:rPr lang="tr-TR" dirty="0" smtClean="0"/>
                        <a:t>Cilalı Taş Dönemi</a:t>
                      </a:r>
                      <a:endParaRPr lang="tr-TR" dirty="0"/>
                    </a:p>
                  </a:txBody>
                  <a:tcPr/>
                </a:tc>
              </a:tr>
              <a:tr h="370840">
                <a:tc>
                  <a:txBody>
                    <a:bodyPr/>
                    <a:lstStyle/>
                    <a:p>
                      <a:endParaRPr lang="tr-TR"/>
                    </a:p>
                  </a:txBody>
                  <a:tcPr/>
                </a:tc>
                <a:tc>
                  <a:txBody>
                    <a:bodyPr/>
                    <a:lstStyle/>
                    <a:p>
                      <a:r>
                        <a:rPr lang="tr-TR" baseline="0" dirty="0" smtClean="0"/>
                        <a:t>                Yazının Bulunması</a:t>
                      </a:r>
                      <a:endParaRPr lang="tr-TR" dirty="0"/>
                    </a:p>
                  </a:txBody>
                  <a:tcPr/>
                </a:tc>
                <a:tc>
                  <a:txBody>
                    <a:bodyPr/>
                    <a:lstStyle/>
                    <a:p>
                      <a:endParaRPr lang="tr-TR" dirty="0"/>
                    </a:p>
                  </a:txBody>
                  <a:tcPr/>
                </a:tc>
              </a:tr>
              <a:tr h="370840">
                <a:tc>
                  <a:txBody>
                    <a:bodyPr/>
                    <a:lstStyle/>
                    <a:p>
                      <a:r>
                        <a:rPr lang="tr-TR" dirty="0" smtClean="0"/>
                        <a:t>İlk Çağ</a:t>
                      </a:r>
                      <a:endParaRPr lang="tr-TR" dirty="0"/>
                    </a:p>
                  </a:txBody>
                  <a:tcPr/>
                </a:tc>
                <a:tc>
                  <a:txBody>
                    <a:bodyPr/>
                    <a:lstStyle/>
                    <a:p>
                      <a:r>
                        <a:rPr lang="tr-TR" dirty="0" smtClean="0"/>
                        <a:t>Orta Çağ</a:t>
                      </a:r>
                      <a:endParaRPr lang="tr-TR" dirty="0"/>
                    </a:p>
                  </a:txBody>
                  <a:tcPr/>
                </a:tc>
                <a:tc>
                  <a:txBody>
                    <a:bodyPr/>
                    <a:lstStyle/>
                    <a:p>
                      <a:r>
                        <a:rPr lang="tr-TR" dirty="0" smtClean="0"/>
                        <a:t>Yeni Çağ-Yakın</a:t>
                      </a:r>
                      <a:r>
                        <a:rPr lang="tr-TR" baseline="0" dirty="0" smtClean="0"/>
                        <a:t> Çağ</a:t>
                      </a:r>
                      <a:endParaRPr lang="tr-TR" dirty="0"/>
                    </a:p>
                  </a:txBody>
                  <a:tcPr/>
                </a:tc>
              </a:tr>
            </a:tbl>
          </a:graphicData>
        </a:graphic>
      </p:graphicFrame>
    </p:spTree>
    <p:extLst>
      <p:ext uri="{BB962C8B-B14F-4D97-AF65-F5344CB8AC3E}">
        <p14:creationId xmlns="" xmlns:p14="http://schemas.microsoft.com/office/powerpoint/2010/main" val="28078496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mph" presetSubtype="0" fill="hold" grpId="0" nodeType="click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2"/>
                                        </p:tgtEl>
                                        <p:attrNameLst>
                                          <p:attrName>ppt_x</p:attrName>
                                          <p:attrName>ppt_y</p:attrName>
                                        </p:attrNameLst>
                                      </p:cBhvr>
                                    </p:animMotion>
                                    <p:animRot by="1500000">
                                      <p:cBhvr>
                                        <p:cTn id="7" dur="125" fill="hold">
                                          <p:stCondLst>
                                            <p:cond delay="0"/>
                                          </p:stCondLst>
                                        </p:cTn>
                                        <p:tgtEl>
                                          <p:spTgt spid="2"/>
                                        </p:tgtEl>
                                        <p:attrNameLst>
                                          <p:attrName>r</p:attrName>
                                        </p:attrNameLst>
                                      </p:cBhvr>
                                    </p:animRot>
                                    <p:animRot by="-1500000">
                                      <p:cBhvr>
                                        <p:cTn id="8" dur="125" fill="hold">
                                          <p:stCondLst>
                                            <p:cond delay="125"/>
                                          </p:stCondLst>
                                        </p:cTn>
                                        <p:tgtEl>
                                          <p:spTgt spid="2"/>
                                        </p:tgtEl>
                                        <p:attrNameLst>
                                          <p:attrName>r</p:attrName>
                                        </p:attrNameLst>
                                      </p:cBhvr>
                                    </p:animRot>
                                    <p:animRot by="-1500000">
                                      <p:cBhvr>
                                        <p:cTn id="9" dur="125" fill="hold">
                                          <p:stCondLst>
                                            <p:cond delay="250"/>
                                          </p:stCondLst>
                                        </p:cTn>
                                        <p:tgtEl>
                                          <p:spTgt spid="2"/>
                                        </p:tgtEl>
                                        <p:attrNameLst>
                                          <p:attrName>r</p:attrName>
                                        </p:attrNameLst>
                                      </p:cBhvr>
                                    </p:animRot>
                                    <p:animRot by="1500000">
                                      <p:cBhvr>
                                        <p:cTn id="10" dur="125" fill="hold">
                                          <p:stCondLst>
                                            <p:cond delay="375"/>
                                          </p:stCondLst>
                                        </p:cTn>
                                        <p:tgtEl>
                                          <p:spTgt spid="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0" presetClass="path" presetSubtype="0" accel="50000" decel="50000" fill="hold" nodeType="clickEffect">
                                  <p:stCondLst>
                                    <p:cond delay="0"/>
                                  </p:stCondLst>
                                  <p:childTnLst>
                                    <p:animMotion origin="layout" path="M -0.4332 0.32176 L -0.4332 0.32176 C -0.42917 0.32709 -0.425 0.33218 -0.42096 0.3375 C -0.41862 0.34074 -0.4168 0.34491 -0.41419 0.34746 C -0.41224 0.34977 -0.40964 0.34977 -0.40755 0.35162 C -0.40482 0.35371 -0.40247 0.35764 -0.39974 0.35949 C -0.39648 0.36158 -0.39297 0.36204 -0.38958 0.36343 C -0.38516 0.36528 -0.38073 0.36759 -0.37617 0.36945 C -0.3668 0.37315 -0.36562 0.37315 -0.35716 0.37546 L -0.347 0.38148 C -0.34596 0.38195 -0.34492 0.38287 -0.34375 0.38334 C -0.34154 0.38403 -0.33698 0.38542 -0.33477 0.38727 C -0.33359 0.38843 -0.33255 0.39005 -0.33138 0.39121 C -0.32695 0.39074 -0.3224 0.39028 -0.31797 0.38935 C -0.3168 0.38912 -0.31562 0.38843 -0.31458 0.38727 C -0.30833 0.38033 -0.30599 0.37222 -0.3 0.36343 C -0.29414 0.35463 -0.28659 0.34398 -0.28216 0.33357 C -0.28099 0.33102 -0.28008 0.32824 -0.27878 0.3257 C -0.27005 0.30834 -0.27227 0.31829 -0.26536 0.29375 C -0.26458 0.29121 -0.2638 0.28866 -0.26315 0.28588 C -0.26198 0.28125 -0.26107 0.27639 -0.25977 0.27199 C -0.25807 0.26644 -0.25586 0.26134 -0.25417 0.25602 C -0.25221 0.25023 -0.25104 0.24352 -0.24857 0.2382 C -0.24766 0.23634 -0.24635 0.23542 -0.24518 0.23426 C -0.24479 0.23218 -0.24466 0.23009 -0.24401 0.22824 C -0.2431 0.22523 -0.24102 0.22338 -0.24075 0.22014 C -0.24023 0.21505 -0.24128 0.20949 -0.2418 0.2044 C -0.24206 0.20162 -0.24206 0.19861 -0.24297 0.1963 C -0.24362 0.19445 -0.24518 0.19375 -0.24635 0.19236 C -0.2474 0.18982 -0.24818 0.18658 -0.24961 0.18449 C -0.25091 0.18241 -0.2526 0.18148 -0.25417 0.18033 C -0.2582 0.17801 -0.26419 0.17616 -0.26875 0.17454 C -0.27995 0.1757 -0.29115 0.17662 -0.30221 0.17847 C -0.30378 0.17871 -0.30521 0.17986 -0.30677 0.18033 C -0.30859 0.18125 -0.31055 0.18171 -0.31237 0.18241 C -0.325 0.19931 -0.30898 0.17871 -0.32135 0.19236 C -0.32214 0.19329 -0.3276 0.20116 -0.32917 0.20232 C -0.3306 0.20347 -0.33216 0.20371 -0.33359 0.2044 C -0.33503 0.20371 -0.347 0.19931 -0.35039 0.19445 C -0.35143 0.19283 -0.35182 0.19028 -0.3526 0.18843 C -0.3599 0.17315 -0.35273 0.19121 -0.3582 0.17639 C -0.35872 0.17338 -0.36055 0.16111 -0.36055 0.15857 C -0.36055 0.14931 -0.36003 0.14005 -0.35937 0.13079 C -0.35924 0.12871 -0.35898 0.12639 -0.3582 0.12477 C -0.35742 0.12292 -0.35599 0.12222 -0.35495 0.12084 C -0.35339 0.11875 -0.35195 0.11667 -0.35039 0.11482 C -0.34818 0.11204 -0.34596 0.10949 -0.34375 0.10671 C -0.34258 0.10556 -0.34141 0.1044 -0.34036 0.10278 C -0.33854 0.10023 -0.33646 0.09792 -0.33477 0.09491 C -0.32995 0.08658 -0.33516 0.08542 -0.32578 0.07709 C -0.32435 0.0757 -0.32279 0.07454 -0.32135 0.07292 C -0.3194 0.07107 -0.31771 0.06829 -0.31575 0.06713 C -0.31354 0.06574 -0.3112 0.06597 -0.30898 0.06505 C -0.30664 0.06412 -0.30456 0.06204 -0.30221 0.06111 C -0.29727 0.05903 -0.28464 0.05764 -0.28099 0.05718 L -0.2418 0.05903 C -0.2362 0.05949 -0.2306 0.05996 -0.225 0.06111 C -0.22344 0.06134 -0.22057 0.06296 -0.22057 0.06296 L -0.10417 0.09097 L -0.0862 -0.04444 L -0.04922 -0.00648 L -0.12539 -0.01643 L -0.00677 -0.19745 " pathEditMode="relative" ptsTypes="AAAAAAAAAAAAAAAAAAAAAAAAAAAAAAAAAAAAAAAAAAAAAAAAAAAAAAAAAAAAAAA">
                                      <p:cBhvr>
                                        <p:cTn id="14" dur="2000" fill="hold"/>
                                        <p:tgtEl>
                                          <p:spTgt spid="4"/>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831850" y="150126"/>
            <a:ext cx="10515600" cy="4412350"/>
          </a:xfrm>
        </p:spPr>
        <p:txBody>
          <a:bodyPr>
            <a:normAutofit fontScale="90000"/>
          </a:bodyPr>
          <a:lstStyle/>
          <a:p>
            <a:r>
              <a:rPr lang="tr-TR" dirty="0" smtClean="0"/>
              <a:t>Unutmayın Bunları Ezberleyip Çalışmanız Yeterlidir Eğer Hatam Varsa Yorumlarda Belirmeyi Unutmayın Eğer Beğendiyseniz Teşekkür Etmeyi Unutmayınız </a:t>
            </a:r>
            <a:r>
              <a:rPr lang="tr-TR" dirty="0" smtClean="0">
                <a:sym typeface="Wingdings" panose="05000000000000000000" pitchFamily="2" charset="2"/>
              </a:rPr>
              <a:t></a:t>
            </a:r>
            <a:br>
              <a:rPr lang="tr-TR" dirty="0" smtClean="0">
                <a:sym typeface="Wingdings" panose="05000000000000000000" pitchFamily="2" charset="2"/>
              </a:rPr>
            </a:br>
            <a:endParaRPr lang="tr-TR" dirty="0"/>
          </a:p>
        </p:txBody>
      </p:sp>
      <p:sp>
        <p:nvSpPr>
          <p:cNvPr id="3" name="Metin Yer Tutucusu 2"/>
          <p:cNvSpPr>
            <a:spLocks noGrp="1"/>
          </p:cNvSpPr>
          <p:nvPr>
            <p:ph type="body" idx="1"/>
          </p:nvPr>
        </p:nvSpPr>
        <p:spPr/>
        <p:txBody>
          <a:bodyPr/>
          <a:lstStyle/>
          <a:p>
            <a:r>
              <a:rPr lang="tr-TR" dirty="0" smtClean="0"/>
              <a:t>                                                            </a:t>
            </a:r>
            <a:endParaRPr lang="tr-TR" dirty="0"/>
          </a:p>
        </p:txBody>
      </p:sp>
    </p:spTree>
    <p:extLst>
      <p:ext uri="{BB962C8B-B14F-4D97-AF65-F5344CB8AC3E}">
        <p14:creationId xmlns="" xmlns:p14="http://schemas.microsoft.com/office/powerpoint/2010/main" val="18527079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mph" presetSubtype="0" fill="hold" grpId="0" nodeType="click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2"/>
                                        </p:tgtEl>
                                        <p:attrNameLst>
                                          <p:attrName>ppt_x</p:attrName>
                                          <p:attrName>ppt_y</p:attrName>
                                        </p:attrNameLst>
                                      </p:cBhvr>
                                    </p:animMotion>
                                    <p:animRot by="1500000">
                                      <p:cBhvr>
                                        <p:cTn id="7" dur="125" fill="hold">
                                          <p:stCondLst>
                                            <p:cond delay="0"/>
                                          </p:stCondLst>
                                        </p:cTn>
                                        <p:tgtEl>
                                          <p:spTgt spid="2"/>
                                        </p:tgtEl>
                                        <p:attrNameLst>
                                          <p:attrName>r</p:attrName>
                                        </p:attrNameLst>
                                      </p:cBhvr>
                                    </p:animRot>
                                    <p:animRot by="-1500000">
                                      <p:cBhvr>
                                        <p:cTn id="8" dur="125" fill="hold">
                                          <p:stCondLst>
                                            <p:cond delay="125"/>
                                          </p:stCondLst>
                                        </p:cTn>
                                        <p:tgtEl>
                                          <p:spTgt spid="2"/>
                                        </p:tgtEl>
                                        <p:attrNameLst>
                                          <p:attrName>r</p:attrName>
                                        </p:attrNameLst>
                                      </p:cBhvr>
                                    </p:animRot>
                                    <p:animRot by="-1500000">
                                      <p:cBhvr>
                                        <p:cTn id="9" dur="125" fill="hold">
                                          <p:stCondLst>
                                            <p:cond delay="250"/>
                                          </p:stCondLst>
                                        </p:cTn>
                                        <p:tgtEl>
                                          <p:spTgt spid="2"/>
                                        </p:tgtEl>
                                        <p:attrNameLst>
                                          <p:attrName>r</p:attrName>
                                        </p:attrNameLst>
                                      </p:cBhvr>
                                    </p:animRot>
                                    <p:animRot by="1500000">
                                      <p:cBhvr>
                                        <p:cTn id="10" dur="125" fill="hold">
                                          <p:stCondLst>
                                            <p:cond delay="375"/>
                                          </p:stCondLst>
                                        </p:cTn>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39</TotalTime>
  <Words>371</Words>
  <PresentationFormat>Özel</PresentationFormat>
  <Paragraphs>35</Paragraphs>
  <Slides>8</Slides>
  <Notes>3</Notes>
  <HiddenSlides>0</HiddenSlides>
  <MMClips>0</MMClips>
  <ScaleCrop>false</ScaleCrop>
  <HeadingPairs>
    <vt:vector size="4" baseType="variant">
      <vt:variant>
        <vt:lpstr>Tema</vt:lpstr>
      </vt:variant>
      <vt:variant>
        <vt:i4>1</vt:i4>
      </vt:variant>
      <vt:variant>
        <vt:lpstr>Slayt Başlıkları</vt:lpstr>
      </vt:variant>
      <vt:variant>
        <vt:i4>8</vt:i4>
      </vt:variant>
    </vt:vector>
  </HeadingPairs>
  <TitlesOfParts>
    <vt:vector size="9" baseType="lpstr">
      <vt:lpstr>Office Teması</vt:lpstr>
      <vt:lpstr>Sosyal Bilgiler </vt:lpstr>
      <vt:lpstr>                               Çağlar-Devirler</vt:lpstr>
      <vt:lpstr>Kabataş Dönemi</vt:lpstr>
      <vt:lpstr>Yontma Taş Devri </vt:lpstr>
      <vt:lpstr>Cilalı Taş Devri</vt:lpstr>
      <vt:lpstr>Tarih Sonrası Çağlar</vt:lpstr>
      <vt:lpstr>                   </vt:lpstr>
      <vt:lpstr>Unutmayın Bunları Ezberleyip Çalışmanız Yeterlidir Eğer Hatam Varsa Yorumlarda Belirmeyi Unutmayın Eğer Beğendiyseniz Teşekkür Etmeyi Unutmayınız  </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2016-12-05T09:31:06Z</dcterms:created>
  <dcterms:modified xsi:type="dcterms:W3CDTF">2016-12-11T13:56:22Z</dcterms:modified>
  <cp:category>www.sorubak.com</cp:category>
</cp:coreProperties>
</file>