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87" r:id="rId2"/>
    <p:sldId id="285" r:id="rId3"/>
    <p:sldId id="260" r:id="rId4"/>
    <p:sldId id="259" r:id="rId5"/>
    <p:sldId id="262" r:id="rId6"/>
    <p:sldId id="263" r:id="rId7"/>
    <p:sldId id="273" r:id="rId8"/>
    <p:sldId id="265" r:id="rId9"/>
    <p:sldId id="266" r:id="rId10"/>
    <p:sldId id="268" r:id="rId11"/>
    <p:sldId id="269" r:id="rId12"/>
    <p:sldId id="270" r:id="rId13"/>
    <p:sldId id="271" r:id="rId14"/>
    <p:sldId id="272" r:id="rId15"/>
    <p:sldId id="274" r:id="rId16"/>
    <p:sldId id="275" r:id="rId17"/>
    <p:sldId id="276" r:id="rId18"/>
    <p:sldId id="277" r:id="rId19"/>
    <p:sldId id="278" r:id="rId20"/>
    <p:sldId id="279" r:id="rId21"/>
    <p:sldId id="280" r:id="rId22"/>
    <p:sldId id="281" r:id="rId23"/>
    <p:sldId id="282" r:id="rId24"/>
    <p:sldId id="283" r:id="rId25"/>
    <p:sldId id="284" r:id="rId2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3FD7"/>
    <a:srgbClr val="0B0E51"/>
    <a:srgbClr val="00F0F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380" y="-31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B296889-A55A-4780-B86E-7B4B6D91BB5B}" type="datetimeFigureOut">
              <a:rPr lang="tr-TR" smtClean="0"/>
              <a:pPr/>
              <a:t>23.03.2017</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C636E60-9E9A-466F-93AD-B9934CF6FA68}" type="slidenum">
              <a:rPr lang="tr-TR" smtClean="0"/>
              <a:pPr/>
              <a:t>‹#›</a:t>
            </a:fld>
            <a:endParaRPr lang="tr-TR"/>
          </a:p>
        </p:txBody>
      </p:sp>
    </p:spTree>
    <p:extLst>
      <p:ext uri="{BB962C8B-B14F-4D97-AF65-F5344CB8AC3E}">
        <p14:creationId xmlns:p14="http://schemas.microsoft.com/office/powerpoint/2010/main" xmlns="" val="34920406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0C636E60-9E9A-466F-93AD-B9934CF6FA68}" type="slidenum">
              <a:rPr lang="tr-TR" smtClean="0"/>
              <a:pPr/>
              <a:t>25</a:t>
            </a:fld>
            <a:endParaRPr lang="tr-TR"/>
          </a:p>
        </p:txBody>
      </p:sp>
    </p:spTree>
    <p:extLst>
      <p:ext uri="{BB962C8B-B14F-4D97-AF65-F5344CB8AC3E}">
        <p14:creationId xmlns:p14="http://schemas.microsoft.com/office/powerpoint/2010/main" xmlns="" val="34094425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23.03.2017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23.03.2017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23.03.2017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23.03.2017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23.03.2017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9F75050-0E15-4C5B-92B0-66D068882F1F}" type="datetimeFigureOut">
              <a:rPr lang="tr-TR" smtClean="0"/>
              <a:pPr/>
              <a:t>23.03.2017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23.03.2017</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9F75050-0E15-4C5B-92B0-66D068882F1F}" type="datetimeFigureOut">
              <a:rPr lang="tr-TR" smtClean="0"/>
              <a:pPr/>
              <a:t>23.03.2017</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23.03.2017</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23.03.2017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23.03.2017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23.03.2017</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google.com.tr/url?sa=i&amp;rct=j&amp;q=&amp;esrc=s&amp;source=images&amp;cd=&amp;cad=rja&amp;uact=8&amp;ved=0ahUKEwjBgZ-8z-fSAhVH2ywKHTcUDY0QjRwIBw&amp;url=http://www.boylesiyok.com/dogal-afet-nedir-dogal-afetler-nelerdir/&amp;psig=AFQjCNH1xa0MmiyWkq_jEInCOTPVEVQmVQ&amp;ust=1490186135598355" TargetMode="Externa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6858000"/>
          </a:xfrm>
          <a:solidFill>
            <a:srgbClr val="FB3FD7"/>
          </a:solidFill>
        </p:spPr>
        <p:txBody>
          <a:bodyPr/>
          <a:lstStyle/>
          <a:p>
            <a:r>
              <a:rPr lang="tr-TR" dirty="0" smtClean="0">
                <a:solidFill>
                  <a:srgbClr val="0B0E51"/>
                </a:solidFill>
              </a:rPr>
              <a:t>DERS:SOSYAL BİLGİLER</a:t>
            </a:r>
            <a:br>
              <a:rPr lang="tr-TR" dirty="0" smtClean="0">
                <a:solidFill>
                  <a:srgbClr val="0B0E51"/>
                </a:solidFill>
              </a:rPr>
            </a:br>
            <a:r>
              <a:rPr lang="tr-TR" dirty="0" smtClean="0">
                <a:solidFill>
                  <a:srgbClr val="0B0E51"/>
                </a:solidFill>
              </a:rPr>
              <a:t>ÖĞRETMEN: ALİ POLAT</a:t>
            </a:r>
            <a:endParaRPr lang="tr-TR" dirty="0">
              <a:solidFill>
                <a:srgbClr val="0B0E51"/>
              </a:solidFill>
            </a:endParaRPr>
          </a:p>
        </p:txBody>
      </p:sp>
    </p:spTree>
  </p:cSld>
  <p:clrMapOvr>
    <a:masterClrMapping/>
  </p:clrMapOvr>
  <p:transition>
    <p:strips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ayşegülhatice.jpg"/>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transition>
    <p:cover dir="l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0" y="0"/>
            <a:ext cx="9144000" cy="2369880"/>
          </a:xfrm>
          <a:prstGeom prst="rect">
            <a:avLst/>
          </a:prstGeom>
        </p:spPr>
        <p:txBody>
          <a:bodyPr wrap="square">
            <a:spAutoFit/>
          </a:bodyPr>
          <a:lstStyle/>
          <a:p>
            <a:r>
              <a:rPr lang="tr-TR" sz="2800" b="1" dirty="0" smtClean="0">
                <a:solidFill>
                  <a:srgbClr val="C00000"/>
                </a:solidFill>
              </a:rPr>
              <a:t>Su Kirliliği</a:t>
            </a:r>
            <a:r>
              <a:rPr lang="tr-TR" dirty="0" smtClean="0"/>
              <a:t/>
            </a:r>
            <a:br>
              <a:rPr lang="tr-TR" dirty="0" smtClean="0"/>
            </a:br>
            <a:r>
              <a:rPr lang="tr-TR" sz="2000" dirty="0" smtClean="0"/>
              <a:t>Su kirliliği, suyun niteliğini ölçülebilecek oranda bozmasını sağlayacak miktar ve yoğunlukta istenmeyen zararlı maddenin suya karışmasıdır. Konutlar, endüstri kuruluşları, termik santraller, gübreler, kimyasal mücadele ilaçları, tarımsal sanayi atık suları, nükleer santrallerden çıkan sıcak sular, toprak erozyonu gibi süreçler su kirliliğini meydana getiren başlıca kaynaklardır. Bunların hepsi doğrudan doğruya veya dolaylı olarak canlı ve cansız varlıklara zarar vermektedir.</a:t>
            </a:r>
            <a:endParaRPr lang="tr-TR" sz="2000" dirty="0"/>
          </a:p>
        </p:txBody>
      </p:sp>
    </p:spTree>
  </p:cSld>
  <p:clrMapOvr>
    <a:masterClrMapping/>
  </p:clrMapOvr>
  <p:transition>
    <p:newsflash/>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C:\Users\Casper\Pictures\962618-su-kirliligi-resimli-sloganlar-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ransition>
    <p:cover dir="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0" y="0"/>
            <a:ext cx="9144000" cy="4585871"/>
          </a:xfrm>
          <a:prstGeom prst="rect">
            <a:avLst/>
          </a:prstGeom>
        </p:spPr>
        <p:txBody>
          <a:bodyPr wrap="square">
            <a:spAutoFit/>
          </a:bodyPr>
          <a:lstStyle/>
          <a:p>
            <a:r>
              <a:rPr lang="tr-TR" sz="2800" b="1" dirty="0" smtClean="0">
                <a:solidFill>
                  <a:srgbClr val="C00000"/>
                </a:solidFill>
              </a:rPr>
              <a:t>Toprak Kirliliği</a:t>
            </a:r>
            <a:r>
              <a:rPr lang="tr-TR" dirty="0" smtClean="0"/>
              <a:t/>
            </a:r>
            <a:br>
              <a:rPr lang="tr-TR" dirty="0" smtClean="0"/>
            </a:br>
            <a:r>
              <a:rPr lang="tr-TR" sz="2400" dirty="0" smtClean="0"/>
              <a:t>Toprağın verim gücünü düşürecek, özelliklerini bozacak her türlü teknik ve ekolojik baskı ve olaylar, yine hava ve suyu kirleten maddeler tarafından meydana getirilir. Örneğin; </a:t>
            </a:r>
            <a:r>
              <a:rPr lang="tr-TR" sz="2400" dirty="0" err="1" smtClean="0"/>
              <a:t>kükürtdioksit</a:t>
            </a:r>
            <a:r>
              <a:rPr lang="tr-TR" sz="2400" dirty="0" smtClean="0"/>
              <a:t> oranı yüksek olan bir atmosfer tabakasından geçen yağmur damlacıkları asit yağışları halinde toprağa düşer. Toprağa karışan bu asitli sular ağaç köklerini, bitkisel ve hayvansal toprak canlılarını zarara uğratır. Toprağın reaksiyonunu etkileyerek besin dengesini bozar, yeraltı sularını içilmez hale getirir. Aynı şekilde çöp yığınlarından toprağa sızan sular, kirli sulama suları, gübre çözeltileri, radyoaktif maddeler, uçucu küller, toprağı kirleten madde ve kaynaklardır. Toprak kirliliğini önlemek için çok çeşitli teknik, ekolojik ve hukuksal önlemler alınır.</a:t>
            </a:r>
            <a:endParaRPr lang="tr-TR" sz="2400" dirty="0"/>
          </a:p>
        </p:txBody>
      </p:sp>
    </p:spTree>
  </p:cSld>
  <p:clrMapOvr>
    <a:masterClrMapping/>
  </p:clrMapOvr>
  <p:transition>
    <p:blinds/>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C:\Users\Casper\Pictures\toprak.jpg"/>
          <p:cNvPicPr>
            <a:picLocks noChangeAspect="1" noChangeArrowheads="1"/>
          </p:cNvPicPr>
          <p:nvPr/>
        </p:nvPicPr>
        <p:blipFill>
          <a:blip r:embed="rId2" cstate="print"/>
          <a:srcRect/>
          <a:stretch>
            <a:fillRect/>
          </a:stretch>
        </p:blipFill>
        <p:spPr bwMode="auto">
          <a:xfrm>
            <a:off x="0" y="0"/>
            <a:ext cx="9144000" cy="6857999"/>
          </a:xfrm>
          <a:prstGeom prst="rect">
            <a:avLst/>
          </a:prstGeom>
          <a:noFill/>
        </p:spPr>
      </p:pic>
    </p:spTree>
  </p:cSld>
  <p:clrMapOvr>
    <a:masterClrMapping/>
  </p:clrMapOvr>
  <p:transition>
    <p:comb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0" y="0"/>
            <a:ext cx="9144000" cy="3231654"/>
          </a:xfrm>
          <a:prstGeom prst="rect">
            <a:avLst/>
          </a:prstGeom>
        </p:spPr>
        <p:txBody>
          <a:bodyPr wrap="square">
            <a:spAutoFit/>
          </a:bodyPr>
          <a:lstStyle/>
          <a:p>
            <a:r>
              <a:rPr lang="tr-TR" sz="2400" b="1" dirty="0" smtClean="0">
                <a:solidFill>
                  <a:srgbClr val="C00000"/>
                </a:solidFill>
              </a:rPr>
              <a:t>Gürültü Kirliliği</a:t>
            </a:r>
            <a:r>
              <a:rPr lang="tr-TR" sz="2400" dirty="0" smtClean="0">
                <a:solidFill>
                  <a:srgbClr val="C00000"/>
                </a:solidFill>
              </a:rPr>
              <a:t/>
            </a:r>
            <a:br>
              <a:rPr lang="tr-TR" sz="2400" dirty="0" smtClean="0">
                <a:solidFill>
                  <a:srgbClr val="C00000"/>
                </a:solidFill>
              </a:rPr>
            </a:br>
            <a:r>
              <a:rPr lang="tr-TR" sz="2000" dirty="0" smtClean="0"/>
              <a:t>İnsanlar üzerinde olumsuz etki yapan ve hoşa gitmeyen seslere genel olarak gürültü denir. Özellikle büyük kentlerde gürültü yoğunlukları oldukça yüksek seviyede olup, Dünya Sağlık Örgütü’nce belirlenen ölçülerin üzerindedir. Kent gürültüsünü artıran sebeplerin başında trafiğin yoğun olması, sürücülerin yersiz ve zamansız korna çalmaları ve belediye hudutları içerisinde bulunan endüstri bölgelerinden çıkan gürültüler gelmektedir. Konutlarda ise televizyon ve müzik aletlerinden çıkan yüksek sesler, zamansız yapılan bakım ve onarımlar ile bazı işyerlerinden kaynaklanan gürültüler insanların işitme sağlığını ve algılamasını olumsuz yönde etkilemekte, fizyolojik ve psikolojik dengesini bozmakta, iş verimini azaltmaktadır.</a:t>
            </a:r>
            <a:endParaRPr lang="tr-TR" dirty="0"/>
          </a:p>
        </p:txBody>
      </p:sp>
    </p:spTree>
  </p:cSld>
  <p:clrMapOvr>
    <a:masterClrMapping/>
  </p:clrMapOvr>
  <p:transition>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C:\Users\Casper\Pictures\gürültü.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ransition>
    <p:split dir="in"/>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0" y="1"/>
            <a:ext cx="9144000" cy="3416320"/>
          </a:xfrm>
          <a:prstGeom prst="rect">
            <a:avLst/>
          </a:prstGeom>
        </p:spPr>
        <p:txBody>
          <a:bodyPr wrap="square">
            <a:spAutoFit/>
          </a:bodyPr>
          <a:lstStyle/>
          <a:p>
            <a:r>
              <a:rPr lang="tr-TR" sz="2400" b="1" dirty="0" smtClean="0">
                <a:solidFill>
                  <a:srgbClr val="C00000"/>
                </a:solidFill>
              </a:rPr>
              <a:t>Görüntü Kirliliği</a:t>
            </a:r>
            <a:r>
              <a:rPr lang="tr-TR" dirty="0" smtClean="0"/>
              <a:t/>
            </a:r>
            <a:br>
              <a:rPr lang="tr-TR" dirty="0" smtClean="0"/>
            </a:br>
            <a:r>
              <a:rPr lang="tr-TR" sz="2400" dirty="0" smtClean="0"/>
              <a:t>İnsanın görme alanına girdiğinde insan tabiatına hoş gelen, onu rahatsız etmeyen görüntülere güzel; insanı rahatsız eden, bir şekilde olumsuz etkileyen görüntülere de çirkin denilebilir. Bu tanıma uygun olarak insanların doğal çevrede yapmış olduğu olumsuz değişikliklerle sağlıklı insanların görüntü alanlarının kişileri rahatsız edici hale getirilmesine “görüntü kirliliği” denilmektedir. Günümüzde sanayileşmenin, nüfusun ve çarpık kentleşmenin hızla artması insanları etkileyen görüntü kirliliklerinin ortaya çıkmasına neden olmaktadır.</a:t>
            </a:r>
            <a:endParaRPr lang="tr-TR" dirty="0"/>
          </a:p>
        </p:txBody>
      </p:sp>
    </p:spTree>
  </p:cSld>
  <p:clrMapOvr>
    <a:masterClrMapping/>
  </p:clrMapOvr>
  <p:transition>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C:\Users\Casper\Pictures\görüntü.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ransition>
    <p:wheel spokes="3"/>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0" y="0"/>
            <a:ext cx="9144000" cy="2554545"/>
          </a:xfrm>
          <a:prstGeom prst="rect">
            <a:avLst/>
          </a:prstGeom>
        </p:spPr>
        <p:txBody>
          <a:bodyPr wrap="square">
            <a:spAutoFit/>
          </a:bodyPr>
          <a:lstStyle/>
          <a:p>
            <a:r>
              <a:rPr lang="tr-TR" sz="2000" b="1" dirty="0" smtClean="0">
                <a:solidFill>
                  <a:srgbClr val="C00000"/>
                </a:solidFill>
              </a:rPr>
              <a:t>Işık Kirliliği</a:t>
            </a:r>
            <a:r>
              <a:rPr lang="tr-TR" dirty="0" smtClean="0"/>
              <a:t/>
            </a:r>
            <a:br>
              <a:rPr lang="tr-TR" dirty="0" smtClean="0"/>
            </a:br>
            <a:r>
              <a:rPr lang="tr-TR" sz="2000" dirty="0" smtClean="0"/>
              <a:t>Yerleşim alanlarının her geçen gün büyümesi, açık alanların güçlü aydınlatıcılarla aydınlatılması, park ve bahçelerin çoğalması ve nüfusun artması sebebiyle gökyüzüne yayılan ışık miktarı her an artmaktadır. Gökyüzüne yönlendirilmiş yanlış aydınlatma kaynaklarının atmosferde bulunan toz taneciklerine ve moleküllere çarparak gökyüzünün doğal fonunu bozarak parlak bir hale getirmesi, geceleri görüşü bozması, güvenlik ve konforu düşürmesi, insan sağlığına ve ayrıca ekosistem ve hayvanlara zarar vermesi ve enerji israfına neden olması ışık kirliliğinin sonuçları olarak sayılabilir.</a:t>
            </a:r>
            <a:endParaRPr lang="tr-TR" dirty="0"/>
          </a:p>
        </p:txBody>
      </p:sp>
    </p:spTree>
  </p:cSld>
  <p:clrMapOvr>
    <a:masterClrMapping/>
  </p:clrMapOvr>
  <p:transition>
    <p:strips dir="l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0" y="1"/>
            <a:ext cx="9144000" cy="4924425"/>
          </a:xfrm>
          <a:prstGeom prst="rect">
            <a:avLst/>
          </a:prstGeom>
        </p:spPr>
        <p:txBody>
          <a:bodyPr wrap="square">
            <a:spAutoFit/>
          </a:bodyPr>
          <a:lstStyle/>
          <a:p>
            <a:r>
              <a:rPr lang="tr-TR" sz="3200" b="1" dirty="0" smtClean="0">
                <a:solidFill>
                  <a:srgbClr val="FF0000"/>
                </a:solidFill>
              </a:rPr>
              <a:t>Afet Ne Demektir </a:t>
            </a:r>
            <a:r>
              <a:rPr lang="tr-TR" b="1" dirty="0" smtClean="0"/>
              <a:t/>
            </a:r>
            <a:br>
              <a:rPr lang="tr-TR" b="1" dirty="0" smtClean="0"/>
            </a:br>
            <a:r>
              <a:rPr lang="tr-TR" b="1" dirty="0" smtClean="0"/>
              <a:t/>
            </a:r>
            <a:br>
              <a:rPr lang="tr-TR" b="1" dirty="0" smtClean="0"/>
            </a:br>
            <a:r>
              <a:rPr lang="tr-TR" sz="2400" b="1" dirty="0" smtClean="0"/>
              <a:t>Afet, bir toplumu ya da çevreyi olumsuz olarak etkileyen doğal ya da insan kaynaklı darbedir. Günümüzde afetler, yanlış risk yönetimlerinin sonuçları olarak karşımıza çıkmaktadır. Bu riskler, tehlikelerin ve savunmasızlığın ürünüdür. Ancak savunmasız olan ama insan yaşamayan alanları etkileyen tehlikelerin oluşturduğu olumsuz etkiler afet olarak nitelendirilmez.</a:t>
            </a:r>
            <a:br>
              <a:rPr lang="tr-TR" sz="2400" b="1" dirty="0" smtClean="0"/>
            </a:br>
            <a:r>
              <a:rPr lang="tr-TR" sz="2400" b="1" dirty="0" smtClean="0"/>
              <a:t/>
            </a:r>
            <a:br>
              <a:rPr lang="tr-TR" sz="2400" b="1" dirty="0" smtClean="0"/>
            </a:br>
            <a:r>
              <a:rPr lang="tr-TR" sz="2400" b="1" dirty="0" smtClean="0"/>
              <a:t>Bir afet, en az bir kurbanı etkileyen üzücü bir olay olarak da nitelendirilebilir,ör: kazalar, depremler,yangınlar, terörist saldırıları veya patlamalar </a:t>
            </a:r>
            <a:br>
              <a:rPr lang="tr-TR" sz="2400" b="1" dirty="0" smtClean="0"/>
            </a:br>
            <a:endParaRPr lang="tr-TR" sz="2400" dirty="0"/>
          </a:p>
        </p:txBody>
      </p:sp>
    </p:spTree>
  </p:cSld>
  <p:clrMapOvr>
    <a:masterClrMapping/>
  </p:clrMapOvr>
  <p:transition>
    <p:wedg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C:\Users\Casper\Pictures\ışık.png"/>
          <p:cNvPicPr>
            <a:picLocks noChangeAspect="1" noChangeArrowheads="1"/>
          </p:cNvPicPr>
          <p:nvPr/>
        </p:nvPicPr>
        <p:blipFill>
          <a:blip r:embed="rId2" cstate="print"/>
          <a:srcRect/>
          <a:stretch>
            <a:fillRect/>
          </a:stretch>
        </p:blipFill>
        <p:spPr bwMode="auto">
          <a:xfrm>
            <a:off x="0" y="0"/>
            <a:ext cx="9143999" cy="6857999"/>
          </a:xfrm>
          <a:prstGeom prst="rect">
            <a:avLst/>
          </a:prstGeom>
          <a:noFill/>
        </p:spPr>
      </p:pic>
    </p:spTree>
  </p:cSld>
  <p:clrMapOvr>
    <a:masterClrMapping/>
  </p:clrMapOvr>
  <p:transition>
    <p:split orient="vert" dir="in"/>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0" y="1"/>
            <a:ext cx="9144000" cy="1938992"/>
          </a:xfrm>
          <a:prstGeom prst="rect">
            <a:avLst/>
          </a:prstGeom>
        </p:spPr>
        <p:txBody>
          <a:bodyPr wrap="square">
            <a:spAutoFit/>
          </a:bodyPr>
          <a:lstStyle/>
          <a:p>
            <a:r>
              <a:rPr lang="tr-TR" sz="2000" b="1" dirty="0" smtClean="0">
                <a:solidFill>
                  <a:srgbClr val="C00000"/>
                </a:solidFill>
              </a:rPr>
              <a:t>ÇEVRE KİRLİLİĞİNİN NEDENLERİ</a:t>
            </a:r>
            <a:endParaRPr lang="tr-TR" sz="2000" dirty="0" smtClean="0">
              <a:solidFill>
                <a:srgbClr val="C00000"/>
              </a:solidFill>
            </a:endParaRPr>
          </a:p>
          <a:p>
            <a:r>
              <a:rPr lang="tr-TR" sz="2000" dirty="0" smtClean="0"/>
              <a:t>Hızla artan dünya nüfusunun ihtiyaçlarının karşılanması için teknolojinin gelişmesine bağlı olarak endüstrileşmenin de artması gerekmektedir. Sanayideki bu artış beraberinde var olan doğal kaynakların hızla tükenmesine neden olmaktadır. Doğal kaynaklar hızla tükenirken, üretim ve tüketimden kaynaklı atıkların önlemler alınmadan doğaya atılması çevre kirliliğinin oluşmasına neden olmaktadır.</a:t>
            </a:r>
            <a:endParaRPr lang="tr-TR" sz="2000" dirty="0"/>
          </a:p>
        </p:txBody>
      </p:sp>
      <p:sp>
        <p:nvSpPr>
          <p:cNvPr id="3" name="2 Dikdörtgen"/>
          <p:cNvSpPr/>
          <p:nvPr/>
        </p:nvSpPr>
        <p:spPr>
          <a:xfrm>
            <a:off x="0" y="1857364"/>
            <a:ext cx="9144000" cy="4401205"/>
          </a:xfrm>
          <a:prstGeom prst="rect">
            <a:avLst/>
          </a:prstGeom>
        </p:spPr>
        <p:txBody>
          <a:bodyPr wrap="square">
            <a:spAutoFit/>
          </a:bodyPr>
          <a:lstStyle/>
          <a:p>
            <a:r>
              <a:rPr lang="tr-TR" sz="2000" dirty="0" smtClean="0"/>
              <a:t>Çağımız, dünya tarihinde en fazla gelişme ve ilerlemeye sahne olmaktadır. Bu gelişme her geçen gün daha da hızlanmaktadır. Bu arada, insanlar da doğal zenginlik kaynaklarını hızla tüketmektedirler. Etkili ve geniş kapsamlı önlemler alınmaz ise dünyadaki tüm canlı varlıklar için yaşam şartları durmadan bozulmaya devam etmektedir. Hızlı sanayileşme ile beraber çevrenin hızla kirlenmesi ve bu durumun doğurabileceği sınırsız tehlike, ancak son çeyrek yüzyılda yeterince anlaşılabilmiştir.</a:t>
            </a:r>
          </a:p>
          <a:p>
            <a:r>
              <a:rPr lang="tr-TR" sz="2000" dirty="0" smtClean="0"/>
              <a:t>Yapılan araştırmalar dünyadaki mevcut çevre kirliliğinin % 50′sinin, son 35 yılda meydana geldiğini ortaya koymaktadır. Hızlı nüfus artışı, çevre sorunlarının artmasında önemli bir etken olarak görülmektedir.</a:t>
            </a:r>
          </a:p>
          <a:p>
            <a:r>
              <a:rPr lang="tr-TR" sz="2000" dirty="0" smtClean="0"/>
              <a:t>Dünya nüfusunun hızla artması beraberinde sanayi ve kentleşmenin artmasına neden olmaktadır. İnsanların, sanayinin ve kentlerin ihtiyacı olan hammadde doğadan karşılanmaktadır. Bu hammadde ihtiyacının giderilmesi aşamasında doğa hızla tahrip edilerek çevreye zarar verilmektedir. Bu aşamada doğal kaynaklar plansız ve yanlış bir şekilde tüketilmektedir.</a:t>
            </a:r>
            <a:endParaRPr lang="tr-TR" sz="2000" dirty="0"/>
          </a:p>
        </p:txBody>
      </p:sp>
    </p:spTree>
  </p:cSld>
  <p:clrMapOvr>
    <a:masterClrMapping/>
  </p:clrMapOvr>
  <p:transition>
    <p:strips dir="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65119" y="1"/>
            <a:ext cx="5072082" cy="707886"/>
          </a:xfrm>
          <a:prstGeom prst="rect">
            <a:avLst/>
          </a:prstGeom>
        </p:spPr>
        <p:txBody>
          <a:bodyPr wrap="square">
            <a:spAutoFit/>
          </a:bodyPr>
          <a:lstStyle/>
          <a:p>
            <a:r>
              <a:rPr lang="tr-TR" sz="2000" b="1" i="1" dirty="0" smtClean="0">
                <a:solidFill>
                  <a:srgbClr val="C00000"/>
                </a:solidFill>
              </a:rPr>
              <a:t>Çevre kirliliğinin en önemli nedenleri aşağıda kısaca sıralanmıştır.</a:t>
            </a:r>
            <a:endParaRPr lang="tr-TR" sz="2000" dirty="0">
              <a:solidFill>
                <a:srgbClr val="C00000"/>
              </a:solidFill>
            </a:endParaRPr>
          </a:p>
        </p:txBody>
      </p:sp>
      <p:sp>
        <p:nvSpPr>
          <p:cNvPr id="3" name="2 Dikdörtgen"/>
          <p:cNvSpPr/>
          <p:nvPr/>
        </p:nvSpPr>
        <p:spPr>
          <a:xfrm>
            <a:off x="0" y="642918"/>
            <a:ext cx="9144000" cy="5940088"/>
          </a:xfrm>
          <a:prstGeom prst="rect">
            <a:avLst/>
          </a:prstGeom>
        </p:spPr>
        <p:txBody>
          <a:bodyPr wrap="square">
            <a:spAutoFit/>
          </a:bodyPr>
          <a:lstStyle/>
          <a:p>
            <a:r>
              <a:rPr lang="tr-TR" sz="2000" dirty="0" smtClean="0"/>
              <a:t>1- Göçler ve düzensiz şehirleşme,</a:t>
            </a:r>
            <a:br>
              <a:rPr lang="tr-TR" sz="2000" dirty="0" smtClean="0"/>
            </a:br>
            <a:r>
              <a:rPr lang="tr-TR" sz="2000" dirty="0" smtClean="0"/>
              <a:t>2- Kişi başına kullanılan enerji, su, kağıt, kömür vb. artışı,</a:t>
            </a:r>
            <a:br>
              <a:rPr lang="tr-TR" sz="2000" dirty="0" smtClean="0"/>
            </a:br>
            <a:r>
              <a:rPr lang="tr-TR" sz="2000" dirty="0" smtClean="0"/>
              <a:t>3- Ormanların tahribi, yangınlar ve erozyon,</a:t>
            </a:r>
            <a:br>
              <a:rPr lang="tr-TR" sz="2000" dirty="0" smtClean="0"/>
            </a:br>
            <a:r>
              <a:rPr lang="tr-TR" sz="2000" dirty="0" smtClean="0"/>
              <a:t>4- Aşırı otlatma ve doğal bitki örtüsünün tahribi,</a:t>
            </a:r>
            <a:br>
              <a:rPr lang="tr-TR" sz="2000" dirty="0" smtClean="0"/>
            </a:br>
            <a:r>
              <a:rPr lang="tr-TR" sz="2000" dirty="0" smtClean="0"/>
              <a:t>5- Konut ve işyerlerindeki ısınmadan kaynaklanan (özellikle kalitesiz kömür kullanımı) hava kirliliği,</a:t>
            </a:r>
            <a:br>
              <a:rPr lang="tr-TR" sz="2000" dirty="0" smtClean="0"/>
            </a:br>
            <a:r>
              <a:rPr lang="tr-TR" sz="2000" dirty="0" smtClean="0"/>
              <a:t>6- Motorlu araçlar ve deniz araçları,</a:t>
            </a:r>
            <a:br>
              <a:rPr lang="tr-TR" sz="2000" dirty="0" smtClean="0"/>
            </a:br>
            <a:r>
              <a:rPr lang="tr-TR" sz="2000" dirty="0" smtClean="0"/>
              <a:t>7- Maden, kireç, taş ve kum ocakları,</a:t>
            </a:r>
            <a:br>
              <a:rPr lang="tr-TR" sz="2000" dirty="0" smtClean="0"/>
            </a:br>
            <a:r>
              <a:rPr lang="tr-TR" sz="2000" dirty="0" smtClean="0"/>
              <a:t>8- Gübre ve zirai mücadele ilaçları,</a:t>
            </a:r>
            <a:br>
              <a:rPr lang="tr-TR" sz="2000" dirty="0" smtClean="0"/>
            </a:br>
            <a:r>
              <a:rPr lang="tr-TR" sz="2000" dirty="0" smtClean="0"/>
              <a:t>9- Atmosferik olaylar ve doğal afetler,</a:t>
            </a:r>
            <a:br>
              <a:rPr lang="tr-TR" sz="2000" dirty="0" smtClean="0"/>
            </a:br>
            <a:r>
              <a:rPr lang="tr-TR" sz="2000" dirty="0" smtClean="0"/>
              <a:t>10- Kanalizasyon sularının arıtılmaksızın alıcı ortamlara verilmesi ve sulamada kullanılması,</a:t>
            </a:r>
            <a:br>
              <a:rPr lang="tr-TR" sz="2000" dirty="0" smtClean="0"/>
            </a:br>
            <a:r>
              <a:rPr lang="tr-TR" sz="2000" dirty="0" smtClean="0"/>
              <a:t>11- Katı atıklar ve çöp,</a:t>
            </a:r>
            <a:br>
              <a:rPr lang="tr-TR" sz="2000" dirty="0" smtClean="0"/>
            </a:br>
            <a:r>
              <a:rPr lang="tr-TR" sz="2000" dirty="0" smtClean="0"/>
              <a:t>12- Sulak alanların ve göllerin kurutulması,</a:t>
            </a:r>
            <a:br>
              <a:rPr lang="tr-TR" sz="2000" dirty="0" smtClean="0"/>
            </a:br>
            <a:r>
              <a:rPr lang="tr-TR" sz="2000" dirty="0" smtClean="0"/>
              <a:t>13- Arazilerin yanlış kullanımı,</a:t>
            </a:r>
            <a:br>
              <a:rPr lang="tr-TR" sz="2000" dirty="0" smtClean="0"/>
            </a:br>
            <a:r>
              <a:rPr lang="tr-TR" sz="2000" dirty="0" smtClean="0"/>
              <a:t>14- Kaçak avlanma,</a:t>
            </a:r>
            <a:br>
              <a:rPr lang="tr-TR" sz="2000" dirty="0" smtClean="0"/>
            </a:br>
            <a:r>
              <a:rPr lang="tr-TR" sz="2000" dirty="0" smtClean="0"/>
              <a:t>15- Televizyon, bilgisayar, röntgen, tomografi vb. tıbbi cihazların yaygınlaşması ile meydana gelen radyasyon,</a:t>
            </a:r>
            <a:br>
              <a:rPr lang="tr-TR" sz="2000" dirty="0" smtClean="0"/>
            </a:br>
            <a:r>
              <a:rPr lang="tr-TR" sz="2000" dirty="0" smtClean="0"/>
              <a:t>16- Endüstriyel ve kentsel kaynaklı gürültü.</a:t>
            </a:r>
            <a:endParaRPr lang="tr-TR" sz="2000" dirty="0"/>
          </a:p>
        </p:txBody>
      </p:sp>
    </p:spTree>
  </p:cSld>
  <p:clrMapOvr>
    <a:masterClrMapping/>
  </p:clrMapOvr>
  <p:transition>
    <p:wheel spokes="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0" y="0"/>
            <a:ext cx="9144000" cy="3416320"/>
          </a:xfrm>
          <a:prstGeom prst="rect">
            <a:avLst/>
          </a:prstGeom>
        </p:spPr>
        <p:txBody>
          <a:bodyPr wrap="square">
            <a:spAutoFit/>
          </a:bodyPr>
          <a:lstStyle/>
          <a:p>
            <a:r>
              <a:rPr lang="tr-TR" sz="2000" b="1" dirty="0" smtClean="0">
                <a:solidFill>
                  <a:srgbClr val="C00000"/>
                </a:solidFill>
              </a:rPr>
              <a:t>Dayanışma nedir?</a:t>
            </a:r>
          </a:p>
          <a:p>
            <a:r>
              <a:rPr lang="tr-TR" sz="2000" dirty="0" smtClean="0"/>
              <a:t>İnsan, doğası gereği toplumsal bir varlıktır. Yalnız yaşaması mümkün değildir. Birlikte yaşamanın gereği olan dayanışma ile insanlar yardımlaşmayı, birlikte iş yapmayı öğrenirler. Dayanışma sayesinde insanlar daha çabuk ve daha çok iş yapabilir. Atalarımız bu konuda "Bir elin nesi var, iki elin sesi var" diyerek, birlik, beraberlik ve dayanışmanın önemini vurgulamışlardır.</a:t>
            </a:r>
          </a:p>
          <a:p>
            <a:r>
              <a:rPr lang="tr-TR" sz="2000" dirty="0" smtClean="0"/>
              <a:t>Dayanışma toplumlar arasında, millet içerisinde ve milletlerarasında olabilir. Kurtuluş Savaşı yıllarında Türk Milleti'nin dayanışması ile düşman yurttan kovulmuş ve vatan tamamen kurtarılmıştır.</a:t>
            </a:r>
          </a:p>
          <a:p>
            <a:r>
              <a:rPr lang="tr-TR" dirty="0" smtClean="0"/>
              <a:t/>
            </a:r>
            <a:br>
              <a:rPr lang="tr-TR" dirty="0" smtClean="0"/>
            </a:br>
            <a:endParaRPr lang="tr-TR" dirty="0"/>
          </a:p>
        </p:txBody>
      </p:sp>
    </p:spTree>
  </p:cSld>
  <p:clrMapOvr>
    <a:masterClrMapping/>
  </p:clrMapOvr>
  <p:transition>
    <p:randomBa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0" y="0"/>
            <a:ext cx="9144000" cy="4955203"/>
          </a:xfrm>
          <a:prstGeom prst="rect">
            <a:avLst/>
          </a:prstGeom>
        </p:spPr>
        <p:txBody>
          <a:bodyPr wrap="square">
            <a:spAutoFit/>
          </a:bodyPr>
          <a:lstStyle/>
          <a:p>
            <a:r>
              <a:rPr lang="tr-TR" sz="2000" b="1" dirty="0" smtClean="0">
                <a:solidFill>
                  <a:srgbClr val="C00000"/>
                </a:solidFill>
              </a:rPr>
              <a:t>Toplumsal dayanışma nedir?</a:t>
            </a:r>
          </a:p>
          <a:p>
            <a:r>
              <a:rPr lang="tr-TR" sz="2000" dirty="0" smtClean="0"/>
              <a:t>Dayanışma bir topluluğu oluşturanların duygu, düşünce ve ortak çıkarlarda birbirlerine karşılıklı bağlanması demektir. Toplumsal dayanışma ise toplumun kurum ve kuruluşlarıyla ortak değerlerde birleşmesi ve birlikte hareket etmesidir.</a:t>
            </a:r>
          </a:p>
          <a:p>
            <a:r>
              <a:rPr lang="tr-TR" sz="2000" dirty="0" smtClean="0"/>
              <a:t>Toplumsal dayanışma toplumun kurum ve kuruluşlarıyla ortak değerlerde birleşmesi ve birlikte hareket etmesidir. Yaşamımızda toplumsal dayanışmanın çok önemli bir yeri olduğunu artık idrak etmemiz gerekmektedir. Çünkü iyi yaşamamıza yardımcı olacak unsurlardan birisi dayanışmadır. Ülke içinde veya dış ülkelere karşı her zaman birlik ve beraberliğimizi korumak zorundayız. Toplumsal dayanışma denildiğinde konuyu birçok farklı noktadan incelemek gerekir. Toplumu oluşturan bireylerdir. Bireyler arasında güven ilişkisi, demokrasi, hukuka saygı, kurumlar arasındaki iletişim, köylü yada kentli bireylerin birbirine olana saygı ve bağlılığı, devlete olan güven ve günümüz Türkiye'sinde olumlu yada olumsuz her türlü gelişmelere verilen reaksiyonlar olarak incelenebilir. Birlik ve beraberlik denildiğinde toplumsal dayanışmaya en büyük örnek Kurtuluş Savaşımızdır.</a:t>
            </a:r>
            <a:r>
              <a:rPr lang="tr-TR" dirty="0" smtClean="0"/>
              <a:t/>
            </a:r>
            <a:br>
              <a:rPr lang="tr-TR" dirty="0" smtClean="0"/>
            </a:br>
            <a:endParaRPr lang="tr-TR" dirty="0"/>
          </a:p>
        </p:txBody>
      </p:sp>
    </p:spTree>
  </p:cSld>
  <p:clrMapOvr>
    <a:masterClrMapping/>
  </p:clrMapOvr>
  <p:transition>
    <p:plus/>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6858000"/>
          </a:xfrm>
          <a:solidFill>
            <a:srgbClr val="FFFF00"/>
          </a:solidFill>
        </p:spPr>
        <p:txBody>
          <a:bodyPr/>
          <a:lstStyle/>
          <a:p>
            <a:r>
              <a:rPr lang="tr-TR" dirty="0" smtClean="0">
                <a:solidFill>
                  <a:srgbClr val="00F0F0"/>
                </a:solidFill>
              </a:rPr>
              <a:t>TEŞEKKÜR EDERİM </a:t>
            </a:r>
            <a:r>
              <a:rPr lang="tr-TR" dirty="0" smtClean="0">
                <a:solidFill>
                  <a:srgbClr val="00F0F0"/>
                </a:solidFill>
                <a:sym typeface="Wingdings" pitchFamily="2" charset="2"/>
              </a:rPr>
              <a:t></a:t>
            </a:r>
            <a:endParaRPr lang="tr-TR" dirty="0">
              <a:solidFill>
                <a:srgbClr val="00F0F0"/>
              </a:solidFill>
            </a:endParaRPr>
          </a:p>
        </p:txBody>
      </p:sp>
    </p:spTree>
  </p:cSld>
  <p:clrMapOvr>
    <a:masterClrMapping/>
  </p:clrMapOvr>
  <p:transition>
    <p:blinds/>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1417638"/>
          </a:xfrm>
        </p:spPr>
        <p:txBody>
          <a:bodyPr/>
          <a:lstStyle/>
          <a:p>
            <a:r>
              <a:rPr lang="tr-TR" dirty="0" smtClean="0">
                <a:solidFill>
                  <a:srgbClr val="FF0000"/>
                </a:solidFill>
              </a:rPr>
              <a:t>DOĞAL AFETLER</a:t>
            </a:r>
            <a:endParaRPr lang="tr-TR" dirty="0">
              <a:solidFill>
                <a:srgbClr val="FF0000"/>
              </a:solidFill>
            </a:endParaRPr>
          </a:p>
        </p:txBody>
      </p:sp>
      <p:pic>
        <p:nvPicPr>
          <p:cNvPr id="14338" name="Picture 2" descr="afet ne demek ile ilgili görsel sonucu">
            <a:hlinkClick r:id="rId2"/>
          </p:cNvPr>
          <p:cNvPicPr>
            <a:picLocks noChangeAspect="1" noChangeArrowheads="1"/>
          </p:cNvPicPr>
          <p:nvPr/>
        </p:nvPicPr>
        <p:blipFill>
          <a:blip r:embed="rId3" cstate="print"/>
          <a:srcRect/>
          <a:stretch>
            <a:fillRect/>
          </a:stretch>
        </p:blipFill>
        <p:spPr bwMode="auto">
          <a:xfrm>
            <a:off x="0" y="1071546"/>
            <a:ext cx="9144000" cy="5786454"/>
          </a:xfrm>
          <a:prstGeom prst="rect">
            <a:avLst/>
          </a:prstGeom>
          <a:noFill/>
        </p:spPr>
      </p:pic>
    </p:spTree>
  </p:cSld>
  <p:clrMapOvr>
    <a:masterClrMapping/>
  </p:clrMapOvr>
  <p:transition>
    <p:check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0" y="-1"/>
            <a:ext cx="9144000" cy="5078313"/>
          </a:xfrm>
          <a:prstGeom prst="rect">
            <a:avLst/>
          </a:prstGeom>
        </p:spPr>
        <p:txBody>
          <a:bodyPr wrap="square">
            <a:spAutoFit/>
          </a:bodyPr>
          <a:lstStyle/>
          <a:p>
            <a:r>
              <a:rPr lang="tr-TR" sz="2400" b="1" dirty="0" smtClean="0">
                <a:solidFill>
                  <a:srgbClr val="FF0000"/>
                </a:solidFill>
              </a:rPr>
              <a:t>Çevre Nedir? </a:t>
            </a:r>
          </a:p>
          <a:p>
            <a:r>
              <a:rPr lang="tr-TR" sz="2000" dirty="0" smtClean="0"/>
              <a:t>Çevre; insanların ve diğer canlıların yaşamları boyunca ilişkilerini sürdürdükleri ve karşılıklı olarak etkileşim içinde bulundukları fiziki, biyolojik, sosyal, ekonomik ve kültürel ortamdır. </a:t>
            </a:r>
            <a:br>
              <a:rPr lang="tr-TR" sz="2000" dirty="0" smtClean="0"/>
            </a:br>
            <a:r>
              <a:rPr lang="tr-TR" sz="2000" dirty="0" smtClean="0"/>
              <a:t/>
            </a:r>
            <a:br>
              <a:rPr lang="tr-TR" sz="2000" dirty="0" smtClean="0"/>
            </a:br>
            <a:r>
              <a:rPr lang="tr-TR" sz="2000" dirty="0" smtClean="0"/>
              <a:t>Bir başka ifade ile çevre, bir organizmanın var olduğu ortam yada şartlardır ve yeryüzünde ilk canlı ile birlikte var olmuştur. Sağlıklı bir yaşamın sürdürülmesi ancak sağlıklı bir çevre ile mümkündür. </a:t>
            </a:r>
            <a:br>
              <a:rPr lang="tr-TR" sz="2000" dirty="0" smtClean="0"/>
            </a:br>
            <a:r>
              <a:rPr lang="tr-TR" sz="2000" dirty="0" smtClean="0"/>
              <a:t/>
            </a:r>
            <a:br>
              <a:rPr lang="tr-TR" sz="2000" dirty="0" smtClean="0"/>
            </a:br>
            <a:r>
              <a:rPr lang="tr-TR" sz="2000" dirty="0" smtClean="0"/>
              <a:t>Bir ilişkiler sistemi olan çevrenin bozulması ve çevre sorunlarının ortaya çıkması, genellikle insan kaynaklı etkenlerin doğal dengeleri bozmasıyla başlamıştır. </a:t>
            </a:r>
            <a:br>
              <a:rPr lang="tr-TR" sz="2000" dirty="0" smtClean="0"/>
            </a:br>
            <a:r>
              <a:rPr lang="tr-TR" sz="2000" dirty="0" smtClean="0"/>
              <a:t/>
            </a:r>
            <a:br>
              <a:rPr lang="tr-TR" sz="2000" dirty="0" smtClean="0"/>
            </a:br>
            <a:r>
              <a:rPr lang="tr-TR" sz="2000" dirty="0" smtClean="0"/>
              <a:t>İnsan yaşamı çeşitli dengeler üzerine kurulmuştur. İnsanın çevresiyle oluşturduğu doğal dengeyi meydana getiren zincirin halkalarında meydana gelen kopmalar, zincirin tümünü etkileyip, bu dengenin bozulmasına sebep olmakta ve çevre sorunlarını oluşturmaktadır. </a:t>
            </a:r>
            <a:endParaRPr lang="tr-TR" dirty="0"/>
          </a:p>
        </p:txBody>
      </p:sp>
    </p:spTree>
  </p:cSld>
  <p:clrMapOvr>
    <a:masterClrMapping/>
  </p:clrMapOvr>
  <p:transition>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0" y="0"/>
            <a:ext cx="9144000" cy="3908762"/>
          </a:xfrm>
          <a:prstGeom prst="rect">
            <a:avLst/>
          </a:prstGeom>
        </p:spPr>
        <p:txBody>
          <a:bodyPr wrap="square">
            <a:spAutoFit/>
          </a:bodyPr>
          <a:lstStyle/>
          <a:p>
            <a:r>
              <a:rPr lang="tr-TR" sz="2800" b="1" dirty="0" smtClean="0">
                <a:solidFill>
                  <a:srgbClr val="FF0000"/>
                </a:solidFill>
              </a:rPr>
              <a:t>İnsanların çevre açısından karşı karşıya kaldığı başlıca problemler şöyle özetlenebilir: </a:t>
            </a:r>
            <a:endParaRPr lang="tr-TR" sz="2800" dirty="0" smtClean="0">
              <a:solidFill>
                <a:srgbClr val="FF0000"/>
              </a:solidFill>
            </a:endParaRPr>
          </a:p>
          <a:p>
            <a:r>
              <a:rPr lang="tr-TR" sz="2400" dirty="0" smtClean="0"/>
              <a:t>Hava, su ve topraklarımızın her geçen gün artan oranlarda kirlenmesi ve önemli bir kısmının kullanılamaz hale gelmesi, </a:t>
            </a:r>
          </a:p>
          <a:p>
            <a:r>
              <a:rPr lang="tr-TR" sz="2400" dirty="0" smtClean="0"/>
              <a:t>Özellikle Büyükşehir ve sanayi bölgelerinin çevre kirliliği sebebiyle yaşanamaz hale gelmesi, </a:t>
            </a:r>
          </a:p>
          <a:p>
            <a:r>
              <a:rPr lang="tr-TR" sz="2400" dirty="0" smtClean="0"/>
              <a:t>Ozon tabakasının delinmesi, </a:t>
            </a:r>
          </a:p>
          <a:p>
            <a:r>
              <a:rPr lang="tr-TR" sz="2400" dirty="0" smtClean="0"/>
              <a:t>Yerkürenin giderek ısınması, </a:t>
            </a:r>
          </a:p>
          <a:p>
            <a:r>
              <a:rPr lang="tr-TR" sz="2400" dirty="0" smtClean="0"/>
              <a:t>Kanser ve benzeri hastalıkların artması, </a:t>
            </a:r>
          </a:p>
          <a:p>
            <a:r>
              <a:rPr lang="tr-TR" sz="2400" dirty="0" smtClean="0"/>
              <a:t>Doğal kaynakların hızla tüketilmesi…</a:t>
            </a:r>
            <a:endParaRPr lang="tr-TR" sz="2400" dirty="0"/>
          </a:p>
        </p:txBody>
      </p:sp>
    </p:spTree>
  </p:cSld>
  <p:clrMapOvr>
    <a:masterClrMapping/>
  </p:clrMapOvr>
  <p:transition>
    <p:pull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0" y="0"/>
            <a:ext cx="9144000" cy="2369880"/>
          </a:xfrm>
          <a:prstGeom prst="rect">
            <a:avLst/>
          </a:prstGeom>
        </p:spPr>
        <p:txBody>
          <a:bodyPr wrap="square">
            <a:spAutoFit/>
          </a:bodyPr>
          <a:lstStyle/>
          <a:p>
            <a:r>
              <a:rPr lang="tr-TR" sz="2800" b="1" dirty="0" smtClean="0">
                <a:solidFill>
                  <a:srgbClr val="C00000"/>
                </a:solidFill>
              </a:rPr>
              <a:t>Çevre kirliliği nedir? </a:t>
            </a:r>
            <a:endParaRPr lang="tr-TR" sz="2800" dirty="0" smtClean="0">
              <a:solidFill>
                <a:srgbClr val="C00000"/>
              </a:solidFill>
            </a:endParaRPr>
          </a:p>
          <a:p>
            <a:r>
              <a:rPr lang="tr-TR" sz="2000" dirty="0" smtClean="0"/>
              <a:t>Dünyadaki tüm canlıların hayatını sürdürdüğü dış ortama çevre veya ekosistem denir. Çevrenin fiziksel öğeleri hava, su ve toprakken; biyolojik öğeleri ise insan, hayvan, bitki ve diğer mikroorganizmalardır. Çevrenin tüm fiziksel öğeleri üzerinde olumsuz etkilerin oluşmasıyla, tüm canlıların yaşam unsurlarının olumsuz etkilenmesine sebep olan yabancı maddelerin hava, su ve toprağa yoğun bir şekilde karışmasına</a:t>
            </a:r>
            <a:r>
              <a:rPr lang="tr-TR" sz="2000" dirty="0" smtClean="0">
                <a:solidFill>
                  <a:srgbClr val="C00000"/>
                </a:solidFill>
              </a:rPr>
              <a:t> </a:t>
            </a:r>
            <a:r>
              <a:rPr lang="tr-TR" sz="2000" b="1" dirty="0" smtClean="0">
                <a:solidFill>
                  <a:srgbClr val="C00000"/>
                </a:solidFill>
              </a:rPr>
              <a:t>çevre kirliliği</a:t>
            </a:r>
            <a:r>
              <a:rPr lang="tr-TR" sz="2000" dirty="0" smtClean="0">
                <a:solidFill>
                  <a:srgbClr val="C00000"/>
                </a:solidFill>
              </a:rPr>
              <a:t> </a:t>
            </a:r>
            <a:r>
              <a:rPr lang="tr-TR" sz="2000" dirty="0" smtClean="0"/>
              <a:t>denir.</a:t>
            </a:r>
            <a:endParaRPr lang="tr-TR" sz="2000" dirty="0"/>
          </a:p>
        </p:txBody>
      </p:sp>
    </p:spTree>
  </p:cSld>
  <p:clrMapOvr>
    <a:masterClrMapping/>
  </p:clrMapOvr>
  <p:transition>
    <p:zo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5" name="Picture 3" descr="C:\Users\Casper\Pictures\çevre kirliliği.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0" y="0"/>
            <a:ext cx="3857620" cy="6678751"/>
          </a:xfrm>
          <a:prstGeom prst="rect">
            <a:avLst/>
          </a:prstGeom>
        </p:spPr>
        <p:txBody>
          <a:bodyPr wrap="square">
            <a:spAutoFit/>
          </a:bodyPr>
          <a:lstStyle/>
          <a:p>
            <a:pPr lvl="0" fontAlgn="base">
              <a:spcBef>
                <a:spcPct val="0"/>
              </a:spcBef>
              <a:spcAft>
                <a:spcPct val="0"/>
              </a:spcAft>
            </a:pPr>
            <a:r>
              <a:rPr lang="tr-TR" sz="2400" dirty="0" smtClean="0">
                <a:solidFill>
                  <a:srgbClr val="C00000"/>
                </a:solidFill>
                <a:latin typeface="Arial" charset="0"/>
                <a:cs typeface="Arial" charset="0"/>
              </a:rPr>
              <a:t>ÇEVRE KİRLİLİĞİNİN ÇEŞİTLERİ</a:t>
            </a:r>
          </a:p>
          <a:p>
            <a:pPr lvl="0" fontAlgn="base">
              <a:spcBef>
                <a:spcPct val="0"/>
              </a:spcBef>
              <a:spcAft>
                <a:spcPct val="0"/>
              </a:spcAft>
            </a:pPr>
            <a:r>
              <a:rPr lang="tr-TR" sz="2000" dirty="0" smtClean="0">
                <a:latin typeface="Arial" charset="0"/>
                <a:cs typeface="Arial" charset="0"/>
              </a:rPr>
              <a:t>Çevre kirliliği çeşitleri genel olarak; su kirliliği, gürültü kirliliği, hava kirliliği, toprak kirliliği ve görüntü kirliliği, ışık kirliliği olarak sınıflandırılır. Tüm çeşitleriyle çevre kirliliği, doğaya zarar vererek doğrudan veya dolaylı olarak yaşamını sürdüren tüm canlıların zarar görmesine neden olmaktadır. Tüm bu çevresel kirlilikler insanlar tarafından oluşturularak insanların ve diğer canlıların zarar görmesine sebep olmaktadır. Çevrenin kirliliği, aynı zamanda ekosistemin dengesini bozarak iklim değişikliğine de sebep olmaktadır.</a:t>
            </a:r>
          </a:p>
        </p:txBody>
      </p:sp>
      <p:pic>
        <p:nvPicPr>
          <p:cNvPr id="3" name="Picture 2" descr="çevre kirliliği"/>
          <p:cNvPicPr>
            <a:picLocks noChangeAspect="1" noChangeArrowheads="1"/>
          </p:cNvPicPr>
          <p:nvPr/>
        </p:nvPicPr>
        <p:blipFill>
          <a:blip r:embed="rId2" cstate="print"/>
          <a:stretch>
            <a:fillRect/>
          </a:stretch>
        </p:blipFill>
        <p:spPr bwMode="auto">
          <a:xfrm>
            <a:off x="3929058" y="0"/>
            <a:ext cx="5214942" cy="6858000"/>
          </a:xfrm>
          <a:prstGeom prst="rect">
            <a:avLst/>
          </a:prstGeom>
          <a:noFill/>
        </p:spPr>
      </p:pic>
    </p:spTree>
  </p:cSld>
  <p:clrMapOvr>
    <a:masterClrMapping/>
  </p:clrMapOvr>
  <p:transition>
    <p:circl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0" y="0"/>
            <a:ext cx="9144000" cy="3539430"/>
          </a:xfrm>
          <a:prstGeom prst="rect">
            <a:avLst/>
          </a:prstGeom>
        </p:spPr>
        <p:txBody>
          <a:bodyPr wrap="square">
            <a:spAutoFit/>
          </a:bodyPr>
          <a:lstStyle/>
          <a:p>
            <a:r>
              <a:rPr lang="tr-TR" sz="2400" b="1" dirty="0" smtClean="0">
                <a:solidFill>
                  <a:srgbClr val="C00000"/>
                </a:solidFill>
              </a:rPr>
              <a:t>Hava Kirliliği</a:t>
            </a:r>
            <a:r>
              <a:rPr lang="tr-TR" dirty="0" smtClean="0"/>
              <a:t/>
            </a:r>
            <a:br>
              <a:rPr lang="tr-TR" dirty="0" smtClean="0"/>
            </a:br>
            <a:r>
              <a:rPr lang="tr-TR" sz="2000" dirty="0" smtClean="0"/>
              <a:t>Atmosferde bulunabilecek toz, duman, gaz, koku ve saf olmayan su buharı şeklindeki kirleticilerin, öncelikle insanlar ve diğer canlılar ile eşyaya zarar verebilecek miktarlara yükselmesi, “hava kirliliği” olarak nitelenmektedir. Havayı kirleten maddelerin havada zararlı olmayacak derecedeki en yüksek değerleri yani sınır değerleri, her ülkenin ilgili kuruluşları tarafından yönetmeliklerle belirlenir.</a:t>
            </a:r>
          </a:p>
          <a:p>
            <a:r>
              <a:rPr lang="tr-TR" sz="2000" dirty="0" smtClean="0"/>
              <a:t>Hava kirliliğindeki artışlar canlıların sağlığını olumsuz yönde etkileyerek özellikle insanlarda çeşitli akut sağlık sorunlarına, hatta uzun süreli maruz kalınması durumunda kronik etkilerin ortaya çıkmasına neden olmaktadır. Kirliliğin olumsuz etkileri sağlıklı kişilerde bile gözlenmekle birlikte, bazı duyarlı gruplar daha kolay etkilenmekte ve daha ciddi sorunlar ortaya çıkmaktadır.</a:t>
            </a:r>
            <a:endParaRPr lang="tr-TR" sz="2000" dirty="0"/>
          </a:p>
        </p:txBody>
      </p:sp>
    </p:spTree>
  </p:cSld>
  <p:clrMapOvr>
    <a:masterClrMapping/>
  </p:clrMapOvr>
  <p:transition>
    <p:zoom dir="in"/>
  </p:transition>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156</TotalTime>
  <Words>720</Words>
  <PresentationFormat>Ekran Gösterisi (4:3)</PresentationFormat>
  <Paragraphs>39</Paragraphs>
  <Slides>25</Slides>
  <Notes>1</Notes>
  <HiddenSlides>0</HiddenSlides>
  <MMClips>0</MMClips>
  <ScaleCrop>false</ScaleCrop>
  <HeadingPairs>
    <vt:vector size="4" baseType="variant">
      <vt:variant>
        <vt:lpstr>Tema</vt:lpstr>
      </vt:variant>
      <vt:variant>
        <vt:i4>1</vt:i4>
      </vt:variant>
      <vt:variant>
        <vt:lpstr>Slayt Başlıkları</vt:lpstr>
      </vt:variant>
      <vt:variant>
        <vt:i4>25</vt:i4>
      </vt:variant>
    </vt:vector>
  </HeadingPairs>
  <TitlesOfParts>
    <vt:vector size="26" baseType="lpstr">
      <vt:lpstr>Ofis Teması</vt:lpstr>
      <vt:lpstr>DERS:SOSYAL BİLGİLER ÖĞRETMEN: ALİ POLAT</vt:lpstr>
      <vt:lpstr>Slayt 2</vt:lpstr>
      <vt:lpstr>DOĞAL AFETLER</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TEŞEKKÜR EDERİM </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2017-03-21T12:34:28Z</dcterms:created>
  <dcterms:modified xsi:type="dcterms:W3CDTF">2017-03-23T05:32:43Z</dcterms:modified>
  <cp:category>www.sorubak.com</cp:category>
</cp:coreProperties>
</file>