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1" r:id="rId6"/>
    <p:sldId id="262" r:id="rId7"/>
    <p:sldId id="263" r:id="rId8"/>
    <p:sldId id="264" r:id="rId9"/>
    <p:sldId id="265" r:id="rId10"/>
    <p:sldId id="260"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E8A"/>
    <a:srgbClr val="FFC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24" autoAdjust="0"/>
  </p:normalViewPr>
  <p:slideViewPr>
    <p:cSldViewPr>
      <p:cViewPr varScale="1">
        <p:scale>
          <a:sx n="86" d="100"/>
          <a:sy n="86" d="100"/>
        </p:scale>
        <p:origin x="-108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217676-8206-4252-96CD-30895D523B7B}" type="datetimeFigureOut">
              <a:rPr lang="tr-TR" smtClean="0"/>
              <a:pPr/>
              <a:t>09.02.2017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244603-B489-4062-9398-618875B1617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9A34D9C-F5A9-4802-BF0A-F924B08F7B96}" type="datetime1">
              <a:rPr lang="tr-TR" smtClean="0"/>
              <a:pPr/>
              <a:t>09.02.2017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17E0864-8812-4FE8-9367-FB3B347FE121}" type="datetime1">
              <a:rPr lang="tr-TR" smtClean="0"/>
              <a:pPr/>
              <a:t>09.02.2017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A05E351-B563-4569-93EC-3231437CEB3F}" type="datetime1">
              <a:rPr lang="tr-TR" smtClean="0"/>
              <a:pPr/>
              <a:t>09.02.2017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BC5FB6F9-1251-4590-A788-DE2656D9B7D1}" type="datetime1">
              <a:rPr lang="tr-TR" smtClean="0"/>
              <a:pPr/>
              <a:t>09.02.2017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5695D20-8571-438C-A89A-009CA7CB65F5}" type="datetime1">
              <a:rPr lang="tr-TR" smtClean="0"/>
              <a:pPr/>
              <a:t>09.02.2017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72C2747-345F-4CC7-AE46-58DFBD6F66B0}" type="datetime1">
              <a:rPr lang="tr-TR" smtClean="0"/>
              <a:pPr/>
              <a:t>09.02.2017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030F4CA-FA62-4F9A-9F63-12F3B38520F6}" type="datetime1">
              <a:rPr lang="tr-TR" smtClean="0"/>
              <a:pPr/>
              <a:t>09.02.2017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95949EF-B0C2-4931-AD45-AE2ADFBED6CA}" type="datetime1">
              <a:rPr lang="tr-TR" smtClean="0"/>
              <a:pPr/>
              <a:t>09.02.2017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A74D210-C29B-418E-9073-165679DCB8A0}" type="datetime1">
              <a:rPr lang="tr-TR" smtClean="0"/>
              <a:pPr/>
              <a:t>09.02.2017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1D80CA8-5332-4A91-AF5F-93E246AE0EB7}" type="datetime1">
              <a:rPr lang="tr-TR" smtClean="0"/>
              <a:pPr/>
              <a:t>09.02.2017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6EF13D7-F7E7-4897-A373-F85823EF62DA}" type="datetime1">
              <a:rPr lang="tr-TR" smtClean="0"/>
              <a:pPr/>
              <a:t>09.02.2017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EC25127-DF71-477B-A4B7-AC73E0CB31A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B68D78-1681-40F0-BDB2-F519E9CFE6C8}" type="datetime1">
              <a:rPr lang="tr-TR" smtClean="0"/>
              <a:pPr/>
              <a:t>09.02.2017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C25127-DF71-477B-A4B7-AC73E0CB31A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Users\fuj\Desktop\Nurullah\&#304;ST&#304;KBAL%20G&#214;KLERDE\Sounds\gamemusic.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500034" y="0"/>
            <a:ext cx="7886728" cy="1714511"/>
          </a:xfrm>
        </p:spPr>
        <p:style>
          <a:lnRef idx="0">
            <a:scrgbClr r="0" g="0" b="0"/>
          </a:lnRef>
          <a:fillRef idx="1002">
            <a:schemeClr val="dk2"/>
          </a:fillRef>
          <a:effectRef idx="0">
            <a:scrgbClr r="0" g="0" b="0"/>
          </a:effectRef>
          <a:fontRef idx="major"/>
        </p:style>
        <p:txBody>
          <a:bodyPr>
            <a:noAutofit/>
          </a:bodyPr>
          <a:lstStyle/>
          <a:p>
            <a:r>
              <a:rPr lang="tr-TR" sz="6000" dirty="0">
                <a:solidFill>
                  <a:srgbClr val="0070C0"/>
                </a:solidFill>
                <a:latin typeface="Algerian" pitchFamily="82" charset="0"/>
              </a:rPr>
              <a:t>Mezopotamya</a:t>
            </a:r>
            <a:r>
              <a:rPr lang="tr-TR" sz="6000" dirty="0"/>
              <a:t/>
            </a:r>
            <a:br>
              <a:rPr lang="tr-TR" sz="6000" dirty="0"/>
            </a:br>
            <a:endParaRPr lang="tr-TR" sz="6000" dirty="0"/>
          </a:p>
        </p:txBody>
      </p:sp>
      <p:sp>
        <p:nvSpPr>
          <p:cNvPr id="3" name="2 Alt Başlık"/>
          <p:cNvSpPr>
            <a:spLocks noGrp="1"/>
          </p:cNvSpPr>
          <p:nvPr>
            <p:ph type="subTitle" idx="1"/>
          </p:nvPr>
        </p:nvSpPr>
        <p:spPr>
          <a:xfrm>
            <a:off x="1214414" y="2786058"/>
            <a:ext cx="6400800" cy="1752600"/>
          </a:xfrm>
        </p:spPr>
        <p:style>
          <a:lnRef idx="0">
            <a:scrgbClr r="0" g="0" b="0"/>
          </a:lnRef>
          <a:fillRef idx="1002">
            <a:schemeClr val="dk2"/>
          </a:fillRef>
          <a:effectRef idx="0">
            <a:scrgbClr r="0" g="0" b="0"/>
          </a:effectRef>
          <a:fontRef idx="major"/>
        </p:style>
        <p:txBody>
          <a:bodyPr>
            <a:normAutofit fontScale="85000" lnSpcReduction="10000"/>
          </a:bodyPr>
          <a:lstStyle/>
          <a:p>
            <a:r>
              <a:rPr lang="tr-TR" dirty="0">
                <a:solidFill>
                  <a:schemeClr val="accent1">
                    <a:lumMod val="75000"/>
                  </a:schemeClr>
                </a:solidFill>
              </a:rPr>
              <a:t>Mezopotamya, Türkiye'nin Güneydoğu Anadolu Bölgesi’nden Basra Körfezine kadar uzanan Fırat Nehri ve Dicle Nehri arasında kalan bölgenin ilk çağdaki adıdır. </a:t>
            </a:r>
          </a:p>
        </p:txBody>
      </p:sp>
      <p:sp>
        <p:nvSpPr>
          <p:cNvPr id="4" name="3 Slayt Numarası Yer Tutucusu"/>
          <p:cNvSpPr>
            <a:spLocks noGrp="1"/>
          </p:cNvSpPr>
          <p:nvPr>
            <p:ph type="sldNum" sz="quarter" idx="12"/>
          </p:nvPr>
        </p:nvSpPr>
        <p:spPr/>
        <p:txBody>
          <a:bodyPr/>
          <a:lstStyle/>
          <a:p>
            <a:fld id="{6EC25127-DF71-477B-A4B7-AC73E0CB31AF}" type="slidenum">
              <a:rPr lang="tr-TR" smtClean="0"/>
              <a:pPr/>
              <a:t>1</a:t>
            </a:fld>
            <a:endParaRPr lang="tr-TR"/>
          </a:p>
        </p:txBody>
      </p:sp>
      <p:pic>
        <p:nvPicPr>
          <p:cNvPr id="6" name="gamemusic.mp3">
            <a:hlinkClick r:id="" action="ppaction://media"/>
          </p:cNvPr>
          <p:cNvPicPr>
            <a:picLocks noRot="1" noChangeAspect="1"/>
          </p:cNvPicPr>
          <p:nvPr>
            <a:audioFile r:link="rId1"/>
          </p:nvPr>
        </p:nvPicPr>
        <p:blipFill>
          <a:blip r:embed="rId4" cstate="print"/>
          <a:stretch>
            <a:fillRect/>
          </a:stretch>
        </p:blipFill>
        <p:spPr>
          <a:xfrm>
            <a:off x="8839200" y="0"/>
            <a:ext cx="304800" cy="304800"/>
          </a:xfrm>
          <a:prstGeom prst="rect">
            <a:avLst/>
          </a:prstGeom>
        </p:spPr>
      </p:pic>
    </p:spTree>
  </p:cSld>
  <p:clrMapOvr>
    <a:masterClrMapping/>
  </p:clrMapOvr>
  <p:transition spd="slow" advTm="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000000"/>
            </a:gs>
            <a:gs pos="20000">
              <a:srgbClr val="000040"/>
            </a:gs>
            <a:gs pos="50000">
              <a:srgbClr val="400040"/>
            </a:gs>
            <a:gs pos="75000">
              <a:srgbClr val="8F0040"/>
            </a:gs>
            <a:gs pos="89999">
              <a:srgbClr val="F27300"/>
            </a:gs>
            <a:gs pos="100000">
              <a:srgbClr val="FFBF00"/>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500034" y="1643050"/>
            <a:ext cx="8229600" cy="1143000"/>
          </a:xfrm>
        </p:spPr>
        <p:txBody>
          <a:bodyPr>
            <a:noAutofit/>
          </a:bodyPr>
          <a:lstStyle/>
          <a:p>
            <a:r>
              <a:rPr lang="tr-TR" sz="7200" dirty="0" smtClean="0">
                <a:solidFill>
                  <a:srgbClr val="FF0000"/>
                </a:solidFill>
              </a:rPr>
              <a:t>SON</a:t>
            </a:r>
            <a:endParaRPr lang="tr-TR" sz="7200" dirty="0">
              <a:solidFill>
                <a:srgbClr val="FF0000"/>
              </a:solidFill>
            </a:endParaRPr>
          </a:p>
        </p:txBody>
      </p:sp>
      <p:sp>
        <p:nvSpPr>
          <p:cNvPr id="3" name="2 İçerik Yer Tutucusu"/>
          <p:cNvSpPr>
            <a:spLocks noGrp="1"/>
          </p:cNvSpPr>
          <p:nvPr>
            <p:ph idx="1"/>
          </p:nvPr>
        </p:nvSpPr>
        <p:spPr>
          <a:xfrm>
            <a:off x="457200" y="2714620"/>
            <a:ext cx="8229600" cy="3411543"/>
          </a:xfrm>
        </p:spPr>
        <p:txBody>
          <a:bodyPr>
            <a:normAutofit fontScale="70000" lnSpcReduction="20000"/>
          </a:bodyPr>
          <a:lstStyle/>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buNone/>
            </a:pPr>
            <a:endParaRPr lang="tr-TR" dirty="0"/>
          </a:p>
          <a:p>
            <a:pPr>
              <a:buNone/>
            </a:pPr>
            <a:endParaRPr lang="tr-TR" dirty="0" smtClean="0"/>
          </a:p>
          <a:p>
            <a:pPr algn="ctr">
              <a:buNone/>
            </a:pPr>
            <a:r>
              <a:rPr lang="tr-TR" sz="3800" dirty="0">
                <a:latin typeface="Aharoni" pitchFamily="2" charset="-79"/>
                <a:cs typeface="Aharoni" pitchFamily="2" charset="-79"/>
              </a:rPr>
              <a:t> </a:t>
            </a:r>
            <a:r>
              <a:rPr lang="tr-TR" sz="3800" dirty="0" smtClean="0">
                <a:latin typeface="Aharoni" pitchFamily="2" charset="-79"/>
                <a:cs typeface="Aharoni" pitchFamily="2" charset="-79"/>
              </a:rPr>
              <a:t>                                                  </a:t>
            </a:r>
            <a:r>
              <a:rPr lang="tr-TR" sz="6600" dirty="0" err="1" smtClean="0">
                <a:latin typeface="Palace Script MT" pitchFamily="66" charset="0"/>
              </a:rPr>
              <a:t>nurullah</a:t>
            </a:r>
            <a:r>
              <a:rPr lang="tr-TR" sz="6600" dirty="0" smtClean="0">
                <a:latin typeface="Palace Script MT" pitchFamily="66" charset="0"/>
              </a:rPr>
              <a:t> mert yılmaz</a:t>
            </a:r>
            <a:endParaRPr lang="tr-TR" sz="6600" dirty="0">
              <a:latin typeface="Palace Script MT" pitchFamily="66" charset="0"/>
            </a:endParaRPr>
          </a:p>
        </p:txBody>
      </p:sp>
      <p:sp>
        <p:nvSpPr>
          <p:cNvPr id="4" name="3 Slayt Numarası Yer Tutucusu"/>
          <p:cNvSpPr>
            <a:spLocks noGrp="1"/>
          </p:cNvSpPr>
          <p:nvPr>
            <p:ph type="sldNum" sz="quarter" idx="12"/>
          </p:nvPr>
        </p:nvSpPr>
        <p:spPr/>
        <p:txBody>
          <a:bodyPr/>
          <a:lstStyle/>
          <a:p>
            <a:fld id="{6EC25127-DF71-477B-A4B7-AC73E0CB31AF}" type="slidenum">
              <a:rPr lang="tr-TR" smtClean="0"/>
              <a:pPr/>
              <a:t>10</a:t>
            </a:fld>
            <a:endParaRPr lang="tr-TR"/>
          </a:p>
        </p:txBody>
      </p:sp>
    </p:spTree>
  </p:cSld>
  <p:clrMapOvr>
    <a:masterClrMapping/>
  </p:clrMapOvr>
  <p:transition spd="slow" advTm="10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latin typeface="Algerian" pitchFamily="82" charset="0"/>
              </a:rPr>
              <a:t>Mezopotamya </a:t>
            </a:r>
            <a:r>
              <a:rPr lang="tr-TR" dirty="0" err="1" smtClean="0">
                <a:solidFill>
                  <a:srgbClr val="FF0000"/>
                </a:solidFill>
                <a:latin typeface="Algerian" pitchFamily="82" charset="0"/>
              </a:rPr>
              <a:t>haritasI</a:t>
            </a:r>
            <a:endParaRPr lang="tr-TR" dirty="0">
              <a:solidFill>
                <a:srgbClr val="FF0000"/>
              </a:solidFill>
              <a:latin typeface="Algerian" pitchFamily="82" charset="0"/>
            </a:endParaRPr>
          </a:p>
        </p:txBody>
      </p:sp>
      <p:pic>
        <p:nvPicPr>
          <p:cNvPr id="4" name="3 İçerik Yer Tutucusu" descr="226801.png"/>
          <p:cNvPicPr>
            <a:picLocks noGrp="1" noChangeAspect="1"/>
          </p:cNvPicPr>
          <p:nvPr>
            <p:ph idx="1"/>
          </p:nvPr>
        </p:nvPicPr>
        <p:blipFill>
          <a:blip r:embed="rId3" cstate="print">
            <a:lum bright="-45000"/>
          </a:blip>
          <a:stretch>
            <a:fillRect/>
          </a:stretch>
        </p:blipFill>
        <p:spPr>
          <a:xfrm>
            <a:off x="714348" y="1142984"/>
            <a:ext cx="7786710" cy="5502607"/>
          </a:xfrm>
          <a:scene3d>
            <a:camera prst="perspectiveFront"/>
            <a:lightRig rig="threePt" dir="t"/>
          </a:scene3d>
          <a:sp3d prstMaterial="powder"/>
        </p:spPr>
      </p:pic>
      <p:sp>
        <p:nvSpPr>
          <p:cNvPr id="5" name="4 Slayt Numarası Yer Tutucusu"/>
          <p:cNvSpPr>
            <a:spLocks noGrp="1"/>
          </p:cNvSpPr>
          <p:nvPr>
            <p:ph type="sldNum" sz="quarter" idx="12"/>
          </p:nvPr>
        </p:nvSpPr>
        <p:spPr/>
        <p:txBody>
          <a:bodyPr/>
          <a:lstStyle/>
          <a:p>
            <a:fld id="{6EC25127-DF71-477B-A4B7-AC73E0CB31AF}" type="slidenum">
              <a:rPr lang="tr-TR" smtClean="0"/>
              <a:pPr/>
              <a:t>2</a:t>
            </a:fld>
            <a:endParaRPr lang="tr-TR"/>
          </a:p>
        </p:txBody>
      </p:sp>
    </p:spTree>
  </p:cSld>
  <p:clrMapOvr>
    <a:masterClrMapping/>
  </p:clrMapOvr>
  <p:transition spd="slow" advTm="500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800" dirty="0" smtClean="0">
                <a:solidFill>
                  <a:srgbClr val="0070C0"/>
                </a:solidFill>
                <a:latin typeface="Algerian" pitchFamily="82" charset="0"/>
              </a:rPr>
              <a:t>Mezopotamya</a:t>
            </a:r>
            <a:r>
              <a:rPr lang="tr-TR" sz="4800" dirty="0" smtClean="0">
                <a:solidFill>
                  <a:srgbClr val="0070C0"/>
                </a:solidFill>
              </a:rPr>
              <a:t/>
            </a:r>
            <a:br>
              <a:rPr lang="tr-TR" sz="4800" dirty="0" smtClean="0">
                <a:solidFill>
                  <a:srgbClr val="0070C0"/>
                </a:solidFill>
              </a:rPr>
            </a:br>
            <a:endParaRPr lang="tr-TR" sz="4800" dirty="0">
              <a:solidFill>
                <a:srgbClr val="0070C0"/>
              </a:solidFill>
            </a:endParaRPr>
          </a:p>
        </p:txBody>
      </p:sp>
      <p:sp>
        <p:nvSpPr>
          <p:cNvPr id="3" name="2 İçerik Yer Tutucusu"/>
          <p:cNvSpPr>
            <a:spLocks noGrp="1"/>
          </p:cNvSpPr>
          <p:nvPr>
            <p:ph idx="1"/>
          </p:nvPr>
        </p:nvSpPr>
        <p:spPr>
          <a:xfrm>
            <a:off x="914400" y="1500174"/>
            <a:ext cx="8229600" cy="4525963"/>
          </a:xfrm>
        </p:spPr>
        <p:txBody>
          <a:bodyPr>
            <a:normAutofit fontScale="62500" lnSpcReduction="20000"/>
          </a:bodyPr>
          <a:lstStyle/>
          <a:p>
            <a:r>
              <a:rPr lang="tr-TR" b="1" dirty="0">
                <a:solidFill>
                  <a:srgbClr val="0070C0"/>
                </a:solidFill>
              </a:rPr>
              <a:t>Mezopotamya</a:t>
            </a:r>
            <a:r>
              <a:rPr lang="tr-TR" dirty="0">
                <a:solidFill>
                  <a:srgbClr val="0070C0"/>
                </a:solidFill>
              </a:rPr>
              <a:t>, </a:t>
            </a:r>
            <a:r>
              <a:rPr lang="tr-TR" b="1" dirty="0">
                <a:solidFill>
                  <a:srgbClr val="0070C0"/>
                </a:solidFill>
              </a:rPr>
              <a:t>Türkiye</a:t>
            </a:r>
            <a:endParaRPr lang="tr-TR" dirty="0">
              <a:solidFill>
                <a:srgbClr val="0070C0"/>
              </a:solidFill>
            </a:endParaRPr>
          </a:p>
          <a:p>
            <a:r>
              <a:rPr lang="tr-TR" dirty="0">
                <a:solidFill>
                  <a:srgbClr val="0070C0"/>
                </a:solidFill>
              </a:rPr>
              <a:t>'</a:t>
            </a:r>
            <a:r>
              <a:rPr lang="tr-TR" dirty="0" err="1">
                <a:solidFill>
                  <a:srgbClr val="0070C0"/>
                </a:solidFill>
              </a:rPr>
              <a:t>nin</a:t>
            </a:r>
            <a:r>
              <a:rPr lang="tr-TR" dirty="0">
                <a:solidFill>
                  <a:srgbClr val="0070C0"/>
                </a:solidFill>
              </a:rPr>
              <a:t> </a:t>
            </a:r>
            <a:r>
              <a:rPr lang="tr-TR" b="1" dirty="0">
                <a:solidFill>
                  <a:srgbClr val="0070C0"/>
                </a:solidFill>
              </a:rPr>
              <a:t>Güneydoğu Anadolu Bölgesi</a:t>
            </a:r>
            <a:endParaRPr lang="tr-TR" dirty="0">
              <a:solidFill>
                <a:srgbClr val="0070C0"/>
              </a:solidFill>
            </a:endParaRPr>
          </a:p>
          <a:p>
            <a:r>
              <a:rPr lang="tr-TR" dirty="0">
                <a:solidFill>
                  <a:srgbClr val="0070C0"/>
                </a:solidFill>
              </a:rPr>
              <a:t>’</a:t>
            </a:r>
            <a:r>
              <a:rPr lang="tr-TR" dirty="0" err="1">
                <a:solidFill>
                  <a:srgbClr val="0070C0"/>
                </a:solidFill>
              </a:rPr>
              <a:t>nden</a:t>
            </a:r>
            <a:r>
              <a:rPr lang="tr-TR" dirty="0">
                <a:solidFill>
                  <a:srgbClr val="0070C0"/>
                </a:solidFill>
              </a:rPr>
              <a:t> </a:t>
            </a:r>
            <a:r>
              <a:rPr lang="tr-TR" b="1" dirty="0">
                <a:solidFill>
                  <a:srgbClr val="0070C0"/>
                </a:solidFill>
              </a:rPr>
              <a:t>Basra Körfezine</a:t>
            </a:r>
            <a:endParaRPr lang="tr-TR" dirty="0">
              <a:solidFill>
                <a:srgbClr val="0070C0"/>
              </a:solidFill>
            </a:endParaRPr>
          </a:p>
          <a:p>
            <a:r>
              <a:rPr lang="tr-TR" dirty="0">
                <a:solidFill>
                  <a:srgbClr val="0070C0"/>
                </a:solidFill>
              </a:rPr>
              <a:t> kadar uzanan </a:t>
            </a:r>
            <a:r>
              <a:rPr lang="tr-TR" b="1" dirty="0">
                <a:solidFill>
                  <a:srgbClr val="0070C0"/>
                </a:solidFill>
              </a:rPr>
              <a:t>Fırat Nehri</a:t>
            </a:r>
            <a:endParaRPr lang="tr-TR" dirty="0">
              <a:solidFill>
                <a:srgbClr val="0070C0"/>
              </a:solidFill>
            </a:endParaRPr>
          </a:p>
          <a:p>
            <a:r>
              <a:rPr lang="tr-TR" dirty="0">
                <a:solidFill>
                  <a:srgbClr val="0070C0"/>
                </a:solidFill>
              </a:rPr>
              <a:t> ve </a:t>
            </a:r>
            <a:r>
              <a:rPr lang="tr-TR" b="1" dirty="0">
                <a:solidFill>
                  <a:srgbClr val="0070C0"/>
                </a:solidFill>
              </a:rPr>
              <a:t>Dicle </a:t>
            </a:r>
            <a:r>
              <a:rPr lang="tr-TR" b="1" dirty="0" smtClean="0">
                <a:solidFill>
                  <a:srgbClr val="0070C0"/>
                </a:solidFill>
              </a:rPr>
              <a:t>Nehri</a:t>
            </a:r>
            <a:endParaRPr lang="tr-TR" dirty="0">
              <a:solidFill>
                <a:srgbClr val="0070C0"/>
              </a:solidFill>
            </a:endParaRPr>
          </a:p>
          <a:p>
            <a:r>
              <a:rPr lang="tr-TR" dirty="0">
                <a:solidFill>
                  <a:srgbClr val="0070C0"/>
                </a:solidFill>
              </a:rPr>
              <a:t> arasında kalan bölgenin ilk çağdaki adıdır. Bu bölge; </a:t>
            </a:r>
            <a:r>
              <a:rPr lang="tr-TR" dirty="0" smtClean="0">
                <a:solidFill>
                  <a:srgbClr val="0070C0"/>
                </a:solidFill>
              </a:rPr>
              <a:t/>
            </a:r>
            <a:br>
              <a:rPr lang="tr-TR" dirty="0" smtClean="0">
                <a:solidFill>
                  <a:srgbClr val="0070C0"/>
                </a:solidFill>
              </a:rPr>
            </a:br>
            <a:r>
              <a:rPr lang="tr-TR" dirty="0" smtClean="0">
                <a:solidFill>
                  <a:srgbClr val="0070C0"/>
                </a:solidFill>
              </a:rPr>
              <a:t/>
            </a:r>
            <a:br>
              <a:rPr lang="tr-TR" dirty="0" smtClean="0">
                <a:solidFill>
                  <a:srgbClr val="0070C0"/>
                </a:solidFill>
              </a:rPr>
            </a:br>
            <a:r>
              <a:rPr lang="tr-TR" dirty="0">
                <a:solidFill>
                  <a:srgbClr val="0070C0"/>
                </a:solidFill>
              </a:rPr>
              <a:t>Göç yollarının üzerinde olması</a:t>
            </a:r>
          </a:p>
          <a:p>
            <a:r>
              <a:rPr lang="tr-TR" dirty="0">
                <a:solidFill>
                  <a:srgbClr val="0070C0"/>
                </a:solidFill>
              </a:rPr>
              <a:t>Topraklarının verimli olması</a:t>
            </a:r>
          </a:p>
          <a:p>
            <a:r>
              <a:rPr lang="tr-TR" dirty="0">
                <a:solidFill>
                  <a:srgbClr val="0070C0"/>
                </a:solidFill>
              </a:rPr>
              <a:t>İkliminin elverişli olması</a:t>
            </a:r>
          </a:p>
          <a:p>
            <a:r>
              <a:rPr lang="tr-TR" dirty="0">
                <a:solidFill>
                  <a:srgbClr val="0070C0"/>
                </a:solidFill>
              </a:rPr>
              <a:t>Irmaklarından sulamada yararlanılması</a:t>
            </a:r>
          </a:p>
          <a:p>
            <a:r>
              <a:rPr lang="tr-TR" dirty="0" smtClean="0">
                <a:solidFill>
                  <a:srgbClr val="0070C0"/>
                </a:solidFill>
              </a:rPr>
              <a:t/>
            </a:r>
            <a:br>
              <a:rPr lang="tr-TR" dirty="0" smtClean="0">
                <a:solidFill>
                  <a:srgbClr val="0070C0"/>
                </a:solidFill>
              </a:rPr>
            </a:br>
            <a:r>
              <a:rPr lang="tr-TR" dirty="0" smtClean="0">
                <a:solidFill>
                  <a:srgbClr val="0070C0"/>
                </a:solidFill>
              </a:rPr>
              <a:t/>
            </a:r>
            <a:br>
              <a:rPr lang="tr-TR" dirty="0" smtClean="0">
                <a:solidFill>
                  <a:srgbClr val="0070C0"/>
                </a:solidFill>
              </a:rPr>
            </a:br>
            <a:r>
              <a:rPr lang="tr-TR" dirty="0">
                <a:solidFill>
                  <a:srgbClr val="0070C0"/>
                </a:solidFill>
              </a:rPr>
              <a:t>gibi nedenlerle tarihsel dönemlerin başından itibaren bir çok uygarlıklara sahne olmuştur.</a:t>
            </a:r>
          </a:p>
        </p:txBody>
      </p:sp>
      <p:sp>
        <p:nvSpPr>
          <p:cNvPr id="5" name="4 Slayt Numarası Yer Tutucusu"/>
          <p:cNvSpPr>
            <a:spLocks noGrp="1"/>
          </p:cNvSpPr>
          <p:nvPr>
            <p:ph type="sldNum" sz="quarter" idx="12"/>
          </p:nvPr>
        </p:nvSpPr>
        <p:spPr/>
        <p:txBody>
          <a:bodyPr/>
          <a:lstStyle/>
          <a:p>
            <a:fld id="{6EC25127-DF71-477B-A4B7-AC73E0CB31AF}" type="slidenum">
              <a:rPr lang="tr-TR" smtClean="0"/>
              <a:pPr/>
              <a:t>3</a:t>
            </a:fld>
            <a:endParaRPr lang="tr-TR"/>
          </a:p>
        </p:txBody>
      </p:sp>
    </p:spTree>
  </p:cSld>
  <p:clrMapOvr>
    <a:masterClrMapping/>
  </p:clrMapOvr>
  <p:transition spd="slow" advTm="5000">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blipFill>
            <a:blip r:embed="rId2" cstate="print"/>
            <a:stretch>
              <a:fillRect/>
            </a:stretch>
          </a:blipFill>
        </p:spPr>
        <p:txBody>
          <a:bodyPr>
            <a:normAutofit fontScale="90000"/>
          </a:bodyPr>
          <a:lstStyle/>
          <a:p>
            <a:r>
              <a:rPr lang="tr-TR" dirty="0" smtClean="0">
                <a:latin typeface="Algerian" pitchFamily="82" charset="0"/>
              </a:rPr>
              <a:t>Mezopotamya </a:t>
            </a:r>
            <a:br>
              <a:rPr lang="tr-TR" dirty="0" smtClean="0">
                <a:latin typeface="Algerian" pitchFamily="82" charset="0"/>
              </a:rPr>
            </a:br>
            <a:r>
              <a:rPr lang="tr-TR" dirty="0" smtClean="0">
                <a:latin typeface="Algerian" pitchFamily="82" charset="0"/>
              </a:rPr>
              <a:t>özellikleri</a:t>
            </a:r>
            <a:endParaRPr lang="tr-TR" dirty="0">
              <a:latin typeface="Algerian" pitchFamily="82" charset="0"/>
            </a:endParaRPr>
          </a:p>
        </p:txBody>
      </p:sp>
      <p:sp>
        <p:nvSpPr>
          <p:cNvPr id="3" name="2 İçerik Yer Tutucusu"/>
          <p:cNvSpPr>
            <a:spLocks noGrp="1"/>
          </p:cNvSpPr>
          <p:nvPr>
            <p:ph idx="1"/>
          </p:nvPr>
        </p:nvSpPr>
        <p:spPr/>
        <p:txBody>
          <a:bodyPr>
            <a:normAutofit fontScale="92500" lnSpcReduction="20000"/>
          </a:bodyPr>
          <a:lstStyle/>
          <a:p>
            <a:r>
              <a:rPr lang="tr-TR" b="0" i="0" dirty="0" smtClean="0">
                <a:solidFill>
                  <a:srgbClr val="333333"/>
                </a:solidFill>
                <a:latin typeface="Helvetica Neue"/>
              </a:rPr>
              <a:t>Özellikleri:</a:t>
            </a:r>
          </a:p>
          <a:p>
            <a:pPr>
              <a:buFont typeface="Arial"/>
              <a:buChar char="•"/>
            </a:pPr>
            <a:r>
              <a:rPr lang="tr-TR" b="0" i="0" dirty="0" smtClean="0">
                <a:solidFill>
                  <a:srgbClr val="333333"/>
                </a:solidFill>
                <a:latin typeface="Helvetica Neue"/>
              </a:rPr>
              <a:t>* Düzlük bir bölge olmasından dolayı kolaylıkla istilalara uğramıştır.Bölge taş bakımından fakir olduğundan günümüze az sayıda eser vermiştir.Ama yazı geliştiği için edebi eserlerde gelişmişti.Bunların başında destanlar vardı.En tanınmış eserleri “</a:t>
            </a:r>
            <a:r>
              <a:rPr lang="tr-TR" b="0" i="0" dirty="0" err="1" smtClean="0">
                <a:solidFill>
                  <a:srgbClr val="333333"/>
                </a:solidFill>
                <a:latin typeface="Helvetica Neue"/>
              </a:rPr>
              <a:t>Gılgamış</a:t>
            </a:r>
            <a:r>
              <a:rPr lang="tr-TR" b="0" i="0" dirty="0" smtClean="0">
                <a:solidFill>
                  <a:srgbClr val="333333"/>
                </a:solidFill>
                <a:latin typeface="Helvetica Neue"/>
              </a:rPr>
              <a:t> Destanı, Tufan Hikayesi ve Yaradılış Manzumesi”dir.</a:t>
            </a:r>
          </a:p>
          <a:p>
            <a:pPr>
              <a:buFont typeface="Arial"/>
              <a:buChar char="•"/>
            </a:pPr>
            <a:r>
              <a:rPr lang="tr-TR" b="0" i="0" dirty="0" smtClean="0">
                <a:solidFill>
                  <a:srgbClr val="333333"/>
                </a:solidFill>
                <a:latin typeface="Helvetica Neue"/>
              </a:rPr>
              <a:t>Mezopotamyalı tüccarlar “Kral Yolu” denilen yolu genişletmişlerdi.</a:t>
            </a:r>
          </a:p>
          <a:p>
            <a:endParaRPr lang="tr-TR" dirty="0"/>
          </a:p>
        </p:txBody>
      </p:sp>
      <p:sp>
        <p:nvSpPr>
          <p:cNvPr id="4" name="3 Slayt Numarası Yer Tutucusu"/>
          <p:cNvSpPr>
            <a:spLocks noGrp="1"/>
          </p:cNvSpPr>
          <p:nvPr>
            <p:ph type="sldNum" sz="quarter" idx="12"/>
          </p:nvPr>
        </p:nvSpPr>
        <p:spPr/>
        <p:txBody>
          <a:bodyPr/>
          <a:lstStyle/>
          <a:p>
            <a:fld id="{6EC25127-DF71-477B-A4B7-AC73E0CB31AF}" type="slidenum">
              <a:rPr lang="tr-TR" smtClean="0"/>
              <a:pPr/>
              <a:t>4</a:t>
            </a:fld>
            <a:endParaRPr lang="tr-TR"/>
          </a:p>
        </p:txBody>
      </p:sp>
    </p:spTree>
  </p:cSld>
  <p:clrMapOvr>
    <a:masterClrMapping/>
  </p:clrMapOvr>
  <p:transition spd="slow" advTm="500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70C0"/>
                </a:solidFill>
                <a:latin typeface="Algerian" pitchFamily="82" charset="0"/>
              </a:rPr>
              <a:t>Mezopotamya</a:t>
            </a:r>
            <a:r>
              <a:rPr lang="tr-TR" dirty="0" smtClean="0">
                <a:solidFill>
                  <a:srgbClr val="0070C0"/>
                </a:solidFill>
              </a:rPr>
              <a:t/>
            </a:r>
            <a:br>
              <a:rPr lang="tr-TR" dirty="0" smtClean="0">
                <a:solidFill>
                  <a:srgbClr val="0070C0"/>
                </a:solidFill>
              </a:rPr>
            </a:br>
            <a:endParaRPr lang="tr-TR" dirty="0"/>
          </a:p>
        </p:txBody>
      </p:sp>
      <p:sp>
        <p:nvSpPr>
          <p:cNvPr id="3" name="2 İçerik Yer Tutucusu"/>
          <p:cNvSpPr>
            <a:spLocks noGrp="1"/>
          </p:cNvSpPr>
          <p:nvPr>
            <p:ph idx="1"/>
          </p:nvPr>
        </p:nvSpPr>
        <p:spPr/>
        <p:style>
          <a:lnRef idx="0">
            <a:schemeClr val="accent6"/>
          </a:lnRef>
          <a:fillRef idx="3">
            <a:schemeClr val="accent6"/>
          </a:fillRef>
          <a:effectRef idx="3">
            <a:schemeClr val="accent6"/>
          </a:effectRef>
          <a:fontRef idx="minor">
            <a:schemeClr val="lt1"/>
          </a:fontRef>
        </p:style>
        <p:txBody>
          <a:bodyPr>
            <a:normAutofit fontScale="92500" lnSpcReduction="20000"/>
          </a:bodyPr>
          <a:lstStyle/>
          <a:p>
            <a:pPr>
              <a:buNone/>
            </a:pPr>
            <a:r>
              <a:rPr lang="tr-TR" dirty="0"/>
              <a:t>Mezopotamya tarih boyunca farklı kavimlerin bir arada yaşadığı bir bölge olmuştur. Bölgeye uzun süre devam eden sürekli göçler, hem siyasi iktidarın belirli bir çizgi izlemesini engellemiş hem de kültürel ve teknolojik anlamda kent ve toplumların gelişimini körüklemiştir. Mezopotamya bölgesi dünyanın en tanınmış ve köklü medeniyetlerinden birkaçına ev sahipliği yapmıştır; Sümerler, </a:t>
            </a:r>
            <a:r>
              <a:rPr lang="tr-TR" dirty="0" err="1"/>
              <a:t>Akadlar</a:t>
            </a:r>
            <a:r>
              <a:rPr lang="tr-TR" dirty="0"/>
              <a:t>, </a:t>
            </a:r>
            <a:r>
              <a:rPr lang="tr-TR" dirty="0" err="1" smtClean="0"/>
              <a:t>Babilliler</a:t>
            </a:r>
            <a:r>
              <a:rPr lang="tr-TR" dirty="0"/>
              <a:t>, </a:t>
            </a:r>
            <a:r>
              <a:rPr lang="tr-TR" dirty="0" smtClean="0"/>
              <a:t>Asurlular</a:t>
            </a:r>
            <a:r>
              <a:rPr lang="tr-TR" dirty="0"/>
              <a:t> ve </a:t>
            </a:r>
            <a:r>
              <a:rPr lang="tr-TR" dirty="0" err="1" smtClean="0"/>
              <a:t>Aramiler</a:t>
            </a:r>
            <a:r>
              <a:rPr lang="tr-TR" dirty="0"/>
              <a:t> gibi. Bunların dışında daha birçok kavim Mezopotamya'da yaşamıştır. </a:t>
            </a:r>
          </a:p>
        </p:txBody>
      </p:sp>
      <p:sp>
        <p:nvSpPr>
          <p:cNvPr id="4" name="3 Slayt Numarası Yer Tutucusu"/>
          <p:cNvSpPr>
            <a:spLocks noGrp="1"/>
          </p:cNvSpPr>
          <p:nvPr>
            <p:ph type="sldNum" sz="quarter" idx="12"/>
          </p:nvPr>
        </p:nvSpPr>
        <p:spPr/>
        <p:txBody>
          <a:bodyPr/>
          <a:lstStyle/>
          <a:p>
            <a:fld id="{6EC25127-DF71-477B-A4B7-AC73E0CB31AF}" type="slidenum">
              <a:rPr lang="tr-TR" smtClean="0"/>
              <a:pPr/>
              <a:t>5</a:t>
            </a:fld>
            <a:endParaRPr lang="tr-TR"/>
          </a:p>
        </p:txBody>
      </p:sp>
    </p:spTree>
  </p:cSld>
  <p:clrMapOvr>
    <a:masterClrMapping/>
  </p:clrMapOvr>
  <p:transition spd="slow" advTm="500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lumMod val="50000"/>
                    <a:lumOff val="50000"/>
                  </a:schemeClr>
                </a:solidFill>
                <a:latin typeface="Algerian" pitchFamily="82" charset="0"/>
              </a:rPr>
              <a:t>Mezopotamya</a:t>
            </a:r>
            <a:r>
              <a:rPr lang="tr-TR" dirty="0" smtClean="0">
                <a:solidFill>
                  <a:srgbClr val="0070C0"/>
                </a:solidFill>
              </a:rPr>
              <a:t/>
            </a:r>
            <a:br>
              <a:rPr lang="tr-TR" dirty="0" smtClean="0">
                <a:solidFill>
                  <a:srgbClr val="0070C0"/>
                </a:solidFill>
              </a:rPr>
            </a:br>
            <a:endParaRPr lang="tr-TR" dirty="0"/>
          </a:p>
        </p:txBody>
      </p:sp>
      <p:sp>
        <p:nvSpPr>
          <p:cNvPr id="3" name="2 İçerik Yer Tutucusu"/>
          <p:cNvSpPr>
            <a:spLocks noGrp="1"/>
          </p:cNvSpPr>
          <p:nvPr>
            <p:ph idx="1"/>
          </p:nvPr>
        </p:nvSpPr>
        <p:spPr>
          <a:solidFill>
            <a:schemeClr val="tx1">
              <a:lumMod val="85000"/>
              <a:lumOff val="15000"/>
            </a:schemeClr>
          </a:solidFill>
        </p:spPr>
        <p:style>
          <a:lnRef idx="3">
            <a:schemeClr val="lt1"/>
          </a:lnRef>
          <a:fillRef idx="1">
            <a:schemeClr val="dk1"/>
          </a:fillRef>
          <a:effectRef idx="1">
            <a:schemeClr val="dk1"/>
          </a:effectRef>
          <a:fontRef idx="minor">
            <a:schemeClr val="lt1"/>
          </a:fontRef>
        </p:style>
        <p:txBody>
          <a:bodyPr>
            <a:normAutofit/>
          </a:bodyPr>
          <a:lstStyle/>
          <a:p>
            <a:r>
              <a:rPr lang="tr-TR" sz="4000" dirty="0"/>
              <a:t>Coğrafi özellikleri gereği, mimari eserlerin kerpiçten yapılması ve bölgenin sık sık istilaya uğraması nedeniyle, yapılan eserlerin bir çoğu günümüze kadar ulaşamamıştır.</a:t>
            </a:r>
          </a:p>
        </p:txBody>
      </p:sp>
      <p:sp>
        <p:nvSpPr>
          <p:cNvPr id="4" name="3 Slayt Numarası Yer Tutucusu"/>
          <p:cNvSpPr>
            <a:spLocks noGrp="1"/>
          </p:cNvSpPr>
          <p:nvPr>
            <p:ph type="sldNum" sz="quarter" idx="12"/>
          </p:nvPr>
        </p:nvSpPr>
        <p:spPr/>
        <p:txBody>
          <a:bodyPr/>
          <a:lstStyle/>
          <a:p>
            <a:fld id="{6EC25127-DF71-477B-A4B7-AC73E0CB31AF}" type="slidenum">
              <a:rPr lang="tr-TR" smtClean="0"/>
              <a:pPr/>
              <a:t>6</a:t>
            </a:fld>
            <a:endParaRPr lang="tr-TR"/>
          </a:p>
        </p:txBody>
      </p:sp>
    </p:spTree>
  </p:cSld>
  <p:clrMapOvr>
    <a:masterClrMapping/>
  </p:clrMapOvr>
  <p:transition spd="slow" advTm="5000">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solidFill>
                  <a:srgbClr val="0070C0"/>
                </a:solidFill>
                <a:latin typeface="Algerian" pitchFamily="82" charset="0"/>
              </a:rPr>
              <a:t>babiller</a:t>
            </a:r>
            <a:r>
              <a:rPr lang="tr-TR" dirty="0" smtClean="0">
                <a:solidFill>
                  <a:srgbClr val="0070C0"/>
                </a:solidFill>
              </a:rPr>
              <a:t/>
            </a:r>
            <a:br>
              <a:rPr lang="tr-TR" dirty="0" smtClean="0">
                <a:solidFill>
                  <a:srgbClr val="0070C0"/>
                </a:solidFill>
              </a:rPr>
            </a:br>
            <a:endParaRPr lang="tr-TR" dirty="0"/>
          </a:p>
        </p:txBody>
      </p:sp>
      <p:sp>
        <p:nvSpPr>
          <p:cNvPr id="3" name="2 İçerik Yer Tutucusu"/>
          <p:cNvSpPr>
            <a:spLocks noGrp="1"/>
          </p:cNvSpPr>
          <p:nvPr>
            <p:ph idx="1"/>
          </p:nvPr>
        </p:nvSpPr>
        <p:spPr>
          <a:gradFill>
            <a:gsLst>
              <a:gs pos="0">
                <a:schemeClr val="tx2">
                  <a:lumMod val="40000"/>
                  <a:lumOff val="60000"/>
                </a:schemeClr>
              </a:gs>
              <a:gs pos="80000">
                <a:schemeClr val="accent1">
                  <a:shade val="93000"/>
                  <a:satMod val="130000"/>
                </a:schemeClr>
              </a:gs>
              <a:gs pos="100000">
                <a:schemeClr val="accent1">
                  <a:shade val="94000"/>
                  <a:satMod val="135000"/>
                </a:schemeClr>
              </a:gs>
            </a:gsLst>
          </a:gradFill>
        </p:spPr>
        <p:style>
          <a:lnRef idx="0">
            <a:schemeClr val="accent1"/>
          </a:lnRef>
          <a:fillRef idx="3">
            <a:schemeClr val="accent1"/>
          </a:fillRef>
          <a:effectRef idx="3">
            <a:schemeClr val="accent1"/>
          </a:effectRef>
          <a:fontRef idx="minor">
            <a:schemeClr val="lt1"/>
          </a:fontRef>
        </p:style>
        <p:txBody>
          <a:bodyPr/>
          <a:lstStyle/>
          <a:p>
            <a:pPr>
              <a:buNone/>
            </a:pPr>
            <a:r>
              <a:rPr lang="tr-TR" dirty="0">
                <a:solidFill>
                  <a:srgbClr val="333333"/>
                </a:solidFill>
                <a:latin typeface="Aharoni" pitchFamily="2" charset="-79"/>
                <a:cs typeface="Aharoni" pitchFamily="2" charset="-79"/>
              </a:rPr>
              <a:t>	</a:t>
            </a:r>
            <a:endParaRPr lang="tr-TR" dirty="0" smtClean="0">
              <a:solidFill>
                <a:srgbClr val="333333"/>
              </a:solidFill>
              <a:latin typeface="Aharoni" pitchFamily="2" charset="-79"/>
              <a:cs typeface="Aharoni" pitchFamily="2" charset="-79"/>
            </a:endParaRPr>
          </a:p>
          <a:p>
            <a:pPr>
              <a:buNone/>
            </a:pPr>
            <a:r>
              <a:rPr lang="tr-TR" b="0" i="0" dirty="0" smtClean="0">
                <a:solidFill>
                  <a:srgbClr val="333333"/>
                </a:solidFill>
                <a:latin typeface="Arial Black" pitchFamily="34" charset="0"/>
                <a:cs typeface="Aharoni" pitchFamily="2" charset="-79"/>
              </a:rPr>
              <a:t>	</a:t>
            </a:r>
            <a:r>
              <a:rPr lang="tr-TR" b="0" i="0" dirty="0" err="1" smtClean="0">
                <a:solidFill>
                  <a:srgbClr val="333333"/>
                </a:solidFill>
                <a:latin typeface="Arial Black" pitchFamily="34" charset="0"/>
                <a:cs typeface="Aharoni" pitchFamily="2" charset="-79"/>
              </a:rPr>
              <a:t>Babiller</a:t>
            </a:r>
            <a:r>
              <a:rPr lang="tr-TR" b="0" i="0" dirty="0" smtClean="0">
                <a:solidFill>
                  <a:srgbClr val="333333"/>
                </a:solidFill>
                <a:latin typeface="Arial Black" pitchFamily="34" charset="0"/>
                <a:cs typeface="Aharoni" pitchFamily="2" charset="-79"/>
              </a:rPr>
              <a:t>, Mezopotamya'da yaşamış bir halk. </a:t>
            </a:r>
            <a:r>
              <a:rPr lang="tr-TR" b="0" i="0" dirty="0" err="1" smtClean="0">
                <a:solidFill>
                  <a:srgbClr val="333333"/>
                </a:solidFill>
                <a:latin typeface="Arial Black" pitchFamily="34" charset="0"/>
                <a:cs typeface="Aharoni" pitchFamily="2" charset="-79"/>
              </a:rPr>
              <a:t>Babilliler</a:t>
            </a:r>
            <a:r>
              <a:rPr lang="tr-TR" b="0" i="0" dirty="0" smtClean="0">
                <a:solidFill>
                  <a:srgbClr val="333333"/>
                </a:solidFill>
                <a:latin typeface="Arial Black" pitchFamily="34" charset="0"/>
                <a:cs typeface="Aharoni" pitchFamily="2" charset="-79"/>
              </a:rPr>
              <a:t>, çeşitli sülalelerin idaresi altında </a:t>
            </a:r>
            <a:r>
              <a:rPr lang="tr-TR" dirty="0" smtClean="0">
                <a:solidFill>
                  <a:srgbClr val="333333"/>
                </a:solidFill>
                <a:latin typeface="Arial Black" pitchFamily="34" charset="0"/>
                <a:cs typeface="Aharoni" pitchFamily="2" charset="-79"/>
              </a:rPr>
              <a:t>M</a:t>
            </a:r>
            <a:r>
              <a:rPr lang="tr-TR" b="0" i="0" dirty="0" smtClean="0">
                <a:solidFill>
                  <a:srgbClr val="333333"/>
                </a:solidFill>
                <a:latin typeface="Arial Black" pitchFamily="34" charset="0"/>
                <a:cs typeface="Aharoni" pitchFamily="2" charset="-79"/>
              </a:rPr>
              <a:t>ezopotamya'nın bu bölgesinde egemen olmuşlardır. </a:t>
            </a:r>
            <a:endParaRPr lang="tr-TR" dirty="0">
              <a:latin typeface="Arial Black" pitchFamily="34" charset="0"/>
              <a:cs typeface="Aharoni" pitchFamily="2" charset="-79"/>
            </a:endParaRPr>
          </a:p>
        </p:txBody>
      </p:sp>
      <p:sp>
        <p:nvSpPr>
          <p:cNvPr id="4" name="3 Slayt Numarası Yer Tutucusu"/>
          <p:cNvSpPr>
            <a:spLocks noGrp="1"/>
          </p:cNvSpPr>
          <p:nvPr>
            <p:ph type="sldNum" sz="quarter" idx="12"/>
          </p:nvPr>
        </p:nvSpPr>
        <p:spPr/>
        <p:txBody>
          <a:bodyPr/>
          <a:lstStyle/>
          <a:p>
            <a:fld id="{6EC25127-DF71-477B-A4B7-AC73E0CB31AF}" type="slidenum">
              <a:rPr lang="tr-TR" smtClean="0"/>
              <a:pPr/>
              <a:t>7</a:t>
            </a:fld>
            <a:endParaRPr lang="tr-TR"/>
          </a:p>
        </p:txBody>
      </p:sp>
    </p:spTree>
  </p:cSld>
  <p:clrMapOvr>
    <a:masterClrMapping/>
  </p:clrMapOvr>
  <p:transition spd="slow" advTm="500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solidFill>
                  <a:srgbClr val="0070C0"/>
                </a:solidFill>
                <a:latin typeface="Algerian" pitchFamily="82" charset="0"/>
              </a:rPr>
              <a:t>sümerler</a:t>
            </a:r>
            <a:r>
              <a:rPr lang="tr-TR" dirty="0" smtClean="0">
                <a:solidFill>
                  <a:srgbClr val="0070C0"/>
                </a:solidFill>
              </a:rPr>
              <a:t/>
            </a:r>
            <a:br>
              <a:rPr lang="tr-TR" dirty="0" smtClean="0">
                <a:solidFill>
                  <a:srgbClr val="0070C0"/>
                </a:solidFill>
              </a:rPr>
            </a:br>
            <a:endParaRPr lang="tr-TR" dirty="0"/>
          </a:p>
        </p:txBody>
      </p:sp>
      <p:sp>
        <p:nvSpPr>
          <p:cNvPr id="3" name="2 İçerik Yer Tutucusu"/>
          <p:cNvSpPr>
            <a:spLocks noGrp="1"/>
          </p:cNvSpPr>
          <p:nvPr>
            <p:ph idx="1"/>
          </p:nvPr>
        </p:nvSpPr>
        <p:spPr>
          <a:solidFill>
            <a:srgbClr val="002E8A"/>
          </a:solidFill>
        </p:spPr>
        <p:style>
          <a:lnRef idx="3">
            <a:schemeClr val="lt1"/>
          </a:lnRef>
          <a:fillRef idx="1">
            <a:schemeClr val="accent1"/>
          </a:fillRef>
          <a:effectRef idx="1">
            <a:schemeClr val="accent1"/>
          </a:effectRef>
          <a:fontRef idx="minor">
            <a:schemeClr val="lt1"/>
          </a:fontRef>
        </p:style>
        <p:txBody>
          <a:bodyPr/>
          <a:lstStyle/>
          <a:p>
            <a:pPr>
              <a:buNone/>
            </a:pPr>
            <a:r>
              <a:rPr lang="tr-TR" dirty="0" smtClean="0"/>
              <a:t>  </a:t>
            </a:r>
          </a:p>
          <a:p>
            <a:pPr>
              <a:buNone/>
            </a:pPr>
            <a:r>
              <a:rPr lang="tr-TR" dirty="0" smtClean="0">
                <a:solidFill>
                  <a:schemeClr val="tx1"/>
                </a:solidFill>
              </a:rPr>
              <a:t>M.Ö. 3500’lerde yazıyı kullanan ilk devlettir.</a:t>
            </a:r>
            <a:r>
              <a:rPr lang="tr-TR" dirty="0">
                <a:solidFill>
                  <a:schemeClr val="tx1"/>
                </a:solidFill>
              </a:rPr>
              <a:t> Sümerler MÖ 3500 yıllarında </a:t>
            </a:r>
            <a:r>
              <a:rPr lang="tr-TR" dirty="0" err="1">
                <a:solidFill>
                  <a:schemeClr val="tx1"/>
                </a:solidFill>
              </a:rPr>
              <a:t>Mezopotamyaya</a:t>
            </a:r>
            <a:r>
              <a:rPr lang="tr-TR" dirty="0">
                <a:solidFill>
                  <a:schemeClr val="tx1"/>
                </a:solidFill>
              </a:rPr>
              <a:t> yerleşmişler şehir devletleri halinde yaşamışlardır.Önce </a:t>
            </a:r>
            <a:r>
              <a:rPr lang="tr-TR" dirty="0" err="1">
                <a:solidFill>
                  <a:schemeClr val="tx1"/>
                </a:solidFill>
              </a:rPr>
              <a:t>Akadların</a:t>
            </a:r>
            <a:r>
              <a:rPr lang="tr-TR" dirty="0">
                <a:solidFill>
                  <a:schemeClr val="tx1"/>
                </a:solidFill>
              </a:rPr>
              <a:t> hakimiyeti altına girmişler daha sonra </a:t>
            </a:r>
            <a:r>
              <a:rPr lang="tr-TR" dirty="0" err="1">
                <a:solidFill>
                  <a:schemeClr val="tx1"/>
                </a:solidFill>
              </a:rPr>
              <a:t>Elamlılar</a:t>
            </a:r>
            <a:r>
              <a:rPr lang="tr-TR" dirty="0">
                <a:solidFill>
                  <a:schemeClr val="tx1"/>
                </a:solidFill>
              </a:rPr>
              <a:t> Tarafından yıkılmışlardır. (MÖ 1500</a:t>
            </a:r>
          </a:p>
        </p:txBody>
      </p:sp>
      <p:sp>
        <p:nvSpPr>
          <p:cNvPr id="4" name="3 Slayt Numarası Yer Tutucusu"/>
          <p:cNvSpPr>
            <a:spLocks noGrp="1"/>
          </p:cNvSpPr>
          <p:nvPr>
            <p:ph type="sldNum" sz="quarter" idx="12"/>
          </p:nvPr>
        </p:nvSpPr>
        <p:spPr/>
        <p:txBody>
          <a:bodyPr/>
          <a:lstStyle/>
          <a:p>
            <a:fld id="{6EC25127-DF71-477B-A4B7-AC73E0CB31AF}" type="slidenum">
              <a:rPr lang="tr-TR" smtClean="0"/>
              <a:pPr/>
              <a:t>8</a:t>
            </a:fld>
            <a:endParaRPr lang="tr-TR"/>
          </a:p>
        </p:txBody>
      </p:sp>
    </p:spTree>
  </p:cSld>
  <p:clrMapOvr>
    <a:masterClrMapping/>
  </p:clrMapOvr>
  <p:transition spd="slow" advTm="5000">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solidFill>
                  <a:srgbClr val="0070C0"/>
                </a:solidFill>
                <a:latin typeface="Algerian" pitchFamily="82" charset="0"/>
              </a:rPr>
              <a:t>asurlar</a:t>
            </a:r>
            <a:r>
              <a:rPr lang="tr-TR" dirty="0" smtClean="0">
                <a:solidFill>
                  <a:srgbClr val="0070C0"/>
                </a:solidFill>
              </a:rPr>
              <a:t/>
            </a:r>
            <a:br>
              <a:rPr lang="tr-TR" dirty="0" smtClean="0">
                <a:solidFill>
                  <a:srgbClr val="0070C0"/>
                </a:solidFill>
              </a:rPr>
            </a:br>
            <a:endParaRPr lang="tr-TR" dirty="0"/>
          </a:p>
        </p:txBody>
      </p:sp>
      <p:sp>
        <p:nvSpPr>
          <p:cNvPr id="3" name="2 İçerik Yer Tutucusu"/>
          <p:cNvSpPr>
            <a:spLocks noGrp="1"/>
          </p:cNvSpPr>
          <p:nvPr>
            <p:ph idx="1"/>
          </p:nvPr>
        </p:nvSpPr>
        <p:spPr>
          <a:solidFill>
            <a:schemeClr val="tx1">
              <a:lumMod val="75000"/>
              <a:lumOff val="25000"/>
              <a:alpha val="62000"/>
            </a:schemeClr>
          </a:solidFill>
        </p:spPr>
        <p:style>
          <a:lnRef idx="3">
            <a:schemeClr val="lt1"/>
          </a:lnRef>
          <a:fillRef idx="1">
            <a:schemeClr val="accent1"/>
          </a:fillRef>
          <a:effectRef idx="1">
            <a:schemeClr val="accent1"/>
          </a:effectRef>
          <a:fontRef idx="minor">
            <a:schemeClr val="lt1"/>
          </a:fontRef>
        </p:style>
        <p:txBody>
          <a:bodyPr/>
          <a:lstStyle/>
          <a:p>
            <a:pPr marL="457200" indent="-228600">
              <a:buNone/>
            </a:pPr>
            <a:endParaRPr lang="tr-TR" dirty="0" smtClean="0"/>
          </a:p>
          <a:p>
            <a:pPr marL="457200" indent="-228600">
              <a:buNone/>
            </a:pPr>
            <a:r>
              <a:rPr lang="tr-TR" dirty="0" smtClean="0">
                <a:solidFill>
                  <a:srgbClr val="FF0000"/>
                </a:solidFill>
              </a:rPr>
              <a:t>Yukarı </a:t>
            </a:r>
            <a:r>
              <a:rPr lang="tr-TR" dirty="0" err="1" smtClean="0">
                <a:solidFill>
                  <a:srgbClr val="FF0000"/>
                </a:solidFill>
              </a:rPr>
              <a:t>Mezopotamyanın</a:t>
            </a:r>
            <a:r>
              <a:rPr lang="tr-TR" dirty="0" smtClean="0">
                <a:solidFill>
                  <a:srgbClr val="FF0000"/>
                </a:solidFill>
              </a:rPr>
              <a:t> </a:t>
            </a:r>
            <a:r>
              <a:rPr lang="tr-TR" dirty="0">
                <a:solidFill>
                  <a:srgbClr val="FF0000"/>
                </a:solidFill>
              </a:rPr>
              <a:t>Fırat ve Dicle  </a:t>
            </a:r>
            <a:r>
              <a:rPr lang="tr-TR" dirty="0" smtClean="0">
                <a:solidFill>
                  <a:srgbClr val="FF0000"/>
                </a:solidFill>
              </a:rPr>
              <a:t>nehirleri çevresi </a:t>
            </a:r>
            <a:r>
              <a:rPr lang="tr-TR" dirty="0">
                <a:solidFill>
                  <a:srgbClr val="FF0000"/>
                </a:solidFill>
              </a:rPr>
              <a:t>ile </a:t>
            </a:r>
            <a:r>
              <a:rPr lang="tr-TR" dirty="0" err="1" smtClean="0">
                <a:solidFill>
                  <a:srgbClr val="FF0000"/>
                </a:solidFill>
              </a:rPr>
              <a:t>Anadolunun</a:t>
            </a:r>
            <a:r>
              <a:rPr lang="tr-TR" dirty="0" smtClean="0">
                <a:solidFill>
                  <a:srgbClr val="FF0000"/>
                </a:solidFill>
              </a:rPr>
              <a:t> </a:t>
            </a:r>
            <a:r>
              <a:rPr lang="tr-TR" dirty="0">
                <a:solidFill>
                  <a:srgbClr val="FF0000"/>
                </a:solidFill>
              </a:rPr>
              <a:t>güneyi İran bölgesinde Yukarı </a:t>
            </a:r>
            <a:r>
              <a:rPr lang="tr-TR" dirty="0" err="1" smtClean="0">
                <a:solidFill>
                  <a:srgbClr val="FF0000"/>
                </a:solidFill>
              </a:rPr>
              <a:t>MezopTicaretle</a:t>
            </a:r>
            <a:r>
              <a:rPr lang="tr-TR" dirty="0" smtClean="0">
                <a:solidFill>
                  <a:srgbClr val="FF0000"/>
                </a:solidFill>
              </a:rPr>
              <a:t> uğraşmışlar.       Ticaretle uğraşmışlar.</a:t>
            </a:r>
            <a:r>
              <a:rPr lang="tr-TR" dirty="0" smtClean="0">
                <a:solidFill>
                  <a:srgbClr val="FF0000"/>
                </a:solidFill>
                <a:latin typeface="inherit"/>
              </a:rPr>
              <a:t> </a:t>
            </a:r>
            <a:r>
              <a:rPr lang="tr-TR" b="0" i="0" dirty="0" smtClean="0">
                <a:solidFill>
                  <a:srgbClr val="FF0000"/>
                </a:solidFill>
                <a:latin typeface="inherit"/>
              </a:rPr>
              <a:t>İlk kütüphaneyi ve arşivi yaptılar.</a:t>
            </a:r>
            <a:r>
              <a:rPr lang="tr-TR" dirty="0" smtClean="0"/>
              <a:t/>
            </a:r>
            <a:br>
              <a:rPr lang="tr-TR" dirty="0" smtClean="0"/>
            </a:br>
            <a:endParaRPr lang="tr-TR" dirty="0"/>
          </a:p>
        </p:txBody>
      </p:sp>
      <p:sp>
        <p:nvSpPr>
          <p:cNvPr id="4" name="3 Slayt Numarası Yer Tutucusu"/>
          <p:cNvSpPr>
            <a:spLocks noGrp="1"/>
          </p:cNvSpPr>
          <p:nvPr>
            <p:ph type="sldNum" sz="quarter" idx="12"/>
          </p:nvPr>
        </p:nvSpPr>
        <p:spPr/>
        <p:txBody>
          <a:bodyPr/>
          <a:lstStyle/>
          <a:p>
            <a:fld id="{6EC25127-DF71-477B-A4B7-AC73E0CB31AF}" type="slidenum">
              <a:rPr lang="tr-TR" smtClean="0"/>
              <a:pPr/>
              <a:t>9</a:t>
            </a:fld>
            <a:endParaRPr lang="tr-TR"/>
          </a:p>
        </p:txBody>
      </p:sp>
    </p:spTree>
  </p:cSld>
  <p:clrMapOvr>
    <a:masterClrMapping/>
  </p:clrMapOvr>
  <p:transition spd="slow" advTm="5000">
    <p:dissolv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182</Words>
  <PresentationFormat>Ekran Gösterisi (4:3)</PresentationFormat>
  <Paragraphs>50</Paragraphs>
  <Slides>10</Slides>
  <Notes>0</Notes>
  <HiddenSlides>0</HiddenSlides>
  <MMClips>1</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Mezopotamya </vt:lpstr>
      <vt:lpstr>Mezopotamya haritasI</vt:lpstr>
      <vt:lpstr>Mezopotamya </vt:lpstr>
      <vt:lpstr>Mezopotamya  özellikleri</vt:lpstr>
      <vt:lpstr>Mezopotamya </vt:lpstr>
      <vt:lpstr>Mezopotamya </vt:lpstr>
      <vt:lpstr>babiller </vt:lpstr>
      <vt:lpstr>sümerler </vt:lpstr>
      <vt:lpstr>asurlar </vt:lpstr>
      <vt:lpstr>SON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2016-12-25T09:54:54Z</dcterms:created>
  <dcterms:modified xsi:type="dcterms:W3CDTF">2017-02-09T12:24:44Z</dcterms:modified>
  <cp:category>www.sorubak.com</cp:category>
</cp:coreProperties>
</file>