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5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4" autoAdjust="0"/>
    <p:restoredTop sz="94660"/>
  </p:normalViewPr>
  <p:slideViewPr>
    <p:cSldViewPr>
      <p:cViewPr varScale="1">
        <p:scale>
          <a:sx n="86" d="100"/>
          <a:sy n="8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FCE8ED-D1A3-463A-AB92-AC0BFF170554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B5B324-620B-49BB-B766-C64FBAF6B3F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5B324-620B-49BB-B766-C64FBAF6B3F4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5B324-620B-49BB-B766-C64FBAF6B3F4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B5B324-620B-49BB-B766-C64FBAF6B3F4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ASAL SAYILAR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292080" y="6165304"/>
            <a:ext cx="3851920" cy="692696"/>
          </a:xfrm>
        </p:spPr>
        <p:txBody>
          <a:bodyPr>
            <a:normAutofit/>
          </a:bodyPr>
          <a:lstStyle/>
          <a:p>
            <a:r>
              <a:rPr lang="tr-TR" dirty="0" err="1" smtClean="0"/>
              <a:t>Nilsu</a:t>
            </a:r>
            <a:r>
              <a:rPr lang="tr-TR" dirty="0" smtClean="0"/>
              <a:t> </a:t>
            </a:r>
            <a:r>
              <a:rPr lang="tr-TR" dirty="0" err="1" smtClean="0"/>
              <a:t>Yurtseven</a:t>
            </a:r>
            <a:r>
              <a:rPr lang="tr-TR" dirty="0" smtClean="0"/>
              <a:t> 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Çift bölen sayısı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150 sayısının çift bölen  sayısını bulalım.</a:t>
            </a:r>
          </a:p>
          <a:p>
            <a:pPr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467544" y="2204864"/>
            <a:ext cx="86764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3200" dirty="0" smtClean="0"/>
              <a:t>  150    2    Bölen sayısı:2.3.5 (1+1).(1+1).(2+1)=8</a:t>
            </a:r>
          </a:p>
          <a:p>
            <a:pPr>
              <a:buNone/>
            </a:pPr>
            <a:r>
              <a:rPr lang="tr-TR" sz="3200" dirty="0" smtClean="0"/>
              <a:t>     75   3          3.5  =(1+1).(2+1)= 6 tek bölen </a:t>
            </a:r>
          </a:p>
          <a:p>
            <a:pPr>
              <a:buNone/>
            </a:pPr>
            <a:r>
              <a:rPr lang="tr-TR" sz="3200" dirty="0" smtClean="0"/>
              <a:t>     25   5                                                    sayısı</a:t>
            </a:r>
          </a:p>
          <a:p>
            <a:pPr>
              <a:buNone/>
            </a:pPr>
            <a:r>
              <a:rPr lang="tr-TR" sz="3200" dirty="0" smtClean="0"/>
              <a:t>       5   5          8-6=2 çift bölen sayısı   </a:t>
            </a:r>
          </a:p>
          <a:p>
            <a:pPr>
              <a:buNone/>
            </a:pPr>
            <a:r>
              <a:rPr lang="tr-TR" dirty="0" smtClean="0"/>
              <a:t>           </a:t>
            </a:r>
            <a:r>
              <a:rPr lang="tr-TR" sz="3200" dirty="0" smtClean="0"/>
              <a:t>1</a:t>
            </a:r>
            <a:endParaRPr lang="tr-TR" sz="3200" dirty="0"/>
          </a:p>
        </p:txBody>
      </p:sp>
      <p:cxnSp>
        <p:nvCxnSpPr>
          <p:cNvPr id="6" name="5 Düz Bağlayıcı"/>
          <p:cNvCxnSpPr/>
          <p:nvPr/>
        </p:nvCxnSpPr>
        <p:spPr>
          <a:xfrm>
            <a:off x="1475656" y="2204864"/>
            <a:ext cx="0" cy="23762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/>
          <p:nvPr/>
        </p:nvSpPr>
        <p:spPr>
          <a:xfrm>
            <a:off x="4644008" y="213285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4932040" y="213285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5364088" y="213285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2771800" y="256490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3131840" y="256490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120 sayısı için bölen,asal bölen,asal olmayan bölen,tek bölen,çift bölen sayılarını bulunuz.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Çözüm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   120   2    bölen sayısı:2.3.5=16 tane</a:t>
            </a:r>
          </a:p>
          <a:p>
            <a:pPr>
              <a:buNone/>
            </a:pPr>
            <a:r>
              <a:rPr lang="tr-TR" dirty="0" smtClean="0"/>
              <a:t>    60    2    asal bölen sayısı:2,3,5 yani 3tane</a:t>
            </a:r>
          </a:p>
          <a:p>
            <a:pPr>
              <a:buNone/>
            </a:pPr>
            <a:r>
              <a:rPr lang="tr-TR" dirty="0" smtClean="0"/>
              <a:t>    30    2   asal o. bölen sayısı:16-3=13 tane</a:t>
            </a:r>
          </a:p>
          <a:p>
            <a:pPr>
              <a:buNone/>
            </a:pPr>
            <a:r>
              <a:rPr lang="tr-TR" dirty="0" smtClean="0"/>
              <a:t>    15    3   tek bölen sayısı</a:t>
            </a:r>
            <a:r>
              <a:rPr lang="tr-TR" dirty="0" smtClean="0">
                <a:sym typeface="Wingdings" pitchFamily="2" charset="2"/>
              </a:rPr>
              <a:t>: (1+1).(1+1)=4 tane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 5      5   çift bölen sayısı:16-4=12 tane</a:t>
            </a:r>
          </a:p>
          <a:p>
            <a:pPr>
              <a:buNone/>
            </a:pPr>
            <a:r>
              <a:rPr lang="tr-TR" dirty="0" smtClean="0"/>
              <a:t>    1</a:t>
            </a:r>
          </a:p>
        </p:txBody>
      </p:sp>
      <p:sp>
        <p:nvSpPr>
          <p:cNvPr id="4" name="3 Yay"/>
          <p:cNvSpPr/>
          <p:nvPr/>
        </p:nvSpPr>
        <p:spPr>
          <a:xfrm>
            <a:off x="1547664" y="-2187624"/>
            <a:ext cx="9289032" cy="482453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5 Düz Bağlayıcı"/>
          <p:cNvCxnSpPr/>
          <p:nvPr/>
        </p:nvCxnSpPr>
        <p:spPr>
          <a:xfrm flipH="1">
            <a:off x="1403648" y="2204864"/>
            <a:ext cx="72008" cy="33843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/>
          <p:nvPr/>
        </p:nvSpPr>
        <p:spPr>
          <a:xfrm>
            <a:off x="4355976" y="206084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4716016" y="206084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5004048" y="198884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Yalnızca 1’e ve kendisine bölünebilen sayılara denir.</a:t>
            </a:r>
          </a:p>
          <a:p>
            <a:pPr>
              <a:buFontTx/>
              <a:buNone/>
            </a:pPr>
            <a:r>
              <a:rPr lang="tr-TR" dirty="0" smtClean="0">
                <a:latin typeface="Comic Sans MS" pitchFamily="66" charset="0"/>
              </a:rPr>
              <a:t>  </a:t>
            </a:r>
            <a:r>
              <a:rPr lang="tr-TR" u="sng" dirty="0" smtClean="0">
                <a:latin typeface="Comic Sans MS" pitchFamily="66" charset="0"/>
              </a:rPr>
              <a:t>Örnek:</a:t>
            </a:r>
            <a:endParaRPr lang="tr-TR" dirty="0" smtClean="0"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tr-TR" dirty="0" smtClean="0">
                <a:latin typeface="Comic Sans MS" pitchFamily="66" charset="0"/>
              </a:rPr>
              <a:t>   2,3,5,7,11,13,17</a:t>
            </a:r>
          </a:p>
          <a:p>
            <a:pPr>
              <a:buFontTx/>
              <a:buNone/>
            </a:pPr>
            <a:r>
              <a:rPr lang="tr-TR" dirty="0" smtClean="0">
                <a:latin typeface="Comic Sans MS" pitchFamily="66" charset="0"/>
              </a:rPr>
              <a:t>   </a:t>
            </a:r>
            <a:r>
              <a:rPr lang="tr-TR" u="sng" dirty="0" smtClean="0">
                <a:latin typeface="Comic Sans MS" pitchFamily="66" charset="0"/>
              </a:rPr>
              <a:t> Not:</a:t>
            </a:r>
            <a:r>
              <a:rPr lang="tr-TR" dirty="0" smtClean="0">
                <a:latin typeface="Comic Sans MS" pitchFamily="66" charset="0"/>
              </a:rPr>
              <a:t> </a:t>
            </a:r>
          </a:p>
          <a:p>
            <a:pPr>
              <a:buFontTx/>
              <a:buNone/>
            </a:pPr>
            <a:r>
              <a:rPr lang="tr-TR" dirty="0" smtClean="0">
                <a:latin typeface="Comic Sans MS" pitchFamily="66" charset="0"/>
              </a:rPr>
              <a:t>    1, asal sayı değildir.</a:t>
            </a:r>
          </a:p>
          <a:p>
            <a:pPr>
              <a:buFontTx/>
              <a:buNone/>
            </a:pPr>
            <a:r>
              <a:rPr lang="tr-TR" dirty="0" smtClean="0">
                <a:solidFill>
                  <a:srgbClr val="BDF5D4"/>
                </a:solidFill>
              </a:rPr>
              <a:t>    </a:t>
            </a:r>
            <a:endParaRPr lang="tr-TR" u="sng" dirty="0" smtClean="0">
              <a:solidFill>
                <a:srgbClr val="BDF5D4"/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56,89,23,59,41,2,93</a:t>
            </a:r>
          </a:p>
          <a:p>
            <a:r>
              <a:rPr lang="tr-TR" dirty="0" smtClean="0"/>
              <a:t>Yukarıdaki sayılardan hangileri asal sayıdır?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A)2       B)3        C)5          D)4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Cevap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89</a:t>
            </a:r>
          </a:p>
          <a:p>
            <a:r>
              <a:rPr lang="tr-TR" dirty="0" smtClean="0"/>
              <a:t>23</a:t>
            </a:r>
          </a:p>
          <a:p>
            <a:r>
              <a:rPr lang="tr-TR" dirty="0" smtClean="0"/>
              <a:t>59</a:t>
            </a:r>
          </a:p>
          <a:p>
            <a:r>
              <a:rPr lang="tr-TR" dirty="0" smtClean="0"/>
              <a:t>41</a:t>
            </a:r>
          </a:p>
          <a:p>
            <a:r>
              <a:rPr lang="tr-TR" dirty="0" smtClean="0"/>
              <a:t>2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5 tane sayı asaldır.Buna göre cevap c </a:t>
            </a:r>
            <a:r>
              <a:rPr lang="tr-TR" dirty="0" err="1" smtClean="0"/>
              <a:t>dir</a:t>
            </a: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ARALARINDA ASAL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Aynı anda ortak böleni olmayan sayılar a-</a:t>
            </a:r>
          </a:p>
          <a:p>
            <a:pPr>
              <a:buFontTx/>
              <a:buNone/>
            </a:pPr>
            <a:r>
              <a:rPr lang="tr-TR" dirty="0" smtClean="0">
                <a:latin typeface="Comic Sans MS" pitchFamily="66" charset="0"/>
              </a:rPr>
              <a:t>   </a:t>
            </a:r>
            <a:r>
              <a:rPr lang="tr-TR" dirty="0" err="1" smtClean="0">
                <a:latin typeface="Comic Sans MS" pitchFamily="66" charset="0"/>
              </a:rPr>
              <a:t>ralarında</a:t>
            </a:r>
            <a:r>
              <a:rPr lang="tr-TR" dirty="0" smtClean="0">
                <a:latin typeface="Comic Sans MS" pitchFamily="66" charset="0"/>
              </a:rPr>
              <a:t> asaldır.</a:t>
            </a:r>
          </a:p>
          <a:p>
            <a:pPr>
              <a:buFontTx/>
              <a:buNone/>
            </a:pPr>
            <a:r>
              <a:rPr lang="tr-TR" dirty="0" smtClean="0">
                <a:latin typeface="Comic Sans MS" pitchFamily="66" charset="0"/>
              </a:rPr>
              <a:t>   5 ile 8 Bu iki sayının ortak böleni yok.O halde aralarında asal.</a:t>
            </a:r>
          </a:p>
          <a:p>
            <a:pPr>
              <a:buFontTx/>
              <a:buNone/>
            </a:pPr>
            <a:r>
              <a:rPr lang="tr-TR" dirty="0" smtClean="0">
                <a:latin typeface="Comic Sans MS" pitchFamily="66" charset="0"/>
              </a:rPr>
              <a:t>    8                 2’ye bölünür.4’e bölünür.</a:t>
            </a:r>
          </a:p>
          <a:p>
            <a:pPr>
              <a:buFontTx/>
              <a:buNone/>
            </a:pPr>
            <a:r>
              <a:rPr lang="tr-TR" dirty="0" smtClean="0">
                <a:latin typeface="Comic Sans MS" pitchFamily="66" charset="0"/>
              </a:rPr>
              <a:t>    5                 5’e bölünür.</a:t>
            </a:r>
          </a:p>
          <a:p>
            <a:endParaRPr lang="tr-TR" dirty="0"/>
          </a:p>
        </p:txBody>
      </p:sp>
      <p:sp>
        <p:nvSpPr>
          <p:cNvPr id="4" name="3 Şeritli Sağ Ok"/>
          <p:cNvSpPr/>
          <p:nvPr/>
        </p:nvSpPr>
        <p:spPr>
          <a:xfrm>
            <a:off x="1835696" y="4149080"/>
            <a:ext cx="792088" cy="720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Şeritli Sağ Ok"/>
          <p:cNvSpPr/>
          <p:nvPr/>
        </p:nvSpPr>
        <p:spPr>
          <a:xfrm>
            <a:off x="1835696" y="4797152"/>
            <a:ext cx="792088" cy="720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BÖLEN SAYISI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12 sayısının bölen sayısını bulalım?</a:t>
            </a:r>
          </a:p>
          <a:p>
            <a:pPr>
              <a:buNone/>
            </a:pPr>
            <a:r>
              <a:rPr lang="tr-TR" dirty="0" smtClean="0"/>
              <a:t>                                       </a:t>
            </a:r>
            <a:r>
              <a:rPr lang="tr-TR" sz="1600" dirty="0" smtClean="0"/>
              <a:t> </a:t>
            </a:r>
          </a:p>
          <a:p>
            <a:pPr>
              <a:buNone/>
            </a:pPr>
            <a:r>
              <a:rPr lang="tr-TR" dirty="0" smtClean="0"/>
              <a:t>       12       2          12=2  . 3     </a:t>
            </a:r>
          </a:p>
          <a:p>
            <a:pPr>
              <a:buNone/>
            </a:pPr>
            <a:r>
              <a:rPr lang="tr-TR" dirty="0" smtClean="0"/>
              <a:t>         6       2</a:t>
            </a:r>
          </a:p>
          <a:p>
            <a:pPr>
              <a:buNone/>
            </a:pPr>
            <a:r>
              <a:rPr lang="tr-TR" dirty="0" smtClean="0"/>
              <a:t>         3       3       (2+1).(1+1)=6 tane </a:t>
            </a:r>
          </a:p>
          <a:p>
            <a:pPr>
              <a:buNone/>
            </a:pPr>
            <a:r>
              <a:rPr lang="tr-TR" dirty="0" smtClean="0"/>
              <a:t>         1</a:t>
            </a:r>
            <a:endParaRPr lang="tr-TR" dirty="0"/>
          </a:p>
        </p:txBody>
      </p:sp>
      <p:cxnSp>
        <p:nvCxnSpPr>
          <p:cNvPr id="5" name="4 Düz Bağlayıcı"/>
          <p:cNvCxnSpPr/>
          <p:nvPr/>
        </p:nvCxnSpPr>
        <p:spPr>
          <a:xfrm>
            <a:off x="1979712" y="2780928"/>
            <a:ext cx="0" cy="2304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 flipH="1">
            <a:off x="4067944" y="27089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4716016" y="2708920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Asal bölen sayısı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24 sayısının kaç tane asal böleni olduğunu bulalım.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24   2         Asal bölenleri,2 ve 3 tür yani 2 tane</a:t>
            </a:r>
          </a:p>
          <a:p>
            <a:pPr>
              <a:buNone/>
            </a:pPr>
            <a:r>
              <a:rPr lang="tr-TR" dirty="0" smtClean="0"/>
              <a:t>    12  2          asal böleni vardır.</a:t>
            </a:r>
          </a:p>
          <a:p>
            <a:pPr>
              <a:buNone/>
            </a:pPr>
            <a:r>
              <a:rPr lang="tr-TR" dirty="0" smtClean="0"/>
              <a:t>    6     2</a:t>
            </a:r>
          </a:p>
          <a:p>
            <a:pPr>
              <a:buNone/>
            </a:pPr>
            <a:r>
              <a:rPr lang="tr-TR" dirty="0" smtClean="0"/>
              <a:t>    3     3</a:t>
            </a:r>
          </a:p>
          <a:p>
            <a:pPr>
              <a:buNone/>
            </a:pPr>
            <a:r>
              <a:rPr lang="tr-TR" dirty="0" smtClean="0"/>
              <a:t>    1</a:t>
            </a:r>
            <a:endParaRPr lang="tr-TR" dirty="0"/>
          </a:p>
        </p:txBody>
      </p:sp>
      <p:cxnSp>
        <p:nvCxnSpPr>
          <p:cNvPr id="5" name="4 Düz Bağlayıcı"/>
          <p:cNvCxnSpPr/>
          <p:nvPr/>
        </p:nvCxnSpPr>
        <p:spPr>
          <a:xfrm flipH="1">
            <a:off x="1331640" y="3140968"/>
            <a:ext cx="72008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Asal olmayan bölen sayısı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556792"/>
            <a:ext cx="8589640" cy="4525963"/>
          </a:xfrm>
        </p:spPr>
        <p:txBody>
          <a:bodyPr>
            <a:normAutofit/>
          </a:bodyPr>
          <a:lstStyle/>
          <a:p>
            <a:r>
              <a:rPr lang="tr-TR" dirty="0" smtClean="0"/>
              <a:t>32 sayısının asal olmayan bölen sayısını bulalım.</a:t>
            </a:r>
          </a:p>
          <a:p>
            <a:pPr>
              <a:buNone/>
            </a:pPr>
            <a:r>
              <a:rPr lang="tr-TR" dirty="0" smtClean="0"/>
              <a:t>32   2</a:t>
            </a:r>
          </a:p>
          <a:p>
            <a:pPr marL="514350" indent="-514350">
              <a:buAutoNum type="arabicPlain" startAt="16"/>
            </a:pPr>
            <a:r>
              <a:rPr lang="tr-TR" dirty="0" smtClean="0"/>
              <a:t>  2        Bölen sayısı:2 =5+1=6 tane </a:t>
            </a:r>
          </a:p>
          <a:p>
            <a:pPr marL="514350" indent="-514350">
              <a:buAutoNum type="arabicPlain" startAt="8"/>
            </a:pPr>
            <a:r>
              <a:rPr lang="tr-TR" dirty="0" smtClean="0"/>
              <a:t>2         Asal bölen sayısı:2</a:t>
            </a:r>
          </a:p>
          <a:p>
            <a:pPr>
              <a:buNone/>
            </a:pPr>
            <a:r>
              <a:rPr lang="tr-TR" dirty="0" smtClean="0"/>
              <a:t>4     2        Asal olmayan bölen sayısı:6-2=4</a:t>
            </a:r>
          </a:p>
          <a:p>
            <a:pPr>
              <a:buNone/>
            </a:pPr>
            <a:r>
              <a:rPr lang="tr-TR" dirty="0" smtClean="0"/>
              <a:t>2     2</a:t>
            </a:r>
          </a:p>
          <a:p>
            <a:pPr>
              <a:buNone/>
            </a:pPr>
            <a:r>
              <a:rPr lang="tr-TR" dirty="0" smtClean="0"/>
              <a:t>1</a:t>
            </a:r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cxnSp>
        <p:nvCxnSpPr>
          <p:cNvPr id="5" name="4 Düz Bağlayıcı"/>
          <p:cNvCxnSpPr/>
          <p:nvPr/>
        </p:nvCxnSpPr>
        <p:spPr>
          <a:xfrm>
            <a:off x="827584" y="2276872"/>
            <a:ext cx="0" cy="3312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4067944" y="26369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Tek bölen sayısı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150 sayısının tek bölen sayısını bulalım.</a:t>
            </a:r>
          </a:p>
          <a:p>
            <a:pPr>
              <a:buNone/>
            </a:pPr>
            <a:r>
              <a:rPr lang="tr-TR" dirty="0" smtClean="0"/>
              <a:t>   150   2        Bölen sayısı:2.3.5</a:t>
            </a:r>
          </a:p>
          <a:p>
            <a:pPr>
              <a:buNone/>
            </a:pPr>
            <a:r>
              <a:rPr lang="tr-TR" dirty="0" smtClean="0"/>
              <a:t>     75   3          3.5  =(1+1).(2+1)= 6 tek bölen </a:t>
            </a:r>
          </a:p>
          <a:p>
            <a:pPr>
              <a:buNone/>
            </a:pPr>
            <a:r>
              <a:rPr lang="tr-TR" dirty="0" smtClean="0"/>
              <a:t>     25   5                                                    sayısı</a:t>
            </a:r>
          </a:p>
          <a:p>
            <a:pPr>
              <a:buNone/>
            </a:pPr>
            <a:r>
              <a:rPr lang="tr-TR" dirty="0" smtClean="0"/>
              <a:t>       5   5</a:t>
            </a:r>
          </a:p>
          <a:p>
            <a:pPr>
              <a:buNone/>
            </a:pPr>
            <a:r>
              <a:rPr lang="tr-TR" dirty="0" smtClean="0"/>
              <a:t>       1</a:t>
            </a:r>
            <a:endParaRPr lang="tr-TR" dirty="0"/>
          </a:p>
        </p:txBody>
      </p:sp>
      <p:cxnSp>
        <p:nvCxnSpPr>
          <p:cNvPr id="5" name="4 Düz Bağlayıcı"/>
          <p:cNvCxnSpPr/>
          <p:nvPr/>
        </p:nvCxnSpPr>
        <p:spPr>
          <a:xfrm flipH="1">
            <a:off x="1547664" y="2348880"/>
            <a:ext cx="72008" cy="3024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4788024" y="20608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5076056" y="21328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5364088" y="21328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2915816" y="27089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203848" y="27089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362</Words>
  <PresentationFormat>Ekran Gösterisi (4:3)</PresentationFormat>
  <Paragraphs>95</Paragraphs>
  <Slides>12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ASAL SAYILAR</vt:lpstr>
      <vt:lpstr>Slayt 2</vt:lpstr>
      <vt:lpstr>SORU</vt:lpstr>
      <vt:lpstr>Cevap </vt:lpstr>
      <vt:lpstr>ARALARINDA ASAL </vt:lpstr>
      <vt:lpstr>BÖLEN SAYISI</vt:lpstr>
      <vt:lpstr>Asal bölen sayısı</vt:lpstr>
      <vt:lpstr>Asal olmayan bölen sayısı</vt:lpstr>
      <vt:lpstr>Tek bölen sayısı</vt:lpstr>
      <vt:lpstr>Çift bölen sayısı</vt:lpstr>
      <vt:lpstr>Soru </vt:lpstr>
      <vt:lpstr>Çözüm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2016-04-19T16:09:16Z</dcterms:created>
  <dcterms:modified xsi:type="dcterms:W3CDTF">2017-01-10T14:53:29Z</dcterms:modified>
  <cp:category>www.sorubak.com</cp:category>
</cp:coreProperties>
</file>