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252" y="-90"/>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tr-TR"/>
              <a:t>Asıl başlık stili için tıklayın</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tr-TR"/>
              <a:t>Asıl başlık stili için tıklayın</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a:t>Asıl başlık stili için tıklayın</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tr-TR"/>
              <a:t>Asıl başlık stili için tıklayın</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a:t>Asıl başlık stili için tıklayın</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tr-TR"/>
              <a:t>Asıl başlık stili için tıklayın</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tr-TR"/>
              <a:t>Asıl başlık stili için tıklayın</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tr-TR"/>
              <a:t>Asıl başlık stili için tıklayın</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tr-TR"/>
              <a:t>Asıl başlık stili için tıklayın</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tıklayın</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tr-TR"/>
              <a:t>Asıl başlık stili için tıklayın</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tr-TR"/>
              <a:t>Asıl başlık stili için tıklayın</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tr-TR"/>
              <a:t>Asıl başlık stili için tıklayın</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2/15/2017</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a:latin typeface="Algerian" pitchFamily="82" charset="0"/>
              </a:rPr>
              <a:t>İPEK YOLUNDA TÜRKLER</a:t>
            </a:r>
          </a:p>
        </p:txBody>
      </p:sp>
      <p:sp>
        <p:nvSpPr>
          <p:cNvPr id="4" name="Metin kutusu 3"/>
          <p:cNvSpPr txBox="1"/>
          <p:nvPr/>
        </p:nvSpPr>
        <p:spPr>
          <a:xfrm>
            <a:off x="0" y="3434687"/>
            <a:ext cx="5602487" cy="369332"/>
          </a:xfrm>
          <a:prstGeom prst="rect">
            <a:avLst/>
          </a:prstGeom>
          <a:noFill/>
        </p:spPr>
        <p:txBody>
          <a:bodyPr wrap="square" rtlCol="0">
            <a:spAutoFit/>
          </a:bodyPr>
          <a:lstStyle/>
          <a:p>
            <a:pPr algn="l"/>
            <a:r>
              <a:rPr lang="tr-TR">
                <a:latin typeface="Brush Script MT" panose="03060802040406070304" pitchFamily="66" charset="0"/>
              </a:rPr>
              <a:t>NİSANUR ÇELİK</a:t>
            </a:r>
          </a:p>
        </p:txBody>
      </p:sp>
      <p:sp>
        <p:nvSpPr>
          <p:cNvPr id="6" name="Alt Başlık 5"/>
          <p:cNvSpPr>
            <a:spLocks noGrp="1"/>
          </p:cNvSpPr>
          <p:nvPr>
            <p:ph type="subTitle" idx="1"/>
          </p:nvPr>
        </p:nvSpPr>
        <p:spPr/>
        <p:txBody>
          <a:bodyPr/>
          <a:lstStyle/>
          <a:p>
            <a:r>
              <a:rPr lang="tr-TR">
                <a:latin typeface="Brush Script MT" panose="03060802040406070304" pitchFamily="66" charset="0"/>
              </a:rPr>
              <a:t>KONU ÖZETİ   </a:t>
            </a:r>
          </a:p>
        </p:txBody>
      </p:sp>
    </p:spTree>
    <p:extLst>
      <p:ext uri="{BB962C8B-B14F-4D97-AF65-F5344CB8AC3E}">
        <p14:creationId xmlns:p14="http://schemas.microsoft.com/office/powerpoint/2010/main" xmlns="" val="4237772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a:effectLst/>
                <a:latin typeface="Brush Script MT" panose="03060802040406070304" pitchFamily="66" charset="0"/>
              </a:rPr>
              <a:t>KAVİMLER GÖÇÜ (MS 375)</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r>
              <a:rPr lang="tr-TR" sz="2000" b="0" i="1">
                <a:effectLst/>
                <a:latin typeface="Century Schoolbook" panose="02040604050505020304" pitchFamily="18" charset="0"/>
              </a:rPr>
              <a:t>Asya Hun Devleti yıkıldıktan sonra Çin hakimiyetine girmek istemeyen Hunlar, Karadeniz’in kuzeyine göç ettiler. Bu göç sırasında önlerine çıkan devletleri ya yönetimlerine aldılar ya da bu devletler Hunların önünden kaçarak yer değiştirdiler. Tarihte devletlerin bu yer değiştirmesine </a:t>
            </a:r>
            <a:r>
              <a:rPr lang="tr-TR" sz="2000" b="1" i="1">
                <a:effectLst/>
                <a:latin typeface="Century Schoolbook" panose="02040604050505020304" pitchFamily="18" charset="0"/>
              </a:rPr>
              <a:t>Kavimler Göçü </a:t>
            </a:r>
            <a:r>
              <a:rPr lang="tr-TR" sz="2000" b="0" i="1">
                <a:effectLst/>
                <a:latin typeface="Century Schoolbook" panose="02040604050505020304" pitchFamily="18" charset="0"/>
              </a:rPr>
              <a:t>denir.</a:t>
            </a:r>
            <a:endParaRPr lang="tr-TR" sz="2000">
              <a:latin typeface="Century Schoolbook" panose="02040604050505020304" pitchFamily="18" charset="0"/>
            </a:endParaRPr>
          </a:p>
        </p:txBody>
      </p:sp>
    </p:spTree>
    <p:extLst>
      <p:ext uri="{BB962C8B-B14F-4D97-AF65-F5344CB8AC3E}">
        <p14:creationId xmlns:p14="http://schemas.microsoft.com/office/powerpoint/2010/main" xmlns="" val="1534451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4"/>
          <p:cNvPicPr>
            <a:picLocks noGrp="1" noChangeAspect="1"/>
          </p:cNvPicPr>
          <p:nvPr>
            <p:ph idx="1"/>
          </p:nvPr>
        </p:nvPicPr>
        <p:blipFill rotWithShape="1">
          <a:blip r:embed="rId2"/>
          <a:srcRect l="6948" t="18399" r="6484" b="48812"/>
          <a:stretch/>
        </p:blipFill>
        <p:spPr>
          <a:xfrm>
            <a:off x="0" y="0"/>
            <a:ext cx="12192000" cy="6858000"/>
          </a:xfrm>
          <a:prstGeom prst="rect">
            <a:avLst/>
          </a:prstGeom>
        </p:spPr>
      </p:pic>
    </p:spTree>
    <p:extLst>
      <p:ext uri="{BB962C8B-B14F-4D97-AF65-F5344CB8AC3E}">
        <p14:creationId xmlns:p14="http://schemas.microsoft.com/office/powerpoint/2010/main" xmlns="" val="1362198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a:effectLst/>
                <a:latin typeface="Brush Script MT" panose="03060802040406070304" pitchFamily="66" charset="0"/>
              </a:rPr>
              <a:t>Kavimler Göçü’nün Sonuçları:</a:t>
            </a:r>
            <a:endParaRPr lang="tr-TR">
              <a:latin typeface="Brush Script MT" panose="03060802040406070304" pitchFamily="66" charset="0"/>
            </a:endParaRPr>
          </a:p>
        </p:txBody>
      </p:sp>
      <p:sp>
        <p:nvSpPr>
          <p:cNvPr id="3" name="İçerik Yer Tutucusu 2"/>
          <p:cNvSpPr>
            <a:spLocks noGrp="1"/>
          </p:cNvSpPr>
          <p:nvPr>
            <p:ph idx="1"/>
          </p:nvPr>
        </p:nvSpPr>
        <p:spPr>
          <a:xfrm>
            <a:off x="685801" y="2142067"/>
            <a:ext cx="10131425" cy="4198011"/>
          </a:xfrm>
        </p:spPr>
        <p:txBody>
          <a:bodyPr>
            <a:noAutofit/>
          </a:bodyPr>
          <a:lstStyle/>
          <a:p>
            <a:pPr fontAlgn="base"/>
            <a:r>
              <a:rPr lang="tr-TR" sz="2000" b="0" i="1">
                <a:effectLst/>
                <a:latin typeface="Century Schoolbook" panose="02040604050505020304" pitchFamily="18" charset="0"/>
              </a:rPr>
              <a:t>1-Göç eden Türkler Avrupa’da, Avrupa Hun Devletini kurdular.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2-Roma İmparatorluğu ikiye ayrıldı. (MS. 395)</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3-476’de Batı Roma İmparatorluğu yıkıldı.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4-Avrupa’nın etnik yapısı değişti. Avrupa’da İngilizler,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Fransızlar, İspanyollar gibi yeni milletler ortaya çıktı.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5-Avrupa uzun süre karışıklık içinde kaldı.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6-Günümüz Avrupa devletlerinin temelleri atıldı.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7-Avrupa’da feodalite dönemi başladı.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8-Avrupa Türk kültürüyle tanıştı.</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9-Çoğu tarihçiye göre İlkçağ sona erdi ve Ortaçağ başladı.</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3161429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KÖK TÜRK  DEVLETİ</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0" i="1">
                <a:effectLst/>
                <a:latin typeface="Century Schoolbook" panose="02040604050505020304" pitchFamily="18" charset="0"/>
              </a:rPr>
              <a:t>Asya Hun devletinin yıkılmasından sonra Orta Asya’daki Türk boyları siyasi birlikten yoksun olarak dağınık yaşamaya başlamışlardı. Bu dağınık Türk boylarını bir araya getiren Bumin Kağan 552 yılında Kök Türk devletini kurdu.</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Devletin merkezi Ötüken’dir.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Kök Türkler, tarihte Türk adıyla kurulan ilk Türk devletidir.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Bumin Kağan’ın ölümünden sonra Çin entrikaları sonucu devlet iyice zayıflamış ve 630 yılında devlet yıkılmıştır.  </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99243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a:effectLst/>
                <a:latin typeface="Brush Script MT" panose="03060802040406070304" pitchFamily="66" charset="0"/>
              </a:rPr>
              <a:t>2.Kök Türk Devleti (Kutluk Devleti)</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0" i="0">
                <a:effectLst/>
                <a:latin typeface="Century Schoolbook" panose="02040604050505020304" pitchFamily="18" charset="0"/>
              </a:rPr>
              <a:t>681 yılında Kutluk Han Kök Çin esaretinde geçen 30 yıldan sonra Türkleri yeniden bir araya getirerek Kutluk Devleti’ni kurdu.</a:t>
            </a:r>
          </a:p>
          <a:p>
            <a:pPr fontAlgn="base"/>
            <a:r>
              <a:rPr lang="tr-TR" sz="2000" b="0" i="0">
                <a:effectLst/>
                <a:latin typeface="Century Schoolbook" panose="02040604050505020304" pitchFamily="18" charset="0"/>
              </a:rPr>
              <a:t>Devlet en parlak zamanını Bilge Kağan, Kültigin, Vezir Tonyukuk zamanında yaşamıştır.</a:t>
            </a:r>
          </a:p>
          <a:p>
            <a:pPr fontAlgn="base"/>
            <a:r>
              <a:rPr lang="tr-TR" sz="2000" b="0" i="0">
                <a:effectLst/>
                <a:latin typeface="Century Schoolbook" panose="02040604050505020304" pitchFamily="18" charset="0"/>
              </a:rPr>
              <a:t>Orhun Yazıtları bu dönemde dikikmiştir.</a:t>
            </a:r>
          </a:p>
          <a:p>
            <a:pPr fontAlgn="base"/>
            <a:r>
              <a:rPr lang="tr-TR" sz="2000" b="0" i="0">
                <a:effectLst/>
                <a:latin typeface="Century Schoolbook" panose="02040604050505020304" pitchFamily="18" charset="0"/>
              </a:rPr>
              <a:t>İpek Yolu için Çinlilerle mücadele etmişlerdir. Sasanilere karşı Bizans ile anlaşma yapmışlardır.</a:t>
            </a:r>
          </a:p>
          <a:p>
            <a:pPr fontAlgn="base"/>
            <a:r>
              <a:rPr lang="tr-TR" sz="2000" b="0" i="0">
                <a:effectLst/>
                <a:latin typeface="Century Schoolbook" panose="02040604050505020304" pitchFamily="18" charset="0"/>
              </a:rPr>
              <a:t>Kutluk Devleti 744 yılında Türk boyları Basmiller, Karluklar ve Uygular tarafından yıkılmıştır.</a:t>
            </a:r>
          </a:p>
        </p:txBody>
      </p:sp>
    </p:spTree>
    <p:extLst>
      <p:ext uri="{BB962C8B-B14F-4D97-AF65-F5344CB8AC3E}">
        <p14:creationId xmlns:p14="http://schemas.microsoft.com/office/powerpoint/2010/main" xmlns="" val="3819528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ORHUN YAZITLARI (KÖK TÜRK KİTABELERİ): </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r>
              <a:rPr lang="tr-TR" sz="2000" b="0" i="0">
                <a:effectLst/>
                <a:latin typeface="Century Schoolbook" panose="02040604050505020304" pitchFamily="18" charset="0"/>
              </a:rPr>
              <a:t>Türk tarihinin yazılı ilk belgeleridir. Kitabeler halkın görmesi, ibret alması için dikilmiştir. Türk kelimesi ilk kez bu belgelerde kullanılmıştır. Kitabeler Kutluk Devleti ( II. Köktürk Devleti) döneminde Bilge Kağan, Kültigin ve Tonyukuk adına dikilmiştir. Kitabeler Köktürk Alfabesi ile 8. Yüzyılda dikilmiştir. Tonyukuk anıtı 727, Kültigin anıtı 732’de, Bilge Kağan anıtı ise 735’de dikilmiştir. Kitabeler 1893’de Danimarkalı Wilhelm Thomsen tarafından çözülmüştür. Köktürk Kitabeleri, O dönemdeki Türklerin yaşayışı, mücadeleleri hakkında bize bilgi veren önemli bir kaynaktır.</a:t>
            </a:r>
            <a:endParaRPr lang="tr-TR" sz="2000">
              <a:latin typeface="Century Schoolbook" panose="02040604050505020304" pitchFamily="18" charset="0"/>
            </a:endParaRPr>
          </a:p>
        </p:txBody>
      </p:sp>
    </p:spTree>
    <p:extLst>
      <p:ext uri="{BB962C8B-B14F-4D97-AF65-F5344CB8AC3E}">
        <p14:creationId xmlns:p14="http://schemas.microsoft.com/office/powerpoint/2010/main" xmlns="" val="185596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UYGUR DEVLETİ (745-840)</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fontScale="92500"/>
          </a:bodyPr>
          <a:lstStyle/>
          <a:p>
            <a:pPr fontAlgn="base"/>
            <a:r>
              <a:rPr lang="tr-TR" sz="2000" b="0" i="0">
                <a:effectLst/>
                <a:latin typeface="Century Schoolbook" panose="02040604050505020304" pitchFamily="18" charset="0"/>
              </a:rPr>
              <a:t>Kutluk devletine son veren Karluk, Basmil eve Uygur boyları tarafından kurulmuştur.</a:t>
            </a:r>
          </a:p>
          <a:p>
            <a:pPr fontAlgn="base"/>
            <a:r>
              <a:rPr lang="tr-TR" sz="2000" b="0" i="0">
                <a:effectLst/>
                <a:latin typeface="Century Schoolbook" panose="02040604050505020304" pitchFamily="18" charset="0"/>
              </a:rPr>
              <a:t>Kuruldukları yer günümüzde Moğolistan sınırları içinde bulunan Balasagun’dur.</a:t>
            </a:r>
          </a:p>
          <a:p>
            <a:pPr fontAlgn="base"/>
            <a:r>
              <a:rPr lang="tr-TR" sz="2000" b="0" i="0">
                <a:effectLst/>
                <a:latin typeface="Century Schoolbook" panose="02040604050505020304" pitchFamily="18" charset="0"/>
              </a:rPr>
              <a:t>Kurucusu Kutluk Bilge Kül Kağan’dır.</a:t>
            </a:r>
          </a:p>
          <a:p>
            <a:pPr fontAlgn="base"/>
            <a:r>
              <a:rPr lang="tr-TR" sz="2000" b="0" i="0">
                <a:effectLst/>
                <a:latin typeface="Century Schoolbook" panose="02040604050505020304" pitchFamily="18" charset="0"/>
              </a:rPr>
              <a:t>Uygurlar yerleşik hayata geçen ilk Türk devletidir.</a:t>
            </a:r>
          </a:p>
          <a:p>
            <a:pPr fontAlgn="base"/>
            <a:r>
              <a:rPr lang="tr-TR" sz="2000" b="0" i="0">
                <a:effectLst/>
                <a:latin typeface="Century Schoolbook" panose="02040604050505020304" pitchFamily="18" charset="0"/>
              </a:rPr>
              <a:t>Uygurlar din olarak Maniheizm’i benimsemişlerdir. Bu din et yemeyi ve savaşmayı yasakladığı için yerleşik hayata geçtiler ve savaşçılık özelliklerini kaybettiler.</a:t>
            </a:r>
          </a:p>
          <a:p>
            <a:pPr fontAlgn="base"/>
            <a:r>
              <a:rPr lang="tr-TR" sz="2000" b="0" i="0">
                <a:effectLst/>
                <a:latin typeface="Century Schoolbook" panose="02040604050505020304" pitchFamily="18" charset="0"/>
              </a:rPr>
              <a:t>Zamanlarına oldukça ileri bir medeni toplum olan Uygurlar, mal edinme, satış protokolü, malı ve eşyayı kiraya verme, ortaklık kurma, evlatlık verme, iş sözleşmesi, köle satışı, vakıfname, vasiyatname, çeşitli konularda belgeler bırakmışlardır.</a:t>
            </a:r>
          </a:p>
        </p:txBody>
      </p:sp>
    </p:spTree>
    <p:extLst>
      <p:ext uri="{BB962C8B-B14F-4D97-AF65-F5344CB8AC3E}">
        <p14:creationId xmlns:p14="http://schemas.microsoft.com/office/powerpoint/2010/main" xmlns="" val="2987275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fontAlgn="base"/>
            <a:r>
              <a:rPr lang="tr-TR" sz="2000" b="0" i="0">
                <a:effectLst/>
                <a:latin typeface="Century Schoolbook" panose="02040604050505020304" pitchFamily="18" charset="0"/>
              </a:rPr>
              <a:t>Yerleşik yaşama geçen Uygurlar mimari eserler bırakmışlardır. Surlarla çevirdikleri şehirlerinde saraylar, tapınaklar, evler ve dükkanlar inşa etmişlerdir.</a:t>
            </a:r>
          </a:p>
          <a:p>
            <a:pPr fontAlgn="base"/>
            <a:r>
              <a:rPr lang="tr-TR" sz="2000" b="0" i="0">
                <a:effectLst/>
                <a:latin typeface="Century Schoolbook" panose="02040604050505020304" pitchFamily="18" charset="0"/>
              </a:rPr>
              <a:t>Uygurlar Tarımla uğraşmışlar ve aynı zamanda ticaret yapmışlardır.</a:t>
            </a:r>
          </a:p>
          <a:p>
            <a:pPr fontAlgn="base"/>
            <a:r>
              <a:rPr lang="tr-TR" sz="2000" b="0" i="0">
                <a:effectLst/>
                <a:latin typeface="Century Schoolbook" panose="02040604050505020304" pitchFamily="18" charset="0"/>
              </a:rPr>
              <a:t>Uygurlar, Çin’den aldıkları matbaayı geliştirdiler, pamuktan kağıt yaptılar.</a:t>
            </a:r>
          </a:p>
          <a:p>
            <a:pPr fontAlgn="base"/>
            <a:r>
              <a:rPr lang="tr-TR" sz="2000" b="0" i="0">
                <a:effectLst/>
                <a:latin typeface="Century Schoolbook" panose="02040604050505020304" pitchFamily="18" charset="0"/>
              </a:rPr>
              <a:t>Uygurlar 840 yılında Kırgızlar tarafından yıkıldılar.</a:t>
            </a:r>
          </a:p>
        </p:txBody>
      </p:sp>
    </p:spTree>
    <p:extLst>
      <p:ext uri="{BB962C8B-B14F-4D97-AF65-F5344CB8AC3E}">
        <p14:creationId xmlns:p14="http://schemas.microsoft.com/office/powerpoint/2010/main" xmlns="" val="1086534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a:effectLst/>
                <a:latin typeface="Brush Script MT" panose="03060802040406070304" pitchFamily="66" charset="0"/>
              </a:rPr>
              <a:t>TÜREYİŞ DESTANI: Uygurların Destanıdır.</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r>
              <a:rPr lang="tr-TR" sz="2000" b="0" i="0">
                <a:effectLst/>
                <a:latin typeface="Century Schoolbook" panose="02040604050505020304" pitchFamily="18" charset="0"/>
              </a:rPr>
              <a:t>Büyük Hun Hakanlarından birinin iki kızı vardı. Kızlarının ikisi de bir birinden güzeldi. Öyle güzeldi ki, Hunlar, bu iki kızın da, ancak ilahlarla evlenebileceğine inanıyor ve bu kızların insanlar için yaratıldığını söylüyorlardı. Hakan da aynı şekilde düşündüğü için kızlarını insanlardan uzak tutmanın yollanın aradı, ülkesinin en kuzey ucunda, insan ayağı az basan veya insan ayağı hiç görmeyen bir yerinde, çok yüksek bir kule yaptırdı. Kızların ikisini de bu kuleye kapattı. Ondan sonra da aklınca inandığı ilaha yalvarmağa, gelip kızlarıyla evlenmesi için yakarmağa başladı. </a:t>
            </a:r>
            <a:endParaRPr lang="tr-TR" sz="2000">
              <a:latin typeface="Century Schoolbook" panose="02040604050505020304" pitchFamily="18" charset="0"/>
            </a:endParaRPr>
          </a:p>
        </p:txBody>
      </p:sp>
    </p:spTree>
    <p:extLst>
      <p:ext uri="{BB962C8B-B14F-4D97-AF65-F5344CB8AC3E}">
        <p14:creationId xmlns:p14="http://schemas.microsoft.com/office/powerpoint/2010/main" xmlns="" val="3295200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2000" b="0" i="0">
                <a:effectLst/>
                <a:latin typeface="Century Schoolbook" panose="02040604050505020304" pitchFamily="18" charset="0"/>
              </a:rPr>
              <a:t>Öyle yalvarıyor, öyle yakarıyordu ki sonunda bir gün. Hakanın kendi aklınca inandığı İlâh dayanamadı ve bir Bozkurt şekline girip geldi. Hun Hakanının kızlarıyla evlendi. Bu evlenmeden birçok çocuklar doğdu; bunlara Dokuz Oğuz-On Uygur denildi. Çocukların hepsinin sesi Bozkurt sesine benzedi. Yine bu çocuklar, birer Bozkurt ruhu taşıyarak çoğaldılar.</a:t>
            </a:r>
            <a:endParaRPr lang="tr-TR" sz="2000">
              <a:latin typeface="Century Schoolbook" panose="02040604050505020304" pitchFamily="18" charset="0"/>
            </a:endParaRPr>
          </a:p>
        </p:txBody>
      </p:sp>
    </p:spTree>
    <p:extLst>
      <p:ext uri="{BB962C8B-B14F-4D97-AF65-F5344CB8AC3E}">
        <p14:creationId xmlns:p14="http://schemas.microsoft.com/office/powerpoint/2010/main" xmlns="" val="235104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ORTA ASYA İLK TÜRK DEVLETLERİ (ANAYURT’TAN ANADOLU’YA)</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1" i="0">
                <a:effectLst/>
                <a:latin typeface="Century Schoolbook" panose="02040604050505020304" pitchFamily="18" charset="0"/>
              </a:rPr>
              <a:t>Türklerin Orta Asyada ki yaşamları nasıldı</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Türklerin ilk yurdu Orta Asya yani Türkistan’dır. Türkistan kelime olarak da “Türklerin yaşadığı ülke” anlamına gelmektedir. Orta Asya’nın coğrafi koşulları çok acımasızdı. Bölgenin yükseltisi 1200-1400 metre arasındaydı. Çok az yağış alıyordu. Kış mevsiminde sıcaklık -50 dereceye kadar düşüyordu. Türkler burada boylar halinde yaşıyorlardı. Boylar aralarında akrabalık bağı olan ailelerden oluşuyordu.</a:t>
            </a:r>
          </a:p>
        </p:txBody>
      </p:sp>
    </p:spTree>
    <p:extLst>
      <p:ext uri="{BB962C8B-B14F-4D97-AF65-F5344CB8AC3E}">
        <p14:creationId xmlns:p14="http://schemas.microsoft.com/office/powerpoint/2010/main" xmlns="" val="549734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İLK TÜRK DEVLETLERİNDE KÜLTÜR VE UYGARLIK:</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r>
              <a:rPr lang="tr-TR" sz="2400" b="1" i="0">
                <a:effectLst/>
                <a:latin typeface="Century Schoolbook" panose="02040604050505020304" pitchFamily="18" charset="0"/>
              </a:rPr>
              <a:t>Ülke yönetimi: </a:t>
            </a:r>
            <a:r>
              <a:rPr lang="tr-TR" sz="2400" b="0" i="0">
                <a:effectLst/>
                <a:latin typeface="Century Schoolbook" panose="02040604050505020304" pitchFamily="18" charset="0"/>
              </a:rPr>
              <a:t>Ülkenin başında Hakan, Han veya Kağan unvanını taşıyan bir hükümdar bulunurdu. Devlet yönetiminde önemli kararlar KUTULTAY adı verilen mecliste alınırdı. Kurultay gerekirse Hakanın önerisini reddebilirdi. Bir defasında Bilge Kağan’ın devletin merkezini surlarla çevirme ve yerleşiş yaşama geçme önerileri reddedilmişti. Kurulaty’a hükümdarın eşi katun(hatun) da katılırdı.</a:t>
            </a:r>
            <a:endParaRPr lang="tr-TR" sz="2400">
              <a:latin typeface="Century Schoolbook" panose="02040604050505020304" pitchFamily="18" charset="0"/>
            </a:endParaRPr>
          </a:p>
        </p:txBody>
      </p:sp>
    </p:spTree>
    <p:extLst>
      <p:ext uri="{BB962C8B-B14F-4D97-AF65-F5344CB8AC3E}">
        <p14:creationId xmlns:p14="http://schemas.microsoft.com/office/powerpoint/2010/main" xmlns="" val="450013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2800" b="1" i="0">
                <a:effectLst/>
                <a:latin typeface="Century Schoolbook" panose="02040604050505020304" pitchFamily="18" charset="0"/>
              </a:rPr>
              <a:t>Hukuk: </a:t>
            </a:r>
            <a:r>
              <a:rPr lang="tr-TR" sz="2800" b="0" i="0">
                <a:effectLst/>
                <a:latin typeface="Century Schoolbook" panose="02040604050505020304" pitchFamily="18" charset="0"/>
              </a:rPr>
              <a:t>Sosyal hayatı düzenleyen yazılı olmayan “töre” adı verilen kanunlar vardı. Töre halkın kendi içinde ve devletle halk arasındaki ilişkileri düzenliyordu. Devlet halkının tüm ihtiyaçlarını karşılıyor ve onları koruyordu.</a:t>
            </a:r>
            <a:endParaRPr lang="tr-TR" sz="2800">
              <a:latin typeface="Century Schoolbook" panose="02040604050505020304" pitchFamily="18" charset="0"/>
            </a:endParaRPr>
          </a:p>
        </p:txBody>
      </p:sp>
    </p:spTree>
    <p:extLst>
      <p:ext uri="{BB962C8B-B14F-4D97-AF65-F5344CB8AC3E}">
        <p14:creationId xmlns:p14="http://schemas.microsoft.com/office/powerpoint/2010/main" xmlns="" val="1430722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van 1"/>
          <p:cNvSpPr>
            <a:spLocks noGrp="1"/>
          </p:cNvSpPr>
          <p:nvPr>
            <p:ph idx="1"/>
          </p:nvPr>
        </p:nvSpPr>
        <p:spPr>
          <a:xfrm>
            <a:off x="685801" y="1143001"/>
            <a:ext cx="10131425" cy="4648200"/>
          </a:xfrm>
        </p:spPr>
        <p:txBody>
          <a:bodyPr>
            <a:normAutofit/>
          </a:bodyPr>
          <a:lstStyle/>
          <a:p>
            <a:pPr fontAlgn="base"/>
            <a:r>
              <a:rPr lang="tr-TR" sz="2000" b="1" i="0">
                <a:effectLst/>
                <a:latin typeface="Century Schoolbook" panose="02040604050505020304" pitchFamily="18" charset="0"/>
              </a:rPr>
              <a:t>Sosyal Yaşam: </a:t>
            </a:r>
            <a:r>
              <a:rPr lang="tr-TR" sz="2000" b="0" i="0">
                <a:effectLst/>
                <a:latin typeface="Century Schoolbook" panose="02040604050505020304" pitchFamily="18" charset="0"/>
              </a:rPr>
              <a:t>İlk Türk devletlerinde halkın geniş hakları vardı. Halk kendine ait sürülere sahipti. Yerleşik hayatı tercih edenler verimli topraklarda tarım yapmışlardır. Orta Asya’nın büyük kısmı bozkırlardan oluşsa da tarıma elverişli yerler de vardı. Kök Türklerde hemen hemen her ailenin bir tarlası vardı.</a:t>
            </a:r>
          </a:p>
          <a:p>
            <a:pPr fontAlgn="base"/>
            <a:r>
              <a:rPr lang="tr-TR" sz="2000" b="1" i="0">
                <a:effectLst/>
                <a:latin typeface="Century Schoolbook" panose="02040604050505020304" pitchFamily="18" charset="0"/>
              </a:rPr>
              <a:t>Madencilik: </a:t>
            </a:r>
            <a:r>
              <a:rPr lang="tr-TR" sz="2000" b="0" i="0">
                <a:effectLst/>
                <a:latin typeface="Century Schoolbook" panose="02040604050505020304" pitchFamily="18" charset="0"/>
              </a:rPr>
              <a:t>Türkler tarihte demir madenini işleyen ilk milletlerdendir. Demirden bata silahlar olmak üzere pek çok eşya yapmışlardır.</a:t>
            </a:r>
          </a:p>
        </p:txBody>
      </p:sp>
    </p:spTree>
    <p:extLst>
      <p:ext uri="{BB962C8B-B14F-4D97-AF65-F5344CB8AC3E}">
        <p14:creationId xmlns:p14="http://schemas.microsoft.com/office/powerpoint/2010/main" xmlns="" val="2098269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atin typeface="Brush Script MT" panose="03060802040406070304" pitchFamily="66" charset="0"/>
              </a:rPr>
              <a:t>ATLI ASKERLERDEN MODERN TÜRK ORDUSUNA</a:t>
            </a:r>
          </a:p>
        </p:txBody>
      </p:sp>
      <p:sp>
        <p:nvSpPr>
          <p:cNvPr id="3" name="İçerik Yer Tutucusu 2"/>
          <p:cNvSpPr>
            <a:spLocks noGrp="1"/>
          </p:cNvSpPr>
          <p:nvPr>
            <p:ph idx="1"/>
          </p:nvPr>
        </p:nvSpPr>
        <p:spPr/>
        <p:txBody>
          <a:bodyPr>
            <a:normAutofit/>
          </a:bodyPr>
          <a:lstStyle/>
          <a:p>
            <a:pPr fontAlgn="base"/>
            <a:r>
              <a:rPr lang="tr-TR" sz="2000">
                <a:latin typeface="Century Schoolbook" panose="02040604050505020304" pitchFamily="18" charset="0"/>
              </a:rPr>
              <a:t>Mete Han, Hunların başına geçtikten sonra orduyu, oz, yüz, bin olarak birliklere ayırmış ve orduyu düzene koymuştur. Mete Han döneminde oluşturulan “onlu sistem” günümüze kadar gelmiştir.</a:t>
            </a:r>
          </a:p>
          <a:p>
            <a:pPr fontAlgn="base"/>
            <a:r>
              <a:rPr lang="tr-TR" sz="2000">
                <a:latin typeface="Century Schoolbook" panose="02040604050505020304" pitchFamily="18" charset="0"/>
              </a:rPr>
              <a:t>Mete’nin Asya Hun Devleti’nin başına geçtiği tarih olan M.Ö. 209 Türk Kara Kuvvetlerinin Kuruluş Tarihi kabul edilmiştir ve Türk Kara Kuvvetlerini sembolize eden brövede yer alır.</a:t>
            </a:r>
          </a:p>
          <a:p>
            <a:pPr fontAlgn="base"/>
            <a:r>
              <a:rPr lang="tr-TR" sz="2000">
                <a:latin typeface="Century Schoolbook" panose="02040604050505020304" pitchFamily="18" charset="0"/>
              </a:rPr>
              <a:t>Türklerin orduya verdikleri önem yaşadıkları coğrafya ile ilgilidir. Türklerde ordu ile halk iç içe olup halkın büyük çoğunluğu orduda görev alır ver her zaman savaşa hazır olurdu. Bu yüzden Türklere “Ordu Millet” denmiştir. Ordu genelden atlı birliklerden oluşur ve kılıç, ok, yay, kargı en önemli silahlardı.</a:t>
            </a:r>
          </a:p>
        </p:txBody>
      </p:sp>
    </p:spTree>
    <p:extLst>
      <p:ext uri="{BB962C8B-B14F-4D97-AF65-F5344CB8AC3E}">
        <p14:creationId xmlns:p14="http://schemas.microsoft.com/office/powerpoint/2010/main" xmlns="" val="710569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213379"/>
            <a:ext cx="10131425" cy="3649133"/>
          </a:xfrm>
        </p:spPr>
        <p:txBody>
          <a:bodyPr>
            <a:noAutofit/>
          </a:bodyPr>
          <a:lstStyle/>
          <a:p>
            <a:pPr fontAlgn="base"/>
            <a:r>
              <a:rPr lang="tr-TR" sz="2400" b="0" i="0">
                <a:effectLst/>
                <a:latin typeface="Century Schoolbook" panose="02040604050505020304" pitchFamily="18" charset="0"/>
              </a:rPr>
              <a:t>Günümüzde Türk ordusu kara, hava, deniz bölümlerine ayrılmıştır. 20 yaşına gelen her Türk erkeği askerlik yapmaktadır. Askerlik bir vatan görevidir. Türk ordusunun tarih boyunca ortaya çıkmış en belirgin bazı özellikleri şunlardır:</a:t>
            </a:r>
          </a:p>
          <a:p>
            <a:pPr fontAlgn="base"/>
            <a:r>
              <a:rPr lang="tr-TR" sz="2400" b="0" i="0">
                <a:effectLst/>
                <a:latin typeface="Century Schoolbook" panose="02040604050505020304" pitchFamily="18" charset="0"/>
              </a:rPr>
              <a:t>Verilen her türlü emre tam itaat etme,</a:t>
            </a:r>
          </a:p>
          <a:p>
            <a:pPr fontAlgn="base"/>
            <a:r>
              <a:rPr lang="tr-TR" sz="2400" b="0" i="0">
                <a:effectLst/>
                <a:latin typeface="Century Schoolbook" panose="02040604050505020304" pitchFamily="18" charset="0"/>
              </a:rPr>
              <a:t>Süratli ve isabetli karar verme,</a:t>
            </a:r>
          </a:p>
          <a:p>
            <a:pPr fontAlgn="base"/>
            <a:r>
              <a:rPr lang="tr-TR" sz="2400" b="0" i="0">
                <a:effectLst/>
                <a:latin typeface="Century Schoolbook" panose="02040604050505020304" pitchFamily="18" charset="0"/>
              </a:rPr>
              <a:t>Hedefi vurmada tam isabet sağlama.</a:t>
            </a:r>
          </a:p>
          <a:p>
            <a:pPr fontAlgn="base"/>
            <a:r>
              <a:rPr lang="tr-TR" sz="2400" b="0" i="0">
                <a:effectLst/>
                <a:latin typeface="Century Schoolbook" panose="02040604050505020304" pitchFamily="18" charset="0"/>
              </a:rPr>
              <a:t>Türk Silahlı Kuvvetleri, Türkiye Cumhuriyeti’nin bağımsızlığının ve geleceğinin teminatıdır. Milli birlik ve beraberliğimizin simgesi olan Türk Silahlı Kuvvetleri, Türk vatanını ve Türkiye Cumhuriyetini iş ve dış tehlikelere karşı korur</a:t>
            </a:r>
          </a:p>
        </p:txBody>
      </p:sp>
    </p:spTree>
    <p:extLst>
      <p:ext uri="{BB962C8B-B14F-4D97-AF65-F5344CB8AC3E}">
        <p14:creationId xmlns:p14="http://schemas.microsoft.com/office/powerpoint/2010/main" xmlns="" val="969301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latin typeface="Algerian" pitchFamily="82" charset="0"/>
              </a:rPr>
              <a:t>İPEK YOLU</a:t>
            </a:r>
          </a:p>
        </p:txBody>
      </p:sp>
      <p:sp>
        <p:nvSpPr>
          <p:cNvPr id="3" name="İçerik Yer Tutucusu 2"/>
          <p:cNvSpPr>
            <a:spLocks noGrp="1"/>
          </p:cNvSpPr>
          <p:nvPr>
            <p:ph idx="1"/>
          </p:nvPr>
        </p:nvSpPr>
        <p:spPr/>
        <p:txBody>
          <a:bodyPr>
            <a:normAutofit/>
          </a:bodyPr>
          <a:lstStyle/>
          <a:p>
            <a:r>
              <a:rPr lang="tr-TR" sz="3200" b="0" i="0">
                <a:effectLst/>
                <a:latin typeface="Century Schoolbook" panose="02040604050505020304" pitchFamily="18" charset="0"/>
              </a:rPr>
              <a:t>Çin’in Şian kentinden başlayan İpek Yolu Kırgizistan,Özbekistan, Türkmenistan ve İran gibi ülkelerden geçerek Anadolu’ya oradan da Avrupa’ya uzanıyordu.</a:t>
            </a:r>
            <a:endParaRPr lang="tr-TR" sz="3200">
              <a:latin typeface="Century Schoolbook" panose="02040604050505020304" pitchFamily="18" charset="0"/>
            </a:endParaRPr>
          </a:p>
        </p:txBody>
      </p:sp>
    </p:spTree>
    <p:extLst>
      <p:ext uri="{BB962C8B-B14F-4D97-AF65-F5344CB8AC3E}">
        <p14:creationId xmlns:p14="http://schemas.microsoft.com/office/powerpoint/2010/main" xmlns="" val="38671090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4"/>
          <p:cNvPicPr>
            <a:picLocks noGrp="1" noChangeAspect="1"/>
          </p:cNvPicPr>
          <p:nvPr>
            <p:ph idx="1"/>
          </p:nvPr>
        </p:nvPicPr>
        <p:blipFill rotWithShape="1">
          <a:blip r:embed="rId2"/>
          <a:srcRect l="6261" t="41314" r="5028" b="24908"/>
          <a:stretch/>
        </p:blipFill>
        <p:spPr>
          <a:xfrm>
            <a:off x="0" y="1"/>
            <a:ext cx="12192000" cy="6858000"/>
          </a:xfrm>
          <a:prstGeom prst="rect">
            <a:avLst/>
          </a:prstGeom>
        </p:spPr>
      </p:pic>
    </p:spTree>
    <p:extLst>
      <p:ext uri="{BB962C8B-B14F-4D97-AF65-F5344CB8AC3E}">
        <p14:creationId xmlns:p14="http://schemas.microsoft.com/office/powerpoint/2010/main" xmlns="" val="570132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89347" y="695457"/>
            <a:ext cx="10131425" cy="5073121"/>
          </a:xfrm>
        </p:spPr>
        <p:txBody>
          <a:bodyPr>
            <a:normAutofit/>
          </a:bodyPr>
          <a:lstStyle/>
          <a:p>
            <a:pPr fontAlgn="base"/>
            <a:r>
              <a:rPr lang="tr-TR" sz="2000" b="0" i="0">
                <a:effectLst/>
                <a:latin typeface="Century Schoolbook" panose="02040604050505020304" pitchFamily="18" charset="0"/>
              </a:rPr>
              <a:t>İpek yolu insanlar tarafından yapılmış bir yol değildir. Bu yol doğanın ve iklimin hazırladığı geniş vadi</a:t>
            </a:r>
          </a:p>
          <a:p>
            <a:pPr fontAlgn="base"/>
            <a:r>
              <a:rPr lang="tr-TR" sz="2000" b="0" i="0">
                <a:effectLst/>
                <a:latin typeface="Century Schoolbook" panose="02040604050505020304" pitchFamily="18" charset="0"/>
              </a:rPr>
              <a:t>yatakları ile kervanların konaklamalarına yarayacak vahalardan oluşmaktaydı.</a:t>
            </a:r>
          </a:p>
          <a:p>
            <a:pPr fontAlgn="base"/>
            <a:r>
              <a:rPr lang="tr-TR" sz="2000" b="0" i="0">
                <a:effectLst/>
                <a:latin typeface="Century Schoolbook" panose="02040604050505020304" pitchFamily="18" charset="0"/>
              </a:rPr>
              <a:t>*Yol üzerinde zamanla şehirler gelişti.</a:t>
            </a:r>
          </a:p>
          <a:p>
            <a:pPr fontAlgn="base"/>
            <a:r>
              <a:rPr lang="tr-TR" sz="2000" b="0" i="0">
                <a:effectLst/>
                <a:latin typeface="Century Schoolbook" panose="02040604050505020304" pitchFamily="18" charset="0"/>
              </a:rPr>
              <a:t>*Bu yolda daha çok İpek taşındığı için yola bu isim verilmiştir. İpeğin yanı sıra baharat, değerli taşlar, porsolen, kürkler, tahıl, cam, yağ, bal, fildişi gibi ürünler taşınıyordu. Taşımada daha çok deve kullanılıyordu. Kervanlara silahlı muhafızlar eşlik ediyor ama haydut saldırıları yine de oluyordu.</a:t>
            </a:r>
          </a:p>
          <a:p>
            <a:pPr fontAlgn="base"/>
            <a:r>
              <a:rPr lang="tr-TR" sz="2000" b="0" i="0">
                <a:effectLst/>
                <a:latin typeface="Century Schoolbook" panose="02040604050505020304" pitchFamily="18" charset="0"/>
              </a:rPr>
              <a:t>*İpek Yolu 2000 yıldan beri insanlık tarihinde devletler arasında siyasi, ekonomik ve kültürel bir köprü olmuş ve bu yol için ülkeler savaşmıştır.</a:t>
            </a:r>
          </a:p>
        </p:txBody>
      </p:sp>
    </p:spTree>
    <p:extLst>
      <p:ext uri="{BB962C8B-B14F-4D97-AF65-F5344CB8AC3E}">
        <p14:creationId xmlns:p14="http://schemas.microsoft.com/office/powerpoint/2010/main" xmlns="" val="7724231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pPr fontAlgn="base"/>
            <a:r>
              <a:rPr lang="tr-TR" sz="3600" b="0" i="0">
                <a:effectLst/>
                <a:latin typeface="Century Schoolbook" panose="02040604050505020304" pitchFamily="18" charset="0"/>
              </a:rPr>
              <a:t>*İpek Yolu doğu-batı arasında kültürel alışverişte, geleneklerin, yeniliklerin, inançların taşınmasında önemli rol oynamıştır. Bu yoldan sadece tüccarlar değil aynı zamanda elçiler, bilim insanları, düşünürler, sanatçılar ve din adamları da geçmiştir.</a:t>
            </a:r>
          </a:p>
        </p:txBody>
      </p:sp>
    </p:spTree>
    <p:extLst>
      <p:ext uri="{BB962C8B-B14F-4D97-AF65-F5344CB8AC3E}">
        <p14:creationId xmlns:p14="http://schemas.microsoft.com/office/powerpoint/2010/main" xmlns="" val="24132797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fontAlgn="base"/>
            <a:r>
              <a:rPr lang="tr-TR" b="1" i="0">
                <a:effectLst/>
                <a:latin typeface="Brush Script MT" panose="03060802040406070304" pitchFamily="66" charset="0"/>
              </a:rPr>
              <a:t>İSLAMİYET’İN DOĞUŞU VE YAYILIŞI</a:t>
            </a:r>
            <a:r>
              <a:rPr lang="tr-TR" b="0" i="0">
                <a:effectLst/>
                <a:latin typeface="Brush Script MT" panose="03060802040406070304" pitchFamily="66" charset="0"/>
              </a:rPr>
              <a:t/>
            </a:r>
            <a:br>
              <a:rPr lang="tr-TR" b="0" i="0">
                <a:effectLst/>
                <a:latin typeface="Brush Script MT" panose="03060802040406070304" pitchFamily="66" charset="0"/>
              </a:rPr>
            </a:br>
            <a:r>
              <a:rPr lang="tr-TR" b="1" i="1">
                <a:effectLst/>
                <a:latin typeface="Brush Script MT" panose="03060802040406070304" pitchFamily="66" charset="0"/>
              </a:rPr>
              <a:t>İslamiyet Öncesi’nde Arabistan</a:t>
            </a:r>
            <a:endParaRPr lang="tr-TR" b="0" i="0">
              <a:effectLst/>
              <a:latin typeface="Brush Script MT" panose="03060802040406070304" pitchFamily="66" charset="0"/>
            </a:endParaRPr>
          </a:p>
        </p:txBody>
      </p:sp>
      <p:sp>
        <p:nvSpPr>
          <p:cNvPr id="3" name="İçerik Yer Tutucusu 2"/>
          <p:cNvSpPr>
            <a:spLocks noGrp="1"/>
          </p:cNvSpPr>
          <p:nvPr>
            <p:ph idx="1"/>
          </p:nvPr>
        </p:nvSpPr>
        <p:spPr/>
        <p:txBody>
          <a:bodyPr>
            <a:noAutofit/>
          </a:bodyPr>
          <a:lstStyle/>
          <a:p>
            <a:pPr fontAlgn="base"/>
            <a:r>
              <a:rPr lang="tr-TR" sz="2000" b="0" i="0">
                <a:effectLst/>
                <a:latin typeface="Century Schoolbook" panose="02040604050505020304" pitchFamily="18" charset="0"/>
              </a:rPr>
              <a:t>Siyasi birlik yoktu.</a:t>
            </a:r>
          </a:p>
          <a:p>
            <a:pPr fontAlgn="base"/>
            <a:r>
              <a:rPr lang="tr-TR" sz="2000" b="0" i="0">
                <a:effectLst/>
                <a:latin typeface="Century Schoolbook" panose="02040604050505020304" pitchFamily="18" charset="0"/>
              </a:rPr>
              <a:t> Araplar kabileler hakinde yaşıyorlardı. Kabileler arasında kav davaları eksik olmuyordu.</a:t>
            </a:r>
          </a:p>
          <a:p>
            <a:pPr fontAlgn="base"/>
            <a:r>
              <a:rPr lang="tr-TR" sz="2000" b="0" i="0">
                <a:effectLst/>
                <a:latin typeface="Century Schoolbook" panose="02040604050505020304" pitchFamily="18" charset="0"/>
              </a:rPr>
              <a:t> İnsanlar puta tapıyorlardı.</a:t>
            </a:r>
          </a:p>
          <a:p>
            <a:pPr fontAlgn="base"/>
            <a:r>
              <a:rPr lang="tr-TR" sz="2000" b="0" i="0">
                <a:effectLst/>
                <a:latin typeface="Century Schoolbook" panose="02040604050505020304" pitchFamily="18" charset="0"/>
              </a:rPr>
              <a:t> İnsanlar arasındaki sınıf farkları vardı. Kölelik yaygındı. Kadınlar bir eşya gibi alınıp satılıyordu. Kız çocukları diri diri toprağa gömülüyordu.</a:t>
            </a:r>
          </a:p>
          <a:p>
            <a:pPr fontAlgn="base"/>
            <a:r>
              <a:rPr lang="tr-TR" sz="2000" b="0" i="0">
                <a:effectLst/>
                <a:latin typeface="Century Schoolbook" panose="02040604050505020304" pitchFamily="18" charset="0"/>
              </a:rPr>
              <a:t> Ticaret, tarım ve hayvancılık temel geçim kaynaklarıydı.</a:t>
            </a:r>
          </a:p>
          <a:p>
            <a:pPr fontAlgn="base"/>
            <a:r>
              <a:rPr lang="tr-TR" sz="2000" b="0" i="0">
                <a:effectLst/>
                <a:latin typeface="Century Schoolbook" panose="02040604050505020304" pitchFamily="18" charset="0"/>
              </a:rPr>
              <a:t> Bu döneme Cahiliye Dönemi adı verilir.</a:t>
            </a:r>
          </a:p>
        </p:txBody>
      </p:sp>
    </p:spTree>
    <p:extLst>
      <p:ext uri="{BB962C8B-B14F-4D97-AF65-F5344CB8AC3E}">
        <p14:creationId xmlns:p14="http://schemas.microsoft.com/office/powerpoint/2010/main" xmlns="" val="2206408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46536" y="1000125"/>
            <a:ext cx="10131425" cy="5018484"/>
          </a:xfrm>
        </p:spPr>
        <p:txBody>
          <a:bodyPr>
            <a:normAutofit/>
          </a:bodyPr>
          <a:lstStyle/>
          <a:p>
            <a:r>
              <a:rPr lang="tr-TR" sz="2000" b="0" i="0">
                <a:effectLst/>
                <a:latin typeface="Century Schoolbook" panose="02040604050505020304" pitchFamily="18" charset="0"/>
              </a:rPr>
              <a:t>Yaşadıkları yerin bozkır olması ve iklim koşulları nedeniyle geçimlerini hayvancılıktan sağlıyorlardı. En fazla at ve koyun besliyorlardı. Hayvanlarına otlak bulmak için yaylak ve kışlaklar arasında konargöçer bir yaşam sürdürüyorlardı. Bahar ve yazda; otu, suyu bol olan yüksek yaylalara, kışları da soğuktan korunabilecek alçak düzlüklere göç ediyorlardı. Bu yaşam biçiminde Türklerin en önemli yardımcısı atlardı. Türkler, atlar sayesinde pek çok yere hâkim oldular, hareket kabiliyeti yüksek ordular kurdular, farklı yerleri yurt edindiler.</a:t>
            </a:r>
            <a:endParaRPr lang="tr-TR" sz="2000">
              <a:latin typeface="Century Schoolbook" panose="02040604050505020304" pitchFamily="18" charset="0"/>
            </a:endParaRPr>
          </a:p>
        </p:txBody>
      </p:sp>
    </p:spTree>
    <p:extLst>
      <p:ext uri="{BB962C8B-B14F-4D97-AF65-F5344CB8AC3E}">
        <p14:creationId xmlns:p14="http://schemas.microsoft.com/office/powerpoint/2010/main" xmlns="" val="3608910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a:effectLst/>
                <a:latin typeface="Brush Script MT" panose="03060802040406070304" pitchFamily="66" charset="0"/>
              </a:rPr>
              <a:t>İslamiyet’in Doğuşu ve Hz. Muhammed Dönemi</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0" i="0">
                <a:effectLst/>
                <a:latin typeface="Century Schoolbook" panose="02040604050505020304" pitchFamily="18" charset="0"/>
              </a:rPr>
              <a:t> Hz. Muhammed 571 yılında Mekke’de doğdu. Doğmadan önce babası Abdullah’ı, küçük yaşta annesi Amine’yi kaybetti. Önce dedesi Abdulmuttalib’in yanında onun ölümüyle de amcası Ebu Talib’in himayesinde himayesinde büyüdü. Gençliğinden itibaren yaşadığı toplumun yanlışlarını düzeltmeye, bunlara çözüm aramaya başladı. Zulme ve haksızlığa uğramış kimselerin yardımına koştu. Herkes tarafından güvenilir olduğu için El-Emin (Güvenilir) denilmiştir.</a:t>
            </a:r>
          </a:p>
          <a:p>
            <a:pPr fontAlgn="base"/>
            <a:r>
              <a:rPr lang="tr-TR" sz="2000" b="0" i="0">
                <a:effectLst/>
                <a:latin typeface="Century Schoolbook" panose="02040604050505020304" pitchFamily="18" charset="0"/>
              </a:rPr>
              <a:t> 610 yılında 40 yaşındayken peygamberlikle görevlendirildi ve İslamiyet dinin yaymaya başladı.</a:t>
            </a:r>
          </a:p>
          <a:p>
            <a:pPr fontAlgn="base"/>
            <a:r>
              <a:rPr lang="tr-TR" sz="2000" b="0" i="0">
                <a:effectLst/>
                <a:latin typeface="Century Schoolbook" panose="02040604050505020304" pitchFamily="18" charset="0"/>
              </a:rPr>
              <a:t> Ancak Mekkelilerin İslamiyet’e tepki göstermeleri ve Müslümanlara baskı yapmaları sonucu Medine’ye hicret edildi.</a:t>
            </a:r>
          </a:p>
        </p:txBody>
      </p:sp>
    </p:spTree>
    <p:extLst>
      <p:ext uri="{BB962C8B-B14F-4D97-AF65-F5344CB8AC3E}">
        <p14:creationId xmlns:p14="http://schemas.microsoft.com/office/powerpoint/2010/main" xmlns="" val="3912476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fontAlgn="base"/>
            <a:r>
              <a:rPr lang="tr-TR" b="1" i="1">
                <a:effectLst/>
                <a:latin typeface="Brush Script MT" panose="03060802040406070304" pitchFamily="66" charset="0"/>
              </a:rPr>
              <a:t>Hicret</a:t>
            </a:r>
            <a:r>
              <a:rPr lang="tr-TR" b="0" i="0">
                <a:effectLst/>
                <a:latin typeface="Brush Script MT" panose="03060802040406070304" pitchFamily="66" charset="0"/>
              </a:rPr>
              <a:t/>
            </a:r>
            <a:br>
              <a:rPr lang="tr-TR" b="0" i="0">
                <a:effectLst/>
                <a:latin typeface="Brush Script MT" panose="03060802040406070304" pitchFamily="66" charset="0"/>
              </a:rPr>
            </a:br>
            <a:r>
              <a:rPr lang="tr-TR">
                <a:latin typeface="Brush Script MT" panose="03060802040406070304" pitchFamily="66" charset="0"/>
              </a:rPr>
              <a:t/>
            </a:r>
            <a:br>
              <a:rPr lang="tr-TR">
                <a:latin typeface="Brush Script MT" panose="03060802040406070304" pitchFamily="66" charset="0"/>
              </a:rPr>
            </a:b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1" i="1">
                <a:effectLst/>
                <a:latin typeface="Century Schoolbook" panose="02040604050505020304" pitchFamily="18" charset="0"/>
              </a:rPr>
              <a:t>Hicretin Nedenleri</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Mekkelilerin İslamiyet’e tepki göstermeleri ve Müslümanlara baskı yapmaları</a:t>
            </a:r>
          </a:p>
          <a:p>
            <a:pPr fontAlgn="base"/>
            <a:r>
              <a:rPr lang="tr-TR" sz="2000" b="0" i="0">
                <a:effectLst/>
                <a:latin typeface="Century Schoolbook" panose="02040604050505020304" pitchFamily="18" charset="0"/>
              </a:rPr>
              <a:t> Hz. Muhammed’in İslamiyet’i değişik yerlerde yaymak istemesi.</a:t>
            </a:r>
          </a:p>
          <a:p>
            <a:pPr fontAlgn="base"/>
            <a:r>
              <a:rPr lang="tr-TR" sz="2000" b="1" i="1">
                <a:effectLst/>
                <a:latin typeface="Century Schoolbook" panose="02040604050505020304" pitchFamily="18" charset="0"/>
              </a:rPr>
              <a:t>Hicretin Sonuçları</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Medine’de İslam devleti kurulmuştur.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Müslümanlar siyasi bir güç haline gelmişlerdir.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Müslümanlar ise Medine’de yaşayan Yahudiler arasında savunma anlaşması yapılmıştır.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11437743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535781"/>
            <a:ext cx="10131425" cy="5255419"/>
          </a:xfrm>
        </p:spPr>
        <p:txBody>
          <a:bodyPr>
            <a:normAutofit/>
          </a:bodyPr>
          <a:lstStyle/>
          <a:p>
            <a:pPr fontAlgn="base"/>
            <a:r>
              <a:rPr lang="tr-TR" sz="2000" b="1" i="1">
                <a:effectLst/>
                <a:latin typeface="Century Schoolbook" panose="02040604050505020304" pitchFamily="18" charset="0"/>
              </a:rPr>
              <a:t>Bedir Savaşı (624):</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Nedeni: </a:t>
            </a:r>
            <a:r>
              <a:rPr lang="tr-TR" sz="2000" b="0" i="1">
                <a:effectLst/>
                <a:latin typeface="Century Schoolbook" panose="02040604050505020304" pitchFamily="18" charset="0"/>
              </a:rPr>
              <a:t>Medine’ye hicret eden Müslümanların malları Mekke’de kalmıştı. Mekkeliler bunları yağmalayıp Şam’da sattı. Hz. Muhammed buna bir misilleme olmak üzere Şam’dan dönen kervanın yolunu kesmek istemesi.</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Gelişme: </a:t>
            </a:r>
            <a:r>
              <a:rPr lang="tr-TR" sz="2000" b="0" i="1">
                <a:effectLst/>
                <a:latin typeface="Century Schoolbook" panose="02040604050505020304" pitchFamily="18" charset="0"/>
              </a:rPr>
              <a:t>Yapılan savaşı Müslümanlar kazandı.</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Sonuçlar: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1-Müslümanlar daha güçlü hale geldi.</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2-Şam ticaret yolu Müslümanların kontrolüne girmiştir.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3-Savaşta esir düşen Mekkeliler 10 Müslüman’a okuma yazma öğretmesi karşılığında serbest bırakılmıştır. Bu durum İslamiyet’in eğitime verdiği önemi gösterir.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35995846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892969"/>
            <a:ext cx="10131425" cy="4898231"/>
          </a:xfrm>
        </p:spPr>
        <p:txBody>
          <a:bodyPr>
            <a:normAutofit/>
          </a:bodyPr>
          <a:lstStyle/>
          <a:p>
            <a:pPr fontAlgn="base"/>
            <a:r>
              <a:rPr lang="tr-TR" sz="2000" b="1" i="1">
                <a:effectLst/>
                <a:latin typeface="Century Schoolbook" panose="02040604050505020304" pitchFamily="18" charset="0"/>
              </a:rPr>
              <a:t>Uhud Savaşı (625):</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Nedeni: </a:t>
            </a:r>
            <a:r>
              <a:rPr lang="tr-TR" sz="2000" b="0" i="1">
                <a:effectLst/>
                <a:latin typeface="Century Schoolbook" panose="02040604050505020304" pitchFamily="18" charset="0"/>
              </a:rPr>
              <a:t>Medinelilerin Bedir Savaşının öcünü almak istemeleri.</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Gelişme: </a:t>
            </a:r>
            <a:r>
              <a:rPr lang="tr-TR" sz="2000" b="0" i="1">
                <a:effectLst/>
                <a:latin typeface="Century Schoolbook" panose="02040604050505020304" pitchFamily="18" charset="0"/>
              </a:rPr>
              <a:t>Uhud Dağı eteklerinde yapılan savaşta her iki taraf da kesin bir sonuç alamadı.</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Sonuçlar: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1-Savaş sırasında Hz. Muhammed tarafından geçide yerleştirilen okçuların yerini terk etmesi O’nun sözünün dinlenmesi gerektiğini ortaya koymuştur.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2-Önceden yapılan anlaşmaya uymayan Yahudiler Medine şehrinden çıkarılmıştır.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2351227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821531"/>
            <a:ext cx="10131425" cy="4969669"/>
          </a:xfrm>
        </p:spPr>
        <p:txBody>
          <a:bodyPr>
            <a:normAutofit/>
          </a:bodyPr>
          <a:lstStyle/>
          <a:p>
            <a:pPr fontAlgn="base"/>
            <a:r>
              <a:rPr lang="tr-TR" sz="2000" b="1" i="1">
                <a:effectLst/>
                <a:latin typeface="Century Schoolbook" panose="02040604050505020304" pitchFamily="18" charset="0"/>
              </a:rPr>
              <a:t>Hendek Savaşı (627):</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Nedeni: </a:t>
            </a:r>
            <a:r>
              <a:rPr lang="tr-TR" sz="2000" b="0" i="1">
                <a:effectLst/>
                <a:latin typeface="Century Schoolbook" panose="02040604050505020304" pitchFamily="18" charset="0"/>
              </a:rPr>
              <a:t>Mekkelilerin Müslümanları daha fazla büyümeden engellemek istemeleri. Yahudilerle Mekkelilerin işbirliği yapması.</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Gelişme: </a:t>
            </a:r>
            <a:r>
              <a:rPr lang="tr-TR" sz="2000" b="0" i="1">
                <a:effectLst/>
                <a:latin typeface="Century Schoolbook" panose="02040604050505020304" pitchFamily="18" charset="0"/>
              </a:rPr>
              <a:t>Müslümanlar bu savaşta Medine’nin etrafına büyük bir hendek kazarak savunma savaşı yapmışlardır.</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Sonuçlar: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1-Mekkelilerle işbirliği yapan Medine’deki Yahudiler şehirden çıkarılmıştır.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2-Hendek Savaşı Müslümanların son savunma savaşı olmuştur.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3-Bu savaştan sonra İslamiyet’e girişler artmıştır.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4-Müslümanların önemli bir güç olduğu kanıtlanmıştır.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134825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071563"/>
            <a:ext cx="10131425" cy="4719637"/>
          </a:xfrm>
        </p:spPr>
        <p:txBody>
          <a:bodyPr>
            <a:normAutofit/>
          </a:bodyPr>
          <a:lstStyle/>
          <a:p>
            <a:pPr fontAlgn="base"/>
            <a:r>
              <a:rPr lang="tr-TR" sz="2000" b="1" i="1">
                <a:effectLst/>
                <a:latin typeface="Century Schoolbook" panose="02040604050505020304" pitchFamily="18" charset="0"/>
              </a:rPr>
              <a:t>Hudeybiye Antlaşması (628):</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Medeniye hicret eden Müslümanlar Kabe’ye giderek hac yapmayı ve aynı zamandaki Mekke’deki yakınları görmek için yola çıktılar. Mekkeliler buna izin vermeyince karşılıklı görüşmelerden sonra antlaşma imzalandı. Hudeybiye Antlaşmasına göre;</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İki taraf arasında 10 yıl boyunca savaş olmayak,</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Müslümanlar Kâbe’yi ertesi yıl ziyarete edecekti.</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Ailesinin izni olmadan Müslüman olmak için Medine’ye gelen Mekkeliler şehre alınmayacak, Mekke’ye sığınan Müslümanlar ise geri verilmeyecekti.</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Önemi: </a:t>
            </a:r>
            <a:r>
              <a:rPr lang="tr-TR" sz="2000" b="0" i="1">
                <a:effectLst/>
                <a:latin typeface="Century Schoolbook" panose="02040604050505020304" pitchFamily="18" charset="0"/>
              </a:rPr>
              <a:t>Bu antlaşma ile Mekkeliler Müslüman devletinin varlığını resmen tanımış oldular. Müslümanların aleyhine gibi görünen maddeler sonradan onların lehide dönmüştür.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3911056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821531"/>
            <a:ext cx="10131425" cy="4969669"/>
          </a:xfrm>
        </p:spPr>
        <p:txBody>
          <a:bodyPr>
            <a:normAutofit fontScale="92500"/>
          </a:bodyPr>
          <a:lstStyle/>
          <a:p>
            <a:pPr fontAlgn="base"/>
            <a:r>
              <a:rPr lang="tr-TR" sz="2000" b="1" i="1">
                <a:effectLst/>
                <a:latin typeface="Century Schoolbook" panose="02040604050505020304" pitchFamily="18" charset="0"/>
              </a:rPr>
              <a:t>Hayber’in Fethi (629):</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p>
          <a:p>
            <a:pPr fontAlgn="base"/>
            <a:r>
              <a:rPr lang="tr-TR" sz="2000" b="0" i="1">
                <a:effectLst/>
                <a:latin typeface="Century Schoolbook" panose="02040604050505020304" pitchFamily="18" charset="0"/>
              </a:rPr>
              <a:t>Mekkelilerle işbirliği yaparak Müslümanlar’a zarar vermek isteyen Yahudilerin yaşadığı Hayber fethedildi. Yahudilerin vergi ödeme karşılığı burada yaşamalarına izin verildi. Burasının alınması ile Şam ticaret yollarının güvenliği sağlanmış oldu.</a:t>
            </a:r>
            <a:endParaRPr lang="tr-TR" sz="2000" b="0" i="0">
              <a:effectLst/>
              <a:latin typeface="Century Schoolbook" panose="02040604050505020304" pitchFamily="18" charset="0"/>
            </a:endParaRPr>
          </a:p>
          <a:p>
            <a:pPr fontAlgn="base"/>
            <a:r>
              <a:rPr lang="tr-TR" sz="2000" b="1" i="1">
                <a:effectLst/>
                <a:latin typeface="Century Schoolbook" panose="02040604050505020304" pitchFamily="18" charset="0"/>
              </a:rPr>
              <a:t>Mute Savaşı (629):</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Bizans ile Müslümanlar arasında yapılan ilk savaştır. Her iki taraf da kesin bir üstünlük sağlayamamıştır.</a:t>
            </a:r>
            <a:endParaRPr lang="tr-TR" sz="2000" b="0" i="0">
              <a:effectLst/>
              <a:latin typeface="Century Schoolbook" panose="02040604050505020304" pitchFamily="18" charset="0"/>
            </a:endParaRPr>
          </a:p>
          <a:p>
            <a:pPr fontAlgn="base"/>
            <a:r>
              <a:rPr lang="tr-TR" sz="2000" b="1" i="0">
                <a:effectLst/>
                <a:latin typeface="Century Schoolbook" panose="02040604050505020304" pitchFamily="18" charset="0"/>
              </a:rPr>
              <a:t>Mekke’nin Fethi (630):</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Hz. Muhammed, Hudeybiye Antlaşmasına uymayan Mekkeliler üzerine 10.000 kişilik bir kuvvetle sefere çıktı. Bu ordu ciddi bir direnişle karşılaşmadan Mekke’yi fethetti.</a:t>
            </a:r>
          </a:p>
          <a:p>
            <a:pPr fontAlgn="base"/>
            <a:r>
              <a:rPr lang="tr-TR" sz="2000" b="0" i="0">
                <a:effectLst/>
                <a:latin typeface="Century Schoolbook" panose="02040604050505020304" pitchFamily="18" charset="0"/>
              </a:rPr>
              <a:t>Mekke’nin fethinden sonra 632 yılında Veda Haccını yapan Hz Muhammed rahatsızlanan 63 yaşında vefat etmiştir.</a:t>
            </a:r>
          </a:p>
        </p:txBody>
      </p:sp>
    </p:spTree>
    <p:extLst>
      <p:ext uri="{BB962C8B-B14F-4D97-AF65-F5344CB8AC3E}">
        <p14:creationId xmlns:p14="http://schemas.microsoft.com/office/powerpoint/2010/main" xmlns="" val="3103061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Autofit/>
          </a:bodyPr>
          <a:lstStyle/>
          <a:p>
            <a:pPr fontAlgn="base"/>
            <a:r>
              <a:rPr lang="tr-TR" sz="2000" b="1" i="1">
                <a:effectLst/>
                <a:latin typeface="Century Schoolbook" panose="02040604050505020304" pitchFamily="18" charset="0"/>
              </a:rPr>
              <a:t>DÖRT HALİFE DÖNEMİ (632-661)</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Hz. Muhammed vefat etmeden önce yerine kimseyi tayin etmemiştir. O’nun vefatından sonra sırasıyla Hz. Ebubekir, Hz. Ömer, Hz. Osman ve Hz. Ali başa geçmiştir. Bu halifeler seçimle iş başına geçtiği için bu döneme Cumhuriyet Dönemi ismi de verilir.</a:t>
            </a:r>
          </a:p>
          <a:p>
            <a:pPr fontAlgn="base"/>
            <a:r>
              <a:rPr lang="tr-TR" sz="2000" b="1" i="0">
                <a:effectLst/>
                <a:latin typeface="Century Schoolbook" panose="02040604050505020304" pitchFamily="18" charset="0"/>
              </a:rPr>
              <a:t>Hz. Ebubekir Dönemi (632-634)</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Yalancı peygamberler ve zekat vermek istemeyenlerle mücadele edilmiştir.</a:t>
            </a:r>
          </a:p>
          <a:p>
            <a:pPr fontAlgn="base"/>
            <a:r>
              <a:rPr lang="tr-TR" sz="2000" b="0" i="0">
                <a:effectLst/>
                <a:latin typeface="Century Schoolbook" panose="02040604050505020304" pitchFamily="18" charset="0"/>
              </a:rPr>
              <a:t>Kuran-ı Kerim kitap haline getirilmiştir. Kuran-ı Kerim’in kitap haline getirilmesinde ezbere bilen hafızların savaşlarda şehir olmaları ve yazılı olduğu deri, taş, ağaç vb. gibimalzemelerin korunmasındaki güçlük etkili olmuştur.</a:t>
            </a:r>
          </a:p>
          <a:p>
            <a:pPr fontAlgn="base"/>
            <a:r>
              <a:rPr lang="tr-TR" sz="2000" b="0" i="0">
                <a:effectLst/>
                <a:latin typeface="Century Schoolbook" panose="02040604050505020304" pitchFamily="18" charset="0"/>
              </a:rPr>
              <a:t>Arap yarımadası dışında fetihler başlamıştır.</a:t>
            </a:r>
          </a:p>
        </p:txBody>
      </p:sp>
    </p:spTree>
    <p:extLst>
      <p:ext uri="{BB962C8B-B14F-4D97-AF65-F5344CB8AC3E}">
        <p14:creationId xmlns:p14="http://schemas.microsoft.com/office/powerpoint/2010/main" xmlns="" val="21342825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964407"/>
            <a:ext cx="10131425" cy="4826794"/>
          </a:xfrm>
        </p:spPr>
        <p:txBody>
          <a:bodyPr>
            <a:noAutofit/>
          </a:bodyPr>
          <a:lstStyle/>
          <a:p>
            <a:pPr fontAlgn="base"/>
            <a:r>
              <a:rPr lang="tr-TR" sz="2000" b="1" i="0">
                <a:effectLst/>
                <a:latin typeface="Century Schoolbook" panose="02040604050505020304" pitchFamily="18" charset="0"/>
              </a:rPr>
              <a:t>Hz. Ömer Dönemi (634-644)</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Suriye, Filistin, Irak, İran, Mısır ve Azerbaycan fethedildi. İran’ın fethiyle Türklerle Müslümanlar komşu olmuştur.</a:t>
            </a:r>
          </a:p>
          <a:p>
            <a:pPr fontAlgn="base"/>
            <a:r>
              <a:rPr lang="tr-TR" sz="2000" b="0" i="0">
                <a:effectLst/>
                <a:latin typeface="Century Schoolbook" panose="02040604050505020304" pitchFamily="18" charset="0"/>
              </a:rPr>
              <a:t>Sınırların genişlemesiyle; divan teşkilatı kurulmuş, hicri takvim kabul edilmiş, ülke eyaletlere ayrılmış ve başına valiler atanmıştır. Adalet işleri</a:t>
            </a:r>
          </a:p>
          <a:p>
            <a:pPr fontAlgn="base"/>
            <a:r>
              <a:rPr lang="tr-TR" sz="2000" b="0" i="0">
                <a:effectLst/>
                <a:latin typeface="Century Schoolbook" panose="02040604050505020304" pitchFamily="18" charset="0"/>
              </a:rPr>
              <a:t> </a:t>
            </a:r>
          </a:p>
          <a:p>
            <a:pPr fontAlgn="base"/>
            <a:r>
              <a:rPr lang="tr-TR" sz="2000" b="1" i="0">
                <a:effectLst/>
                <a:latin typeface="Century Schoolbook" panose="02040604050505020304" pitchFamily="18" charset="0"/>
              </a:rPr>
              <a:t>Hz. Osman Dönemi (644-656)</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İran’ın fethi tamamlandı. Trablusgarp ve Tunus fethedildi. Kafkaslara kadar ilerleyen Müslüman orduları burada Hazarlar tarafından durduruldu.</a:t>
            </a:r>
          </a:p>
          <a:p>
            <a:pPr fontAlgn="base"/>
            <a:r>
              <a:rPr lang="tr-TR" sz="2000" b="0" i="0">
                <a:effectLst/>
                <a:latin typeface="Century Schoolbook" panose="02040604050505020304" pitchFamily="18" charset="0"/>
              </a:rPr>
              <a:t>İlk Müslüman donanması kurulmuş, Rodos fethedildi, Kıbrıs vergiye bağlandı.</a:t>
            </a:r>
          </a:p>
          <a:p>
            <a:pPr fontAlgn="base"/>
            <a:r>
              <a:rPr lang="tr-TR" sz="2000" b="0" i="0">
                <a:effectLst/>
                <a:latin typeface="Century Schoolbook" panose="02040604050505020304" pitchFamily="18" charset="0"/>
              </a:rPr>
              <a:t>Kuran-ı Kerim çoğaltılarak önemli İslam merkezlerine gönderildi.</a:t>
            </a:r>
          </a:p>
          <a:p>
            <a:pPr fontAlgn="base"/>
            <a:r>
              <a:rPr lang="tr-TR" sz="2000" b="0" i="0">
                <a:effectLst/>
                <a:latin typeface="Century Schoolbook" panose="02040604050505020304" pitchFamily="18" charset="0"/>
              </a:rPr>
              <a:t>Müslümanlar arasında iç karışıklılklar başlamış bu durum fetihlerin durmasına neden olmuştur.</a:t>
            </a:r>
          </a:p>
        </p:txBody>
      </p:sp>
    </p:spTree>
    <p:extLst>
      <p:ext uri="{BB962C8B-B14F-4D97-AF65-F5344CB8AC3E}">
        <p14:creationId xmlns:p14="http://schemas.microsoft.com/office/powerpoint/2010/main" xmlns="" val="7669764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946547"/>
            <a:ext cx="10131425" cy="4844653"/>
          </a:xfrm>
        </p:spPr>
        <p:txBody>
          <a:bodyPr>
            <a:noAutofit/>
          </a:bodyPr>
          <a:lstStyle/>
          <a:p>
            <a:pPr fontAlgn="base"/>
            <a:r>
              <a:rPr lang="tr-TR" sz="2000" b="1" i="0">
                <a:effectLst/>
                <a:latin typeface="Century Schoolbook" panose="02040604050505020304" pitchFamily="18" charset="0"/>
              </a:rPr>
              <a:t>Hz. Ali Dönemi (656-661)</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Fetihler tamamen durdu.</a:t>
            </a:r>
          </a:p>
          <a:p>
            <a:pPr fontAlgn="base"/>
            <a:r>
              <a:rPr lang="tr-TR" sz="2000" b="0" i="0">
                <a:effectLst/>
                <a:latin typeface="Century Schoolbook" panose="02040604050505020304" pitchFamily="18" charset="0"/>
              </a:rPr>
              <a:t>Müslümanlar arasında ayrılıklar başladı.</a:t>
            </a:r>
          </a:p>
          <a:p>
            <a:pPr fontAlgn="base"/>
            <a:r>
              <a:rPr lang="tr-TR" sz="2000" b="0" i="0">
                <a:effectLst/>
                <a:latin typeface="Century Schoolbook" panose="02040604050505020304" pitchFamily="18" charset="0"/>
              </a:rPr>
              <a:t>Hz. Ali’nin ölümüyle Dört Halife Dönemi sona ermiştir.</a:t>
            </a:r>
          </a:p>
          <a:p>
            <a:pPr fontAlgn="base"/>
            <a:r>
              <a:rPr lang="tr-TR" sz="2000" b="1" i="0">
                <a:effectLst/>
                <a:latin typeface="Century Schoolbook" panose="02040604050505020304" pitchFamily="18" charset="0"/>
              </a:rPr>
              <a:t>EMEVİLER DÖNEMİ (661-750)</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Hz. Ali’den sonra başa Muaviye’nin geçmesiyle İslam Tarihinde Emeviler dönemi başlamıştır.</a:t>
            </a:r>
          </a:p>
          <a:p>
            <a:pPr fontAlgn="base"/>
            <a:r>
              <a:rPr lang="tr-TR" sz="2000" b="0" i="0">
                <a:effectLst/>
                <a:latin typeface="Century Schoolbook" panose="02040604050505020304" pitchFamily="18" charset="0"/>
              </a:rPr>
              <a:t>Müslüman İstanbul’u iki defa kuşatmış ama alamamıştır.</a:t>
            </a:r>
          </a:p>
          <a:p>
            <a:pPr fontAlgn="base"/>
            <a:r>
              <a:rPr lang="tr-TR" sz="2000" b="0" i="0">
                <a:effectLst/>
                <a:latin typeface="Century Schoolbook" panose="02040604050505020304" pitchFamily="18" charset="0"/>
              </a:rPr>
              <a:t>Hz. Muaviye’nin ölmeden önce oğlu Yezid’i halife tayin etmesiyle halifelik babadan oğula geçen saltanata dönüşmüştür.</a:t>
            </a:r>
          </a:p>
          <a:p>
            <a:pPr fontAlgn="base"/>
            <a:r>
              <a:rPr lang="tr-TR" sz="2000" b="0" i="0">
                <a:effectLst/>
                <a:latin typeface="Century Schoolbook" panose="02040604050505020304" pitchFamily="18" charset="0"/>
              </a:rPr>
              <a:t> </a:t>
            </a:r>
          </a:p>
          <a:p>
            <a:pPr fontAlgn="base"/>
            <a:r>
              <a:rPr lang="tr-TR" sz="2000" b="0" i="0">
                <a:effectLst/>
                <a:latin typeface="Century Schoolbook" panose="02040604050505020304" pitchFamily="18" charset="0"/>
              </a:rPr>
              <a:t>Kerbala Olayında (680), Hz. Muhammed’in torunu Hz. Hüseyin’in şehit edilmesi Müslümanların Şiiler ve Sünniler şeklinde kesin olarak gruplara ayrılmasına neden olmuştur.</a:t>
            </a:r>
          </a:p>
        </p:txBody>
      </p:sp>
    </p:spTree>
    <p:extLst>
      <p:ext uri="{BB962C8B-B14F-4D97-AF65-F5344CB8AC3E}">
        <p14:creationId xmlns:p14="http://schemas.microsoft.com/office/powerpoint/2010/main" xmlns="" val="3590463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4"/>
          <p:cNvPicPr>
            <a:picLocks noGrp="1" noChangeAspect="1"/>
          </p:cNvPicPr>
          <p:nvPr>
            <p:ph idx="1"/>
          </p:nvPr>
        </p:nvPicPr>
        <p:blipFill rotWithShape="1">
          <a:blip r:embed="rId2"/>
          <a:srcRect t="33319" r="-573" b="29817"/>
          <a:stretch/>
        </p:blipFill>
        <p:spPr>
          <a:xfrm>
            <a:off x="4786239" y="0"/>
            <a:ext cx="7262886" cy="6858000"/>
          </a:xfrm>
          <a:prstGeom prst="rect">
            <a:avLst/>
          </a:prstGeom>
        </p:spPr>
      </p:pic>
      <p:pic>
        <p:nvPicPr>
          <p:cNvPr id="6" name="Resim 6"/>
          <p:cNvPicPr>
            <a:picLocks noChangeAspect="1"/>
          </p:cNvPicPr>
          <p:nvPr/>
        </p:nvPicPr>
        <p:blipFill rotWithShape="1">
          <a:blip r:embed="rId3"/>
          <a:srcRect t="36094" r="3734" b="33155"/>
          <a:stretch/>
        </p:blipFill>
        <p:spPr>
          <a:xfrm>
            <a:off x="-71511" y="375048"/>
            <a:ext cx="5122031" cy="5482828"/>
          </a:xfrm>
          <a:prstGeom prst="ellipse">
            <a:avLst/>
          </a:prstGeom>
          <a:ln>
            <a:noFill/>
          </a:ln>
          <a:effectLst>
            <a:softEdge rad="112500"/>
          </a:effectLst>
        </p:spPr>
      </p:pic>
    </p:spTree>
    <p:extLst>
      <p:ext uri="{BB962C8B-B14F-4D97-AF65-F5344CB8AC3E}">
        <p14:creationId xmlns:p14="http://schemas.microsoft.com/office/powerpoint/2010/main" xmlns="" val="1834842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5097" y="999067"/>
            <a:ext cx="10131425" cy="4698074"/>
          </a:xfrm>
        </p:spPr>
        <p:txBody>
          <a:bodyPr>
            <a:noAutofit/>
          </a:bodyPr>
          <a:lstStyle/>
          <a:p>
            <a:pPr fontAlgn="base"/>
            <a:r>
              <a:rPr lang="tr-TR" sz="2000" b="1" i="0">
                <a:effectLst/>
                <a:latin typeface="Century Schoolbook" panose="02040604050505020304" pitchFamily="18" charset="0"/>
              </a:rPr>
              <a:t>Emeviler Döneminde</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Arapça resmi dil ilan edilmiş,</a:t>
            </a:r>
          </a:p>
          <a:p>
            <a:pPr fontAlgn="base"/>
            <a:r>
              <a:rPr lang="tr-TR" sz="2000" b="0" i="0">
                <a:effectLst/>
                <a:latin typeface="Century Schoolbook" panose="02040604050505020304" pitchFamily="18" charset="0"/>
              </a:rPr>
              <a:t>İlk İslam parası bastırılmış,</a:t>
            </a:r>
          </a:p>
          <a:p>
            <a:pPr fontAlgn="base"/>
            <a:r>
              <a:rPr lang="tr-TR" sz="2000" b="0" i="0">
                <a:effectLst/>
                <a:latin typeface="Century Schoolbook" panose="02040604050505020304" pitchFamily="18" charset="0"/>
              </a:rPr>
              <a:t>islam orduları 711 yılında İspanya’nın fethine başlamış böylece İslamiyet Avrupa’da da yayılmaya başlamıştır. Müslümanlar İspanya’ya ENDÜLÜS adı verilmiş 732 yılında Puvatya Savaşı’nda Franklara yenilene kadar Avrupa’da ilerlemişlerdir.</a:t>
            </a:r>
          </a:p>
          <a:p>
            <a:pPr fontAlgn="base"/>
            <a:r>
              <a:rPr lang="tr-TR" sz="2000" b="0" i="0">
                <a:effectLst/>
                <a:latin typeface="Century Schoolbook" panose="02040604050505020304" pitchFamily="18" charset="0"/>
              </a:rPr>
              <a:t> </a:t>
            </a:r>
          </a:p>
          <a:p>
            <a:pPr fontAlgn="base"/>
            <a:r>
              <a:rPr lang="tr-TR" sz="2000" b="1" i="0">
                <a:effectLst/>
                <a:latin typeface="Century Schoolbook" panose="02040604050505020304" pitchFamily="18" charset="0"/>
              </a:rPr>
              <a:t>Emevilerin Yıkılışında Etkili Olan Neden;</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Arap milliyetçiliği yapmaları ve diğer milletlere değer vermemeleri etkili olmuştur.</a:t>
            </a:r>
          </a:p>
          <a:p>
            <a:pPr fontAlgn="base"/>
            <a:r>
              <a:rPr lang="tr-TR" sz="2000" b="0" i="0">
                <a:effectLst/>
                <a:latin typeface="Century Schoolbook" panose="02040604050505020304" pitchFamily="18" charset="0"/>
              </a:rPr>
              <a:t> Bu nedenle toprakları içerisinde yaşayan farklı milletler kendilerine cephe almış ülke içinde başlayan bir ayaklanma ile Emeviler sona ermiştir.</a:t>
            </a:r>
          </a:p>
        </p:txBody>
      </p:sp>
    </p:spTree>
    <p:extLst>
      <p:ext uri="{BB962C8B-B14F-4D97-AF65-F5344CB8AC3E}">
        <p14:creationId xmlns:p14="http://schemas.microsoft.com/office/powerpoint/2010/main" xmlns="" val="1304031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660797"/>
            <a:ext cx="10131425" cy="5130403"/>
          </a:xfrm>
        </p:spPr>
        <p:txBody>
          <a:bodyPr>
            <a:normAutofit/>
          </a:bodyPr>
          <a:lstStyle/>
          <a:p>
            <a:pPr fontAlgn="base"/>
            <a:r>
              <a:rPr lang="tr-TR" sz="2000" b="1" i="0">
                <a:effectLst/>
                <a:latin typeface="Century Schoolbook" panose="02040604050505020304" pitchFamily="18" charset="0"/>
              </a:rPr>
              <a:t>ABBASİLER DÖNEMİ (750-1258)</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Emeviler’den sonra İslam Devleti, Hz. Muhammed’in amcasının soyundan gelen Abbasiler tarafından yönetilmiştir.</a:t>
            </a:r>
          </a:p>
          <a:p>
            <a:pPr fontAlgn="base"/>
            <a:r>
              <a:rPr lang="tr-TR" sz="2000" b="0" i="0">
                <a:effectLst/>
                <a:latin typeface="Century Schoolbook" panose="02040604050505020304" pitchFamily="18" charset="0"/>
              </a:rPr>
              <a:t>Bizans sınırında AVASIM adı verilen şehirler kurulmuş ve bu şehirlere Türkler yerleştirilmiştir.</a:t>
            </a:r>
          </a:p>
          <a:p>
            <a:pPr fontAlgn="base"/>
            <a:r>
              <a:rPr lang="tr-TR" sz="2000" b="0" i="0">
                <a:effectLst/>
                <a:latin typeface="Century Schoolbook" panose="02040604050505020304" pitchFamily="18" charset="0"/>
              </a:rPr>
              <a:t>Türklere devlet yönetiminde ve orduda görev verilmiştir. Sadece Türkler için kurulan SAMERRA şehri kısa sürede devletin yönetim merkezi olmuştur.</a:t>
            </a:r>
          </a:p>
          <a:p>
            <a:pPr fontAlgn="base"/>
            <a:r>
              <a:rPr lang="tr-TR" sz="2000" b="0" i="0">
                <a:effectLst/>
                <a:latin typeface="Century Schoolbook" panose="02040604050505020304" pitchFamily="18" charset="0"/>
              </a:rPr>
              <a:t>Abbasiler 1258 yılında İlhanlı devleti tarafından yıkılmıştır.</a:t>
            </a:r>
          </a:p>
          <a:p>
            <a:pPr fontAlgn="base"/>
            <a:r>
              <a:rPr lang="tr-TR" sz="2000" b="1" i="0">
                <a:effectLst/>
                <a:latin typeface="Century Schoolbook" panose="02040604050505020304" pitchFamily="18" charset="0"/>
              </a:rPr>
              <a:t>Abbasiler Döneminde;</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Arap olmayanlara Emevilerin aksine hoşgörüyle yaklaşmışlar bu durum İslamiyet’in yayılmasını hızlandırmıştır.</a:t>
            </a:r>
          </a:p>
          <a:p>
            <a:pPr fontAlgn="base"/>
            <a:r>
              <a:rPr lang="tr-TR" sz="2000" b="0" i="0">
                <a:effectLst/>
                <a:latin typeface="Century Schoolbook" panose="02040604050505020304" pitchFamily="18" charset="0"/>
              </a:rPr>
              <a:t> Bilim ve kültür alanında pek çok gelişme yaşanmıştır.</a:t>
            </a:r>
          </a:p>
        </p:txBody>
      </p:sp>
    </p:spTree>
    <p:extLst>
      <p:ext uri="{BB962C8B-B14F-4D97-AF65-F5344CB8AC3E}">
        <p14:creationId xmlns:p14="http://schemas.microsoft.com/office/powerpoint/2010/main" xmlns="" val="9726515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857251"/>
            <a:ext cx="10131425" cy="4933950"/>
          </a:xfrm>
        </p:spPr>
        <p:txBody>
          <a:bodyPr>
            <a:noAutofit/>
          </a:bodyPr>
          <a:lstStyle/>
          <a:p>
            <a:pPr fontAlgn="base"/>
            <a:r>
              <a:rPr lang="tr-TR" b="1" i="0">
                <a:effectLst/>
                <a:latin typeface="Century Schoolbook" panose="02040604050505020304" pitchFamily="18" charset="0"/>
              </a:rPr>
              <a:t>İLK TÜRK İSLAM DEVLETLERİ</a:t>
            </a:r>
            <a:endParaRPr lang="tr-TR" b="0" i="0">
              <a:effectLst/>
              <a:latin typeface="Century Schoolbook" panose="02040604050505020304" pitchFamily="18" charset="0"/>
            </a:endParaRPr>
          </a:p>
          <a:p>
            <a:pPr fontAlgn="base"/>
            <a:r>
              <a:rPr lang="tr-TR" b="1" i="0">
                <a:effectLst/>
                <a:latin typeface="Century Schoolbook" panose="02040604050505020304" pitchFamily="18" charset="0"/>
              </a:rPr>
              <a:t>İslamiyet Türkler Arasında Yayılıyor</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TALAS SAVAŞI (751):</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Nedeni: İslam ordularının Orta Asya’ya kadar ilerlemesi ve Çinlilerin onları önlemek istemesi.</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Gelişme: Türkler bu savaşta Arapları desteklemiş ve savaşı Araplar kazanmıştır.</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Sonuçlar: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v </a:t>
            </a:r>
            <a:r>
              <a:rPr lang="tr-TR" b="1" i="1">
                <a:effectLst/>
                <a:latin typeface="Century Schoolbook" panose="02040604050505020304" pitchFamily="18" charset="0"/>
              </a:rPr>
              <a:t>Orta Asya’da Çin etkisi sona ermiştir.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v </a:t>
            </a:r>
            <a:r>
              <a:rPr lang="tr-TR" b="1" i="1">
                <a:effectLst/>
                <a:latin typeface="Century Schoolbook" panose="02040604050505020304" pitchFamily="18" charset="0"/>
              </a:rPr>
              <a:t>Türkler İslamiyet’i benimsemiş ve gruplar halinde İslamiyet’e girmeye başlamışlardır.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v </a:t>
            </a:r>
            <a:r>
              <a:rPr lang="tr-TR" b="1" i="1">
                <a:effectLst/>
                <a:latin typeface="Century Schoolbook" panose="02040604050505020304" pitchFamily="18" charset="0"/>
              </a:rPr>
              <a:t>Türk-İslam Tarihi başlamıştır.</a:t>
            </a:r>
            <a:endParaRPr lang="tr-TR" b="0" i="0">
              <a:effectLst/>
              <a:latin typeface="Century Schoolbook" panose="02040604050505020304" pitchFamily="18" charset="0"/>
            </a:endParaRPr>
          </a:p>
          <a:p>
            <a:pPr fontAlgn="base"/>
            <a:r>
              <a:rPr lang="tr-TR" b="1" i="0">
                <a:effectLst/>
                <a:latin typeface="Century Schoolbook" panose="02040604050505020304" pitchFamily="18" charset="0"/>
              </a:rPr>
              <a:t>Türklerin İslamiyet’i Kabul Etmesinde Etkili Olan Nedenler: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1- Kök Tanrı inancında da tek Tanrı, Cennet-Cehennem gibi kavramların olması.</a:t>
            </a:r>
          </a:p>
          <a:p>
            <a:pPr fontAlgn="base"/>
            <a:r>
              <a:rPr lang="tr-TR" b="0" i="0">
                <a:effectLst/>
                <a:latin typeface="Century Schoolbook" panose="02040604050505020304" pitchFamily="18" charset="0"/>
              </a:rPr>
              <a:t>2- İslam dininideki “gaza” düşüncesinin Türklerin savaşçılık özellikleri ile benzerlik göstermesi.</a:t>
            </a:r>
          </a:p>
        </p:txBody>
      </p:sp>
    </p:spTree>
    <p:extLst>
      <p:ext uri="{BB962C8B-B14F-4D97-AF65-F5344CB8AC3E}">
        <p14:creationId xmlns:p14="http://schemas.microsoft.com/office/powerpoint/2010/main" xmlns="" val="1978665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982267"/>
            <a:ext cx="10131425" cy="4808934"/>
          </a:xfrm>
        </p:spPr>
        <p:txBody>
          <a:bodyPr>
            <a:noAutofit/>
          </a:bodyPr>
          <a:lstStyle/>
          <a:p>
            <a:pPr fontAlgn="base"/>
            <a:r>
              <a:rPr lang="tr-TR" sz="2000" b="1" i="0">
                <a:effectLst/>
                <a:latin typeface="Century Schoolbook" panose="02040604050505020304" pitchFamily="18" charset="0"/>
              </a:rPr>
              <a:t>Türklerin İslamiyet’e Yaptığı Hizmetler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Dış saldırılara karşı İslam topraklarını korumuşlardır.</a:t>
            </a:r>
          </a:p>
          <a:p>
            <a:pPr fontAlgn="base"/>
            <a:r>
              <a:rPr lang="tr-TR" sz="2000" b="0" i="0">
                <a:effectLst/>
                <a:latin typeface="Century Schoolbook" panose="02040604050505020304" pitchFamily="18" charset="0"/>
              </a:rPr>
              <a:t> İslamiyet’i dünyanın değişik yerlerine yaymışlardır.</a:t>
            </a:r>
          </a:p>
          <a:p>
            <a:pPr fontAlgn="base"/>
            <a:r>
              <a:rPr lang="tr-TR" sz="2000" b="0" i="0">
                <a:effectLst/>
                <a:latin typeface="Century Schoolbook" panose="02040604050505020304" pitchFamily="18" charset="0"/>
              </a:rPr>
              <a:t> İslam bilim ve kültürünün gelişmesine katkıda bulunmuşlardır.</a:t>
            </a:r>
          </a:p>
          <a:p>
            <a:pPr fontAlgn="base"/>
            <a:r>
              <a:rPr lang="tr-TR" sz="2000" b="1" i="0">
                <a:effectLst/>
                <a:latin typeface="Century Schoolbook" panose="02040604050505020304" pitchFamily="18" charset="0"/>
              </a:rPr>
              <a:t>Karahanlılar (840-1212)</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Uygurların yıkılmasının ardından Karluk, Yağma, Çiğil Türk boyları birleşerek Karahanlıları kurmuşlardır (840).</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Devletin kurucusu Bilge Kül Kadir Han’dır.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Karahanlılar ilk Türk-İslam Devleti’dir.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Karahanlılar başlangıçta Gök Tanrı dinine inanıyorlardı. Satuk Buğra Han’ın hükümdarlığı döneminde İslamiyet’i kabul ettiler ve 960 yılından itibaren Müslüman olmaya başlamışlardır. (Satuk Buğra Han, İslamiyet’i seçtikten sonra Abdülkerim adını almıştır.)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21383197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732235"/>
            <a:ext cx="10131425" cy="5058966"/>
          </a:xfrm>
        </p:spPr>
        <p:txBody>
          <a:bodyPr>
            <a:normAutofit/>
          </a:bodyPr>
          <a:lstStyle/>
          <a:p>
            <a:pPr fontAlgn="base"/>
            <a:r>
              <a:rPr lang="tr-TR" sz="2000" b="0" i="1">
                <a:effectLst/>
                <a:latin typeface="Century Schoolbook" panose="02040604050505020304" pitchFamily="18" charset="0"/>
              </a:rPr>
              <a:t>Ülke bir süre sonra iç karışıklıklar sonucunda “doğu” ve batı” olarak ikiye ayrılmış, Doğu Karahanlılar Karahitaylılar (1211), Batı Karahanlılar ise Harzemşahlar tarafından (1212) yıkılmışlardır.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Karahanlılar Türkçe’yi resmi dil ilan etmişlerdir. Türk geleneklerini devam ettirmişlerdir. Türk İslam medeniyetinin temelleri Karahanlılar döneminde atılmıştır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Bu dönemde birçok eser yazılmıştır. Bunlardan </a:t>
            </a:r>
            <a:r>
              <a:rPr lang="tr-TR" sz="2000" b="1" i="1">
                <a:effectLst/>
                <a:latin typeface="Century Schoolbook" panose="02040604050505020304" pitchFamily="18" charset="0"/>
              </a:rPr>
              <a:t>DİVAN-Ü LÜGAT-İT TÜRK</a:t>
            </a:r>
            <a:r>
              <a:rPr lang="tr-TR" sz="2000" b="0" i="1">
                <a:effectLst/>
                <a:latin typeface="Century Schoolbook" panose="02040604050505020304" pitchFamily="18" charset="0"/>
              </a:rPr>
              <a:t> Kaşgarlı Mahmut tarafından yazılmıştır. Türkçe’nin Arapça’dan zengin bir dil olduğunu ortaya koymak ve Araplara Türkçe öğretmek amacıyla yazılan bu eser İLK TÜRKÇE SÖZLÜK olarak kabul edilmektedir. Eserde aynı zamanda o dönemde Türklerin yaşam biçimleri hakkında bilgiler aynı zamanda bir de dünya haritası bulunmaktadır.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27346076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160859"/>
            <a:ext cx="10131425" cy="4630341"/>
          </a:xfrm>
        </p:spPr>
        <p:txBody>
          <a:bodyPr>
            <a:noAutofit/>
          </a:bodyPr>
          <a:lstStyle/>
          <a:p>
            <a:pPr fontAlgn="base"/>
            <a:r>
              <a:rPr lang="tr-TR" sz="2000" b="0" i="1">
                <a:effectLst/>
                <a:latin typeface="Century Schoolbook" panose="02040604050505020304" pitchFamily="18" charset="0"/>
              </a:rPr>
              <a:t>Yine Karahanlılar döneminde önemli devlet adamalarından biri olan Yusuf Has Hacip tarafından </a:t>
            </a:r>
            <a:r>
              <a:rPr lang="tr-TR" sz="2000" b="1" i="1">
                <a:effectLst/>
                <a:latin typeface="Century Schoolbook" panose="02040604050505020304" pitchFamily="18" charset="0"/>
              </a:rPr>
              <a:t>KUTADGU BİLİG</a:t>
            </a:r>
            <a:r>
              <a:rPr lang="tr-TR" sz="2000" b="0" i="1">
                <a:effectLst/>
                <a:latin typeface="Century Schoolbook" panose="02040604050505020304" pitchFamily="18" charset="0"/>
              </a:rPr>
              <a:t> adlı eser yazılmıştır. Kutadgu Bilig “Mutluluk Veren Bilgi” demektir. Bu kitap, öğüt ve ahlak konusunda bilgiler verir. İnsanların iyi olması neler yapması gerektiğini anlatır.</a:t>
            </a:r>
            <a:endParaRPr lang="tr-TR" sz="2000" b="0" i="0">
              <a:effectLst/>
              <a:latin typeface="Century Schoolbook" panose="02040604050505020304" pitchFamily="18" charset="0"/>
            </a:endParaRPr>
          </a:p>
          <a:p>
            <a:pPr fontAlgn="base"/>
            <a:r>
              <a:rPr lang="tr-TR" sz="2000" b="1" i="0">
                <a:effectLst/>
                <a:latin typeface="Century Schoolbook" panose="02040604050505020304" pitchFamily="18" charset="0"/>
              </a:rPr>
              <a:t>Gazneliler (963-1187)</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Alp Tigin tarafından günümüzde Afganistan sınırları içerisinde yer alan Gazne’de kurulmuştur (963.)</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Devletin en önemli hükümdarı Gazneli Mahmut’tur. Devlet en gelişmiş zamanını onun zamanında yaşamıştır. Yaşamının tam 45 yılını gaza ve fetihlerle geçitmiştir. Ülkesini adaletle yönetti. Farklı milletlerden oluşan halkına iyi davrandı. Sanatçılara değer verdi. Ünlü bilgin Biruni ve ünlü şair Firdevsi onun himayesinde yaşadı ve eser verdi. Hindistan’a 17 sefer yapmış ve burada İslamiyet’in yayılmasını sağlamıştır. Böylece günümüzdeki Pakistan devletinin temelleri atılmıştır.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29866278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285875"/>
            <a:ext cx="10131425" cy="4505325"/>
          </a:xfrm>
        </p:spPr>
        <p:txBody>
          <a:bodyPr>
            <a:normAutofit/>
          </a:bodyPr>
          <a:lstStyle/>
          <a:p>
            <a:pPr fontAlgn="base"/>
            <a:r>
              <a:rPr lang="tr-TR" sz="2000" b="0" i="1">
                <a:effectLst/>
                <a:latin typeface="Century Schoolbook" panose="02040604050505020304" pitchFamily="18" charset="0"/>
              </a:rPr>
              <a:t>Gazneli Mahmut aynı zamanda Abbasi halifesi Büveyhoğulları tehlikesine karşı korumuş ve hizmetleri karşılığında kendisine “Sultan” unvanı verilmiştir. Türk tarihinde Sultan unvanını kullanan ilk hükümdar Gazneli Mahmut’tur.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Gazneli Mahmut’tan sonra ülkenin başına oğlu Sultan Mesut geçti. Onun döneminde Selçuklularla yapılan 1040 Dandanakan Savaşı’nda Gazneliler yenildi. Bu savaştan sonra yıkılma sürecini girmişlerdir.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Gazneliler, ordularını o dönemin tankları sayabileceğimiz filleri kullanıyorlardı.</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Kuruldukları bölge itibariyle birçok milletten oluşan Gaznelilerde birlik sağlanamamış bu da yıkılmalarını kolaylaştırmıştır.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1627010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Büyük Selçuklular (1040-1157)</a:t>
            </a:r>
            <a:endParaRPr lang="tr-TR">
              <a:latin typeface="Brush Script MT" panose="03060802040406070304" pitchFamily="66" charset="0"/>
            </a:endParaRPr>
          </a:p>
        </p:txBody>
      </p:sp>
      <p:sp>
        <p:nvSpPr>
          <p:cNvPr id="3" name="İçerik Yer Tutucusu 2"/>
          <p:cNvSpPr>
            <a:spLocks noGrp="1"/>
          </p:cNvSpPr>
          <p:nvPr>
            <p:ph idx="1"/>
          </p:nvPr>
        </p:nvSpPr>
        <p:spPr/>
        <p:txBody>
          <a:bodyPr/>
          <a:lstStyle/>
          <a:p>
            <a:pPr fontAlgn="base"/>
            <a:r>
              <a:rPr lang="tr-TR" b="0" i="1">
                <a:effectLst/>
                <a:latin typeface="Century Schoolbook" panose="02040604050505020304" pitchFamily="18" charset="0"/>
              </a:rPr>
              <a:t>Selçuk Bey tarafından kendisine bağlı Kınık boyu bir araya getirilerek Cend şehrinde devletin temelleri atılmıştır. Selçuklular, Çağrı ve Tuğrul Beyler döneminde yurt bulmak amacıyla 1015 yılından itibaren Anadolu’ya akınlar düzenlemişlerdir.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v </a:t>
            </a:r>
            <a:r>
              <a:rPr lang="tr-TR" b="0" i="1">
                <a:effectLst/>
                <a:latin typeface="Century Schoolbook" panose="02040604050505020304" pitchFamily="18" charset="0"/>
              </a:rPr>
              <a:t>Selçuklular, Yurt arayışları sonucunda Gaznelilerle sorun yaşadı. 1040 yılında Dandanakan Savaşı’nda iki ülke karşı karşıya geldi. Zafer kazanan Selçuklular bu savaştan sonra Büyük Selçuklular resmen kurulmuşlardır.</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v </a:t>
            </a:r>
            <a:r>
              <a:rPr lang="tr-TR" b="0" i="1">
                <a:effectLst/>
                <a:latin typeface="Century Schoolbook" panose="02040604050505020304" pitchFamily="18" charset="0"/>
              </a:rPr>
              <a:t>Tuğrul Bey, 1055 Bağdat Seferiyle Abbasi Halifesini dış tehlikelere karşı korumuş halife de ona “Doğunun ve Batının Hükümdarı” unvanını vermiştir.</a:t>
            </a:r>
            <a:endParaRPr lang="tr-TR" b="0" i="0">
              <a:effectLst/>
              <a:latin typeface="Century Schoolbook" panose="02040604050505020304" pitchFamily="18" charset="0"/>
            </a:endParaRPr>
          </a:p>
        </p:txBody>
      </p:sp>
    </p:spTree>
    <p:extLst>
      <p:ext uri="{BB962C8B-B14F-4D97-AF65-F5344CB8AC3E}">
        <p14:creationId xmlns:p14="http://schemas.microsoft.com/office/powerpoint/2010/main" xmlns="" val="3821874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2400" b="0" i="1">
                <a:effectLst/>
                <a:latin typeface="Century Schoolbook" panose="02040604050505020304" pitchFamily="18" charset="0"/>
              </a:rPr>
              <a:t>Tuğrul ve Çağrı Beylerden sonra devlerin başına Çağrı Bey’in oğlu Alparslan geçti. Onun dönemindeki en önemli olay Türk tarihinin en önemli savaşlarından biri olan Malazgirt Savaşı’dır</a:t>
            </a:r>
            <a:endParaRPr lang="tr-TR" sz="2400">
              <a:latin typeface="Century Schoolbook" panose="02040604050505020304" pitchFamily="18" charset="0"/>
            </a:endParaRPr>
          </a:p>
        </p:txBody>
      </p:sp>
    </p:spTree>
    <p:extLst>
      <p:ext uri="{BB962C8B-B14F-4D97-AF65-F5344CB8AC3E}">
        <p14:creationId xmlns:p14="http://schemas.microsoft.com/office/powerpoint/2010/main" xmlns="" val="19336014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928689"/>
            <a:ext cx="10131425" cy="4862512"/>
          </a:xfrm>
        </p:spPr>
        <p:txBody>
          <a:bodyPr/>
          <a:lstStyle/>
          <a:p>
            <a:pPr fontAlgn="base"/>
            <a:r>
              <a:rPr lang="tr-TR" b="1" i="1">
                <a:effectLst/>
                <a:latin typeface="Century Schoolbook" panose="02040604050505020304" pitchFamily="18" charset="0"/>
              </a:rPr>
              <a:t>Malazgirt Savaşı (1071):</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Nedeni: </a:t>
            </a:r>
            <a:r>
              <a:rPr lang="tr-TR" b="0" i="1">
                <a:effectLst/>
                <a:latin typeface="Century Schoolbook" panose="02040604050505020304" pitchFamily="18" charset="0"/>
              </a:rPr>
              <a:t>Selçukluların yaptığı akınlar üzerine Anadolu üzerinde hâkimiyetini kaybetmeye başlayan Bizans, Türkleri buradan çıkarmak istiyordu. Bu amaçla imparator Romen Diyojen kalabalık bir ordu ile harekete geçti.</a:t>
            </a:r>
            <a:endParaRPr lang="tr-TR" b="0" i="0">
              <a:effectLst/>
              <a:latin typeface="Century Schoolbook" panose="02040604050505020304" pitchFamily="18" charset="0"/>
            </a:endParaRPr>
          </a:p>
          <a:p>
            <a:pPr fontAlgn="base"/>
            <a:r>
              <a:rPr lang="tr-TR" b="1" i="1">
                <a:effectLst/>
                <a:latin typeface="Century Schoolbook" panose="02040604050505020304" pitchFamily="18" charset="0"/>
              </a:rPr>
              <a:t>Gelişme: </a:t>
            </a:r>
            <a:r>
              <a:rPr lang="tr-TR" b="0" i="1">
                <a:effectLst/>
                <a:latin typeface="Century Schoolbook" panose="02040604050505020304" pitchFamily="18" charset="0"/>
              </a:rPr>
              <a:t>Büyük Selçuklu Devleti hükümdarı Alp Arslan Anadolu’daki Türklerin güvenliğini sağlamak, burayı kalıcı bir Türk yurdu yapmak için ordusunu topladı. Anadolu’nun doğusuna ilerleyen Bizans ordusu ile Selçuklu ordusu Malazgirt Ovasında (günümüzde Muş sınırları içerisinde) karşılaştı. Bizans ordusu sayıca Selçuklu ordusundan çok daha fazlaydı. İçinde Balkanlarda yaşayan Uz, Peçenek gibi Türk boylarından askerler de bulunuyordu. Türk boylarından askerlerin de savaş içinde saf değiştirmesiyle </a:t>
            </a:r>
            <a:r>
              <a:rPr lang="tr-TR" b="1" i="1">
                <a:effectLst/>
                <a:latin typeface="Century Schoolbook" panose="02040604050505020304" pitchFamily="18" charset="0"/>
              </a:rPr>
              <a:t>[Bu durum savaşlarda milli duyguların önemli rol oynadığını gösterir.] </a:t>
            </a:r>
            <a:r>
              <a:rPr lang="tr-TR" b="0" i="1">
                <a:effectLst/>
                <a:latin typeface="Century Schoolbook" panose="02040604050505020304" pitchFamily="18" charset="0"/>
              </a:rPr>
              <a:t>Selçuklu ordusu Bizans ordusunu yenilgiye uğrattı (1071). Bizans imparatoru esir alındı.</a:t>
            </a:r>
            <a:endParaRPr lang="tr-TR" b="0" i="0">
              <a:effectLst/>
              <a:latin typeface="Century Schoolbook" panose="02040604050505020304" pitchFamily="18" charset="0"/>
            </a:endParaRPr>
          </a:p>
        </p:txBody>
      </p:sp>
    </p:spTree>
    <p:extLst>
      <p:ext uri="{BB962C8B-B14F-4D97-AF65-F5344CB8AC3E}">
        <p14:creationId xmlns:p14="http://schemas.microsoft.com/office/powerpoint/2010/main" xmlns="" val="3080281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4363" y="731176"/>
            <a:ext cx="10131425" cy="4323027"/>
          </a:xfrm>
        </p:spPr>
        <p:txBody>
          <a:bodyPr>
            <a:normAutofit/>
          </a:bodyPr>
          <a:lstStyle/>
          <a:p>
            <a:pPr fontAlgn="base"/>
            <a:r>
              <a:rPr lang="tr-TR" sz="2000" b="1" i="1">
                <a:effectLst/>
                <a:latin typeface="Century Schoolbook" panose="02040604050505020304" pitchFamily="18" charset="0"/>
              </a:rPr>
              <a:t>Anayurttan Göçler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Bir süre Türkler Orta Asya’dan göç etmek zorunda kaldılar.</a:t>
            </a:r>
          </a:p>
          <a:p>
            <a:pPr fontAlgn="base"/>
            <a:r>
              <a:rPr lang="tr-TR" sz="2000" b="1" i="1">
                <a:effectLst/>
                <a:latin typeface="Century Schoolbook" panose="02040604050505020304" pitchFamily="18" charset="0"/>
              </a:rPr>
              <a:t>Orta Asya’dan Göçlerin Nedenleri:</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Zamanla nüfusun artması, otlakların hayvanları besleyemez olması.</a:t>
            </a:r>
          </a:p>
          <a:p>
            <a:pPr fontAlgn="base"/>
            <a:r>
              <a:rPr lang="tr-TR" sz="2000" b="0" i="0">
                <a:effectLst/>
                <a:latin typeface="Century Schoolbook" panose="02040604050505020304" pitchFamily="18" charset="0"/>
              </a:rPr>
              <a:t> Boylar arasında çatışmalar başlaması</a:t>
            </a:r>
          </a:p>
          <a:p>
            <a:pPr fontAlgn="base"/>
            <a:r>
              <a:rPr lang="tr-TR" sz="2000" b="0" i="0">
                <a:effectLst/>
                <a:latin typeface="Century Schoolbook" panose="02040604050505020304" pitchFamily="18" charset="0"/>
              </a:rPr>
              <a:t> Çin’in baskısı.</a:t>
            </a:r>
          </a:p>
          <a:p>
            <a:pPr fontAlgn="base"/>
            <a:r>
              <a:rPr lang="tr-TR" sz="2000" b="0" i="0">
                <a:effectLst/>
                <a:latin typeface="Century Schoolbook" panose="02040604050505020304" pitchFamily="18" charset="0"/>
              </a:rPr>
              <a:t> Salgın hastalıklar nedeniyle hayvanların çoğunluğunun ölmesi.</a:t>
            </a:r>
          </a:p>
        </p:txBody>
      </p:sp>
    </p:spTree>
    <p:extLst>
      <p:ext uri="{BB962C8B-B14F-4D97-AF65-F5344CB8AC3E}">
        <p14:creationId xmlns:p14="http://schemas.microsoft.com/office/powerpoint/2010/main" xmlns="" val="22844294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017985"/>
            <a:ext cx="10131425" cy="4773216"/>
          </a:xfrm>
        </p:spPr>
        <p:txBody>
          <a:bodyPr>
            <a:normAutofit/>
          </a:bodyPr>
          <a:lstStyle/>
          <a:p>
            <a:pPr fontAlgn="base"/>
            <a:r>
              <a:rPr lang="tr-TR" sz="2000" b="1" i="1">
                <a:effectLst/>
                <a:latin typeface="Century Schoolbook" panose="02040604050505020304" pitchFamily="18" charset="0"/>
              </a:rPr>
              <a:t>Sonuçlar: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 ANADOLU’NUN KAPISI TÜRKLERE AÇILDI</a:t>
            </a:r>
            <a:r>
              <a:rPr lang="tr-TR" sz="2000" b="1" i="1">
                <a:effectLst/>
                <a:latin typeface="Century Schoolbook" panose="02040604050505020304" pitchFamily="18" charset="0"/>
              </a:rPr>
              <a:t>.</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Anadolu’da İlk Türk Devletleri kuruldu.</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Türkiye Tarihi başladı.</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Bizans’ın Anadolu’yu savunma gücü kırılmıştır.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Anadolu Türk yurdu olmaya başladı</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a:t>
            </a:r>
            <a:r>
              <a:rPr lang="tr-TR" sz="2000" b="0" i="1">
                <a:effectLst/>
                <a:latin typeface="Century Schoolbook" panose="02040604050505020304" pitchFamily="18" charset="0"/>
              </a:rPr>
              <a:t>Alparslan’dan sonra başa geçen (1072) Melikşah döneminde devlet en gelişmiş zamanını yaşamıştır. Bu dönemde Gazneliler ve Karahanlılarla mücadele edildi. Anadolu’nun fethine devam edildi. İim adamları desteklendi. Medreseler açıldı. Bir rasathane kurdu. Gökyüzü ve gök cisimleri izlendi. Bu çalışmalar sonucunda Celali Takvimi hazırlandı.</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217443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321595"/>
            <a:ext cx="10131425" cy="4469606"/>
          </a:xfrm>
        </p:spPr>
        <p:txBody>
          <a:bodyPr>
            <a:normAutofit/>
          </a:bodyPr>
          <a:lstStyle/>
          <a:p>
            <a:pPr fontAlgn="base"/>
            <a:r>
              <a:rPr lang="tr-TR" sz="2000" b="0" i="1">
                <a:effectLst/>
                <a:latin typeface="Century Schoolbook" panose="02040604050505020304" pitchFamily="18" charset="0"/>
              </a:rPr>
              <a:t>Büyük Selçuklular Karahitaylılar döneminde ile yapılan Katvan Savaşı’nda yıkılma sürecine girdi (1141). Son sultan Sencer’in 1157 yılında ölmesi ile devlet tamamen yıkılmıştır.</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v </a:t>
            </a:r>
            <a:r>
              <a:rPr lang="tr-TR" sz="2000" b="0" i="1">
                <a:effectLst/>
                <a:latin typeface="Century Schoolbook" panose="02040604050505020304" pitchFamily="18" charset="0"/>
              </a:rPr>
              <a:t>Selçuklular döneminde Selçuklu sultan ve devlet adamlarının da desteğiyle değerli edebiyatçı ve şairler yetişmiştir. Sadi, Ömer Hayyam bunlardan bazılarıdır.</a:t>
            </a:r>
            <a:endParaRPr lang="tr-TR" sz="2000" b="0" i="0">
              <a:effectLst/>
              <a:latin typeface="Century Schoolbook" panose="02040604050505020304" pitchFamily="18" charset="0"/>
            </a:endParaRPr>
          </a:p>
          <a:p>
            <a:pPr fontAlgn="base"/>
            <a:r>
              <a:rPr lang="tr-TR" sz="2000" b="1" i="0">
                <a:effectLst/>
                <a:latin typeface="Century Schoolbook" panose="02040604050505020304" pitchFamily="18" charset="0"/>
              </a:rPr>
              <a:t>NİZAMÜLMÜLK</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Selçuklu Devleti’nin önemli şahıslarından birisidir. Selçukluların en ünlü veziridir. Hem Alparslan hem de Melikşah döneminde görev yapmıştır. Dönemin üniversiteleri sayılan Nizamiye Medreseleri’ni kurmuştur. Devlet işlerinin nasıl olması gerektiği konusunda hükümdarlara fikir vermek için SİYASETNAME adlı ünlü eserini yazmıştır.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41288908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fontAlgn="base"/>
            <a:r>
              <a:rPr lang="tr-TR" b="1" i="0">
                <a:effectLst/>
                <a:latin typeface="Brush Script MT" panose="03060802040406070304" pitchFamily="66" charset="0"/>
              </a:rPr>
              <a:t>KÜLTÜRÜMÜZÜN YAŞAYAN DEĞERİ KUTLAMALAR</a:t>
            </a:r>
            <a:r>
              <a:rPr lang="tr-TR" b="0" i="0">
                <a:effectLst/>
                <a:latin typeface="Brush Script MT" panose="03060802040406070304" pitchFamily="66" charset="0"/>
              </a:rPr>
              <a:t/>
            </a:r>
            <a:br>
              <a:rPr lang="tr-TR" b="0" i="0">
                <a:effectLst/>
                <a:latin typeface="Brush Script MT" panose="03060802040406070304" pitchFamily="66" charset="0"/>
              </a:rPr>
            </a:br>
            <a:r>
              <a:rPr lang="tr-TR" b="0" i="0">
                <a:effectLst/>
                <a:latin typeface="Brush Script MT" panose="03060802040406070304" pitchFamily="66" charset="0"/>
              </a:rPr>
              <a:t>Orta Asya’dan beri kültürümüz</a:t>
            </a:r>
          </a:p>
        </p:txBody>
      </p:sp>
      <p:sp>
        <p:nvSpPr>
          <p:cNvPr id="3" name="İçerik Yer Tutucusu 2"/>
          <p:cNvSpPr>
            <a:spLocks noGrp="1"/>
          </p:cNvSpPr>
          <p:nvPr>
            <p:ph idx="1"/>
          </p:nvPr>
        </p:nvSpPr>
        <p:spPr/>
        <p:txBody>
          <a:bodyPr/>
          <a:lstStyle/>
          <a:p>
            <a:pPr fontAlgn="base"/>
            <a:r>
              <a:rPr lang="tr-TR" b="0" i="0">
                <a:effectLst/>
                <a:latin typeface="Century Schoolbook" panose="02040604050505020304" pitchFamily="18" charset="0"/>
              </a:rPr>
              <a:t>Orta Asya’dan beri kültürümüzde ayrı bir yeri olan kutlamalarımız yüzyıllardır süreklilik halinde ve küçük değişimlerle günümüze kadar ulaşmıştır. Bu kutlamalarda ön önemlileri şunlardır:</a:t>
            </a:r>
          </a:p>
          <a:p>
            <a:pPr fontAlgn="base"/>
            <a:r>
              <a:rPr lang="tr-TR" b="1" i="0">
                <a:effectLst/>
                <a:latin typeface="Century Schoolbook" panose="02040604050505020304" pitchFamily="18" charset="0"/>
              </a:rPr>
              <a:t>NEVRUZ: </a:t>
            </a:r>
            <a:r>
              <a:rPr lang="tr-TR" b="0" i="0">
                <a:effectLst/>
                <a:latin typeface="Century Schoolbook" panose="02040604050505020304" pitchFamily="18" charset="0"/>
              </a:rPr>
              <a:t>Türk dünyasının baharı karşıladığı, kutladığı bayramdır. Bayramın kutlandığı ay ilk Türk devletlerinde yılın ilk ayıdır. Bu nedenle bayram “yeni gün” şeklinde adlandırılmıştır. “Nevruz” kelimesi de “yeni gün” anlamına gelmektedir. Nevruz’da büyük ziyafetler tertip edilir, yarışmalar yapılır, eğlenilirdi. Nevruz, Selçuklu ve Osmanlı’da bayram olarak kutlanmaya devam etmiştir. Nevruz günü “Nevruziye” adı verilen şiirler hükümdara sunulmuştur. Günümüzde de bu gelenek devam etmektedir. Nevruz Bayramı haftasında kültürel bir öğemiz olan mesir macunu halka dağıtılmaktadır</a:t>
            </a:r>
          </a:p>
        </p:txBody>
      </p:sp>
    </p:spTree>
    <p:extLst>
      <p:ext uri="{BB962C8B-B14F-4D97-AF65-F5344CB8AC3E}">
        <p14:creationId xmlns:p14="http://schemas.microsoft.com/office/powerpoint/2010/main" xmlns="" val="20839646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fontAlgn="base"/>
            <a:r>
              <a:rPr lang="tr-TR" sz="2000" b="1" i="0">
                <a:effectLst/>
                <a:latin typeface="Century Schoolbook" panose="02040604050505020304" pitchFamily="18" charset="0"/>
              </a:rPr>
              <a:t>DÜĞÜNLER: </a:t>
            </a:r>
            <a:r>
              <a:rPr lang="tr-TR" sz="2000" b="0" i="0">
                <a:effectLst/>
                <a:latin typeface="Century Schoolbook" panose="02040604050505020304" pitchFamily="18" charset="0"/>
              </a:rPr>
              <a:t>Kültürel öğelerimizden biri de düğünlerdir. Düğünler, geçmişten günümüze kadar yüzyıllar boyunca geleneklerimizin yaşatıldığı</a:t>
            </a:r>
          </a:p>
          <a:p>
            <a:pPr fontAlgn="base"/>
            <a:r>
              <a:rPr lang="tr-TR" sz="2000" b="0" i="0">
                <a:effectLst/>
                <a:latin typeface="Century Schoolbook" panose="02040604050505020304" pitchFamily="18" charset="0"/>
              </a:rPr>
              <a:t>değerlerimizdendir. Düğünlerde kültürümüzü yansıtan maniler söylenir, müzik eşliğinde türküler okunur. Davul zurna eşliğinde halaylar çekilir. Evlenenlerin mutluluğu için dualar okunur.</a:t>
            </a:r>
          </a:p>
        </p:txBody>
      </p:sp>
    </p:spTree>
    <p:extLst>
      <p:ext uri="{BB962C8B-B14F-4D97-AF65-F5344CB8AC3E}">
        <p14:creationId xmlns:p14="http://schemas.microsoft.com/office/powerpoint/2010/main" xmlns="" val="25856208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196579"/>
            <a:ext cx="10131425" cy="4594622"/>
          </a:xfrm>
        </p:spPr>
        <p:txBody>
          <a:bodyPr/>
          <a:lstStyle/>
          <a:p>
            <a:pPr fontAlgn="base"/>
            <a:r>
              <a:rPr lang="tr-TR" b="1" i="0">
                <a:effectLst/>
                <a:latin typeface="Century Schoolbook" panose="02040604050505020304" pitchFamily="18" charset="0"/>
              </a:rPr>
              <a:t>BOZKIRIN SANATKÂRLARI</a:t>
            </a:r>
            <a:endParaRPr lang="tr-TR" b="0" i="0">
              <a:effectLst/>
              <a:latin typeface="Century Schoolbook" panose="02040604050505020304" pitchFamily="18" charset="0"/>
            </a:endParaRPr>
          </a:p>
          <a:p>
            <a:pPr fontAlgn="base"/>
            <a:r>
              <a:rPr lang="tr-TR" b="0" i="0">
                <a:effectLst/>
                <a:latin typeface="Century Schoolbook" panose="02040604050505020304" pitchFamily="18" charset="0"/>
              </a:rPr>
              <a:t>Türkler anayurtları olan Orta Asya’da geniş bozkırlarda göçebe olarak yaşamışlar ve sanat anlayışları da bu göçebe anlayıştan etkilenmiştir. Usta madenciler yetiştiren Türkler, taşınabilen at koşum takımları, kılış vb. savaş gereçleri yapımında oldukça ileri gitmişlerdir. 1947 yılında Orta Asya’da Altay dağlarında çalışma yapan bir arkeoloji ekibi Pazırık Vadisi’nde bir kurgan (mezar) buldu. Bu kurganda insan ve at iskeletleri, atlara ait koşum takımları, bir araba, masalar, elbiseler, süs eşyaları, müzik aletleri ve kumaşlar bulundu. Burada aynı zamanda dünyanın en ünlü halısı olan Pazırık Halısı da bulundu. Bu halı MÖ 3. Yüzyıldan kalmaydı, ince dokunmuştu, yüksek kaliteye sahipti ve üzerinde zengin motifler vardır</a:t>
            </a:r>
          </a:p>
        </p:txBody>
      </p:sp>
    </p:spTree>
    <p:extLst>
      <p:ext uri="{BB962C8B-B14F-4D97-AF65-F5344CB8AC3E}">
        <p14:creationId xmlns:p14="http://schemas.microsoft.com/office/powerpoint/2010/main" xmlns="" val="34196524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1178719"/>
            <a:ext cx="10131425" cy="4612481"/>
          </a:xfrm>
        </p:spPr>
        <p:txBody>
          <a:bodyPr>
            <a:normAutofit/>
          </a:bodyPr>
          <a:lstStyle/>
          <a:p>
            <a:pPr fontAlgn="base"/>
            <a:r>
              <a:rPr lang="tr-TR" sz="2000" b="0" i="0">
                <a:effectLst/>
                <a:latin typeface="Century Schoolbook" panose="02040604050505020304" pitchFamily="18" charset="0"/>
              </a:rPr>
              <a:t>Türkler yaşamlarında önemli bir yere sahip olan hayvanlara el sanatlarında yer vermişlerdir. Kurt, kaplan, geyik ve yırtıcı kuşlar en çok rastlanan motiflerdir.</a:t>
            </a:r>
          </a:p>
          <a:p>
            <a:pPr fontAlgn="base"/>
            <a:r>
              <a:rPr lang="tr-TR" sz="2000" b="0" i="0">
                <a:effectLst/>
                <a:latin typeface="Century Schoolbook" panose="02040604050505020304" pitchFamily="18" charset="0"/>
              </a:rPr>
              <a:t>Uygur devleti dömeninde resim sanatında büyük gelişme yaşanmıştır. Bu resimlerde genelde dini törenler ve günlük yaşantılar konu edilmiştir.</a:t>
            </a:r>
          </a:p>
          <a:p>
            <a:pPr fontAlgn="base"/>
            <a:r>
              <a:rPr lang="tr-TR" sz="2000" b="0" i="0">
                <a:effectLst/>
                <a:latin typeface="Century Schoolbook" panose="02040604050505020304" pitchFamily="18" charset="0"/>
              </a:rPr>
              <a:t>İlk Türk İslam devletlerinden günümüze cami, kervansaray, türbe vb. değişik yapılar ulaşmıştır. Bu yapılardan büyük camiler şehirlerin merkezinde yer almış ve şehir bun etrafından gelişmiştir. Ulucami adı verilen bu ibadet mekânları sadece bir cami değil, halkın eğitimi gördüğü, yöneticilerle halkın bir araya geldiği, sosyal ve kültürel faaliyetlerin yapıldığı bir merkezdir. Ticaret yapılan yerler de caminin yanındadır. Cami zamanla çeşitli ihtiyaçların karşılanması için yakınına inşa edilen okul, kütüphane, imaret (aşevi), darüşşifa(hastane), hamam vb. yapılarla külliye haline dönüşmüştür.</a:t>
            </a:r>
          </a:p>
        </p:txBody>
      </p:sp>
    </p:spTree>
    <p:extLst>
      <p:ext uri="{BB962C8B-B14F-4D97-AF65-F5344CB8AC3E}">
        <p14:creationId xmlns:p14="http://schemas.microsoft.com/office/powerpoint/2010/main" xmlns="" val="21706859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946547"/>
            <a:ext cx="10131425" cy="4844653"/>
          </a:xfrm>
        </p:spPr>
        <p:txBody>
          <a:bodyPr>
            <a:noAutofit/>
          </a:bodyPr>
          <a:lstStyle/>
          <a:p>
            <a:pPr fontAlgn="base"/>
            <a:r>
              <a:rPr lang="tr-TR" sz="2000" b="0" i="0">
                <a:effectLst/>
                <a:latin typeface="Century Schoolbook" panose="02040604050505020304" pitchFamily="18" charset="0"/>
              </a:rPr>
              <a:t>Kervansaraylar; yollar üzerinde kervanla ticaret yapan tüccarların, seyahat eden yolcuların ve onlara ait hayvanların dinlenmeleri, ihtiyaçlarını karşılamaları için yapılmıştır. İpek yolu üzerinde pek çok kervansaray inşa edilmiştir. Böylece doğu-barı arasındaki ticaret gelişmiştir.</a:t>
            </a:r>
          </a:p>
          <a:p>
            <a:pPr fontAlgn="base"/>
            <a:r>
              <a:rPr lang="tr-TR" sz="2000" b="0" i="0">
                <a:effectLst/>
                <a:latin typeface="Century Schoolbook" panose="02040604050505020304" pitchFamily="18" charset="0"/>
              </a:rPr>
              <a:t>Türk-İslam devletlerinden kalma diğer önemli mimari yapılardan biri de türbelerdir. Bu türbelere önemli devlet adamları ve ilim adamları gömülürdü. Türbeler estetik bir sanat anlayışı ile yapılırdı.</a:t>
            </a:r>
          </a:p>
          <a:p>
            <a:pPr fontAlgn="base"/>
            <a:r>
              <a:rPr lang="tr-TR" sz="2000" b="0" i="0">
                <a:effectLst/>
                <a:latin typeface="Century Schoolbook" panose="02040604050505020304" pitchFamily="18" charset="0"/>
              </a:rPr>
              <a:t>Selçuklular döneminde madeni eşya yapımında zirve yaşanmıştır. O dönemden günümüze ayna, mangal, kutu, hokka, bakraç, şamdan, kazan, gülebdan gibi eşyalar ulaşmıştır. Türkler İslamiyet’i kabul ettikten sonra seramik sanatının gelişmesine büyük katkıda bulunmuşlardır. Değişik teknikler kullanarak yaptıkları seramiklere yazı, bitki, hayvan ve insan motifler işlemişlerdir. Gazneliler ve Büyük Selçuklular da minyatür sanatı da gelişmiştir.</a:t>
            </a:r>
          </a:p>
        </p:txBody>
      </p:sp>
    </p:spTree>
    <p:extLst>
      <p:ext uri="{BB962C8B-B14F-4D97-AF65-F5344CB8AC3E}">
        <p14:creationId xmlns:p14="http://schemas.microsoft.com/office/powerpoint/2010/main" xmlns="" val="359183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0">
                <a:effectLst/>
                <a:latin typeface="Brush Script MT" panose="03060802040406070304" pitchFamily="66" charset="0"/>
              </a:rPr>
              <a:t>ASYA  HUN DEVLETİ (M.Ö. 220-M.S. 216)</a:t>
            </a:r>
            <a:endParaRPr lang="tr-TR">
              <a:latin typeface="Brush Script MT" panose="03060802040406070304" pitchFamily="66" charset="0"/>
            </a:endParaRPr>
          </a:p>
        </p:txBody>
      </p:sp>
      <p:sp>
        <p:nvSpPr>
          <p:cNvPr id="3" name="İçerik Yer Tutucusu 2"/>
          <p:cNvSpPr>
            <a:spLocks noGrp="1"/>
          </p:cNvSpPr>
          <p:nvPr>
            <p:ph idx="1"/>
          </p:nvPr>
        </p:nvSpPr>
        <p:spPr/>
        <p:txBody>
          <a:bodyPr>
            <a:normAutofit/>
          </a:bodyPr>
          <a:lstStyle/>
          <a:p>
            <a:pPr fontAlgn="base"/>
            <a:r>
              <a:rPr lang="tr-TR" sz="2000" b="0" i="1">
                <a:effectLst/>
                <a:latin typeface="Century Schoolbook" panose="02040604050505020304" pitchFamily="18" charset="0"/>
              </a:rPr>
              <a:t>Orta Asya’dan göç etmeyip kalan Türkler tarafından kurulmuştur. </a:t>
            </a:r>
            <a:r>
              <a:rPr lang="tr-TR" sz="2000" b="1" i="1">
                <a:effectLst/>
                <a:latin typeface="Century Schoolbook" panose="02040604050505020304" pitchFamily="18" charset="0"/>
              </a:rPr>
              <a:t>Bilinen ilk Türk devletidir. Devlete Asya Hun Devleti veya Büyük Hun Devleti adı da verilir.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Bilinen ilk hükümdarları Teoman’dır. (M.Ö. 220-209)</a:t>
            </a:r>
            <a:endParaRPr lang="tr-TR" sz="2000" b="0" i="0">
              <a:effectLst/>
              <a:latin typeface="Century Schoolbook" panose="02040604050505020304" pitchFamily="18" charset="0"/>
            </a:endParaRPr>
          </a:p>
          <a:p>
            <a:pPr fontAlgn="base"/>
            <a:r>
              <a:rPr lang="tr-TR" sz="2000" b="0" i="0">
                <a:effectLst/>
                <a:latin typeface="Century Schoolbook" panose="02040604050505020304" pitchFamily="18" charset="0"/>
              </a:rPr>
              <a:t> </a:t>
            </a:r>
            <a:r>
              <a:rPr lang="tr-TR" sz="2000" b="0" i="1">
                <a:effectLst/>
                <a:latin typeface="Century Schoolbook" panose="02040604050505020304" pitchFamily="18" charset="0"/>
              </a:rPr>
              <a:t>Çinliler bu dönemde Türk akınlarına karşı koymak için Çin Seddi’ni yapmışlardır. 6000 km uzunluğundaki, 8 metre yüksekliğindeki ve 7,5 metre genişliğindeki Çin Seddi Türk akınlarına engel olamamıştır.</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1947744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5801" y="607219"/>
            <a:ext cx="10131425" cy="5183981"/>
          </a:xfrm>
        </p:spPr>
        <p:txBody>
          <a:bodyPr>
            <a:normAutofit/>
          </a:bodyPr>
          <a:lstStyle/>
          <a:p>
            <a:pPr fontAlgn="base"/>
            <a:r>
              <a:rPr lang="tr-TR" sz="2000" b="0" i="1">
                <a:effectLst/>
                <a:latin typeface="Century Schoolbook" panose="02040604050505020304" pitchFamily="18" charset="0"/>
              </a:rPr>
              <a:t>Teoman’dan sonra devletin maşına Mete Han geçmiştir. Mete Han Çinlilerle mücadele etmiş. Ülkesini en geniş sınırlara ulaştırmıştır. Ordusunu daha iyi yönetebilmek için onlu, yüzlü, binli ve onbinli gruplara ayırmış ve başlarına “onbaşı” yüzbaşı” binbaşı” ve “tümenbaşı” atamıştır. Mete Han tarafından bulunan bu sistem günümüzde tüm dünya orduları tarafından kullanılmaktadır.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Hunlar, tarihte ilk kez Orta Asya’da yaşayan bütün Türkleri tek bayrak altında toplayan Türk devletidir.</a:t>
            </a:r>
            <a:endParaRPr lang="tr-TR" sz="2000" b="0" i="0">
              <a:effectLst/>
              <a:latin typeface="Century Schoolbook" panose="02040604050505020304" pitchFamily="18" charset="0"/>
            </a:endParaRPr>
          </a:p>
          <a:p>
            <a:pPr fontAlgn="base"/>
            <a:r>
              <a:rPr lang="tr-TR" sz="2000" b="0" i="1">
                <a:effectLst/>
                <a:latin typeface="Century Schoolbook" panose="02040604050505020304" pitchFamily="18" charset="0"/>
              </a:rPr>
              <a:t>Hunlar ülkenin hanedanın ortak malı olması (veraset sistemi) ve Çin entrikaları sonucunda M.S. 48’de Kuzey Hunlar ve Güney Hunlar diye ikiye bölünmüş ardından her ikisi de Çin tarafından ortadan kaldırılmıştır. (M.S. 216)</a:t>
            </a:r>
            <a:endParaRPr lang="tr-TR" sz="2000" b="0" i="0">
              <a:effectLst/>
              <a:latin typeface="Century Schoolbook" panose="02040604050505020304" pitchFamily="18" charset="0"/>
            </a:endParaRPr>
          </a:p>
        </p:txBody>
      </p:sp>
    </p:spTree>
    <p:extLst>
      <p:ext uri="{BB962C8B-B14F-4D97-AF65-F5344CB8AC3E}">
        <p14:creationId xmlns:p14="http://schemas.microsoft.com/office/powerpoint/2010/main" xmlns="" val="3096602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4"/>
          <p:cNvPicPr>
            <a:picLocks noGrp="1" noChangeAspect="1"/>
          </p:cNvPicPr>
          <p:nvPr>
            <p:ph idx="1"/>
          </p:nvPr>
        </p:nvPicPr>
        <p:blipFill rotWithShape="1">
          <a:blip r:embed="rId2"/>
          <a:srcRect l="1" t="25038" r="834" b="20221"/>
          <a:stretch/>
        </p:blipFill>
        <p:spPr>
          <a:xfrm>
            <a:off x="0" y="0"/>
            <a:ext cx="12192000" cy="6858000"/>
          </a:xfrm>
          <a:prstGeom prst="rect">
            <a:avLst/>
          </a:prstGeom>
        </p:spPr>
      </p:pic>
      <p:sp>
        <p:nvSpPr>
          <p:cNvPr id="7" name="Metin kutusu 6"/>
          <p:cNvSpPr txBox="1"/>
          <p:nvPr/>
        </p:nvSpPr>
        <p:spPr>
          <a:xfrm rot="10800000" flipV="1">
            <a:off x="5751513" y="4762201"/>
            <a:ext cx="4536280" cy="923330"/>
          </a:xfrm>
          <a:prstGeom prst="rect">
            <a:avLst/>
          </a:prstGeom>
          <a:noFill/>
          <a:ln>
            <a:solidFill>
              <a:schemeClr val="bg1"/>
            </a:solidFill>
          </a:ln>
        </p:spPr>
        <p:txBody>
          <a:bodyPr wrap="square" rtlCol="0">
            <a:spAutoFit/>
          </a:bodyPr>
          <a:lstStyle/>
          <a:p>
            <a:pPr algn="l"/>
            <a:r>
              <a:rPr lang="tr-TR" sz="5400">
                <a:solidFill>
                  <a:schemeClr val="bg1"/>
                </a:solidFill>
                <a:latin typeface="Algerian" pitchFamily="82" charset="0"/>
              </a:rPr>
              <a:t>METEHAN</a:t>
            </a:r>
          </a:p>
        </p:txBody>
      </p:sp>
    </p:spTree>
    <p:extLst>
      <p:ext uri="{BB962C8B-B14F-4D97-AF65-F5344CB8AC3E}">
        <p14:creationId xmlns:p14="http://schemas.microsoft.com/office/powerpoint/2010/main" xmlns="" val="4254541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4"/>
          <p:cNvPicPr>
            <a:picLocks noGrp="1" noChangeAspect="1"/>
          </p:cNvPicPr>
          <p:nvPr>
            <p:ph idx="1"/>
          </p:nvPr>
        </p:nvPicPr>
        <p:blipFill rotWithShape="1">
          <a:blip r:embed="rId2"/>
          <a:srcRect l="-627" t="34353" r="627" b="30657"/>
          <a:stretch/>
        </p:blipFill>
        <p:spPr>
          <a:xfrm>
            <a:off x="0" y="0"/>
            <a:ext cx="12340828" cy="7000875"/>
          </a:xfrm>
          <a:prstGeom prst="rect">
            <a:avLst/>
          </a:prstGeom>
        </p:spPr>
      </p:pic>
    </p:spTree>
    <p:extLst>
      <p:ext uri="{BB962C8B-B14F-4D97-AF65-F5344CB8AC3E}">
        <p14:creationId xmlns:p14="http://schemas.microsoft.com/office/powerpoint/2010/main" xmlns="" val="1700617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kyüzü">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xmlns=""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otalTime>0</TotalTime>
  <Words>2747</Words>
  <PresentationFormat>Özel</PresentationFormat>
  <Paragraphs>243</Paragraphs>
  <Slides>56</Slides>
  <Notes>0</Notes>
  <HiddenSlides>0</HiddenSlides>
  <MMClips>0</MMClips>
  <ScaleCrop>false</ScaleCrop>
  <HeadingPairs>
    <vt:vector size="4" baseType="variant">
      <vt:variant>
        <vt:lpstr>Tema</vt:lpstr>
      </vt:variant>
      <vt:variant>
        <vt:i4>1</vt:i4>
      </vt:variant>
      <vt:variant>
        <vt:lpstr>Slayt Başlıkları</vt:lpstr>
      </vt:variant>
      <vt:variant>
        <vt:i4>56</vt:i4>
      </vt:variant>
    </vt:vector>
  </HeadingPairs>
  <TitlesOfParts>
    <vt:vector size="57" baseType="lpstr">
      <vt:lpstr>Gökyüzü</vt:lpstr>
      <vt:lpstr>İPEK YOLUNDA TÜRKLER</vt:lpstr>
      <vt:lpstr>ORTA ASYA İLK TÜRK DEVLETLERİ (ANAYURT’TAN ANADOLU’YA)</vt:lpstr>
      <vt:lpstr>Slayt 3</vt:lpstr>
      <vt:lpstr>Slayt 4</vt:lpstr>
      <vt:lpstr>Slayt 5</vt:lpstr>
      <vt:lpstr>ASYA  HUN DEVLETİ (M.Ö. 220-M.S. 216)</vt:lpstr>
      <vt:lpstr>Slayt 7</vt:lpstr>
      <vt:lpstr>Slayt 8</vt:lpstr>
      <vt:lpstr>Slayt 9</vt:lpstr>
      <vt:lpstr>KAVİMLER GÖÇÜ (MS 375)</vt:lpstr>
      <vt:lpstr>Slayt 11</vt:lpstr>
      <vt:lpstr>Kavimler Göçü’nün Sonuçları:</vt:lpstr>
      <vt:lpstr>KÖK TÜRK  DEVLETİ</vt:lpstr>
      <vt:lpstr>2.Kök Türk Devleti (Kutluk Devleti)</vt:lpstr>
      <vt:lpstr>ORHUN YAZITLARI (KÖK TÜRK KİTABELERİ): </vt:lpstr>
      <vt:lpstr>UYGUR DEVLETİ (745-840)</vt:lpstr>
      <vt:lpstr>Slayt 17</vt:lpstr>
      <vt:lpstr>TÜREYİŞ DESTANI: Uygurların Destanıdır.</vt:lpstr>
      <vt:lpstr>Slayt 19</vt:lpstr>
      <vt:lpstr>İLK TÜRK DEVLETLERİNDE KÜLTÜR VE UYGARLIK:</vt:lpstr>
      <vt:lpstr>Slayt 21</vt:lpstr>
      <vt:lpstr>Slayt 22</vt:lpstr>
      <vt:lpstr>ATLI ASKERLERDEN MODERN TÜRK ORDUSUNA</vt:lpstr>
      <vt:lpstr>Slayt 24</vt:lpstr>
      <vt:lpstr>İPEK YOLU</vt:lpstr>
      <vt:lpstr>Slayt 26</vt:lpstr>
      <vt:lpstr>Slayt 27</vt:lpstr>
      <vt:lpstr>Slayt 28</vt:lpstr>
      <vt:lpstr>İSLAMİYET’İN DOĞUŞU VE YAYILIŞI İslamiyet Öncesi’nde Arabistan</vt:lpstr>
      <vt:lpstr>İslamiyet’in Doğuşu ve Hz. Muhammed Dönemi</vt:lpstr>
      <vt:lpstr>Hicret  </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Büyük Selçuklular (1040-1157)</vt:lpstr>
      <vt:lpstr>Slayt 48</vt:lpstr>
      <vt:lpstr>Slayt 49</vt:lpstr>
      <vt:lpstr>Slayt 50</vt:lpstr>
      <vt:lpstr>Slayt 51</vt:lpstr>
      <vt:lpstr>KÜLTÜRÜMÜZÜN YAŞAYAN DEĞERİ KUTLAMALAR Orta Asya’dan beri kültürümüz</vt:lpstr>
      <vt:lpstr>Slayt 53</vt:lpstr>
      <vt:lpstr>Slayt 54</vt:lpstr>
      <vt:lpstr>Slayt 55</vt:lpstr>
      <vt:lpstr>Slayt 56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2017-02-15T14:43:17Z</dcterms:modified>
  <cp:category>www.sorubak.com</cp:category>
</cp:coreProperties>
</file>