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audio31.wav" ContentType="audio/x-wav"/>
  <Override PartName="/ppt/slideLayouts/slideLayout10.xml" ContentType="application/vnd.openxmlformats-officedocument.presentationml.slideLayout+xml"/>
  <Override PartName="/ppt/media/audio11.wav" ContentType="audio/x-wav"/>
  <Override PartName="/ppt/media/audio21.wav" ContentType="audio/x-wav"/>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361" autoAdjust="0"/>
  </p:normalViewPr>
  <p:slideViewPr>
    <p:cSldViewPr snapToGrid="0">
      <p:cViewPr>
        <p:scale>
          <a:sx n="61" d="100"/>
          <a:sy n="61" d="100"/>
        </p:scale>
        <p:origin x="-1194" y="-62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8390C9-4028-459B-AAA9-538A567D2F89}" type="datetimeFigureOut">
              <a:rPr lang="tr-TR" smtClean="0"/>
              <a:pPr/>
              <a:t>12.11.2016</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DA61F3-0179-45DD-95DD-B7CB37B35E41}" type="slidenum">
              <a:rPr lang="tr-TR" smtClean="0"/>
              <a:pPr/>
              <a:t>‹#›</a:t>
            </a:fld>
            <a:endParaRPr lang="tr-TR"/>
          </a:p>
        </p:txBody>
      </p:sp>
    </p:spTree>
    <p:extLst>
      <p:ext uri="{BB962C8B-B14F-4D97-AF65-F5344CB8AC3E}">
        <p14:creationId xmlns:p14="http://schemas.microsoft.com/office/powerpoint/2010/main" xmlns="" val="926324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2DA61F3-0179-45DD-95DD-B7CB37B35E41}" type="slidenum">
              <a:rPr lang="tr-TR" smtClean="0"/>
              <a:pPr/>
              <a:t>3</a:t>
            </a:fld>
            <a:endParaRPr lang="tr-TR"/>
          </a:p>
        </p:txBody>
      </p:sp>
    </p:spTree>
    <p:extLst>
      <p:ext uri="{BB962C8B-B14F-4D97-AF65-F5344CB8AC3E}">
        <p14:creationId xmlns:p14="http://schemas.microsoft.com/office/powerpoint/2010/main" xmlns="" val="37411780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42DA61F3-0179-45DD-95DD-B7CB37B35E41}" type="slidenum">
              <a:rPr lang="tr-TR" smtClean="0"/>
              <a:pPr/>
              <a:t>8</a:t>
            </a:fld>
            <a:endParaRPr lang="tr-TR"/>
          </a:p>
        </p:txBody>
      </p:sp>
    </p:spTree>
    <p:extLst>
      <p:ext uri="{BB962C8B-B14F-4D97-AF65-F5344CB8AC3E}">
        <p14:creationId xmlns:p14="http://schemas.microsoft.com/office/powerpoint/2010/main" xmlns="" val="20921380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5923F103-BC34-4FE4-A40E-EDDEECFDA5D0}" type="datetimeFigureOut">
              <a:rPr lang="en-US" dirty="0"/>
              <a:pPr/>
              <a:t>11/12/2016</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dirty="0"/>
              <a:t>
              </a:t>
            </a:r>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923A1CC3-2375-41D4-9E03-427CAF2A4C1A}" type="datetimeFigureOut">
              <a:rPr lang="en-US" dirty="0"/>
              <a:pPr/>
              <a:t>11/12/2016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FF16868-8199-4C2C-A5B1-63AEE139F88E}" type="datetimeFigureOut">
              <a:rPr lang="en-US" dirty="0"/>
              <a:pPr/>
              <a:t>11/12/2016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tr-TR" smtClean="0"/>
              <a:t>Asıl başlık stili için tıklatın</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AD9FF7F-6988-44CC-821B-644E70CD2F73}" type="datetimeFigureOut">
              <a:rPr lang="en-US" dirty="0"/>
              <a:pPr/>
              <a:t>11/12/2016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5C12C299-16B2-4475-990D-751901EACC14}" type="datetimeFigureOut">
              <a:rPr lang="en-US" dirty="0"/>
              <a:pPr/>
              <a:t>11/12/2016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9FE86839-B9D8-4651-8783-F325ECE74E65}" type="datetimeFigureOut">
              <a:rPr lang="en-US" dirty="0"/>
              <a:pPr/>
              <a:t>11/12/2016</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FD484F64-32F6-45C5-931F-ADC1662401D0}" type="datetimeFigureOut">
              <a:rPr lang="en-US" dirty="0"/>
              <a:pPr/>
              <a:t>11/12/2016</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53086D93-FCAC-47E0-A2EE-787E62CA814C}" type="datetimeFigureOut">
              <a:rPr lang="en-US" dirty="0"/>
              <a:pPr/>
              <a:t>11/12/2016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CDA879A6-0FD0-4734-A311-86BFCA472E6E}" type="datetimeFigureOut">
              <a:rPr lang="en-US" dirty="0"/>
              <a:pPr/>
              <a:t>11/12/2016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19C9CA7B-DFD4-44B5-8C60-D14B8CD1FB59}" type="datetimeFigureOut">
              <a:rPr lang="en-US" dirty="0"/>
              <a:pPr/>
              <a:t>11/12/2016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34E6425-0181-43F2-84FC-787E803FD2F8}" type="datetimeFigureOut">
              <a:rPr lang="en-US" dirty="0"/>
              <a:pPr/>
              <a:t>11/12/2016</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3BDB8791-F1B0-41E7-B7FD-A781E65C4266}" type="datetimeFigureOut">
              <a:rPr lang="en-US" dirty="0"/>
              <a:pPr/>
              <a:t>11/12/2016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FDD63B2-E120-4ED8-B27B-C685F510A5FE}" type="datetimeFigureOut">
              <a:rPr lang="en-US" dirty="0"/>
              <a:pPr/>
              <a:t>11/12/2016</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7AA18ACC-A947-437B-A130-35BD54FDF1E9}" type="datetimeFigureOut">
              <a:rPr lang="en-US" dirty="0"/>
              <a:pPr/>
              <a:t>11/12/2016</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D7E02-BCB8-4D50-A234-369438C08659}" type="datetimeFigureOut">
              <a:rPr lang="en-US" dirty="0"/>
              <a:pPr/>
              <a:t>11/12/2016</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6E86A4C-8E40-4F87-A4F0-01A0687C5742}" type="datetimeFigureOut">
              <a:rPr lang="en-US" dirty="0"/>
              <a:pPr/>
              <a:t>11/12/2016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tr-TR" smtClean="0"/>
              <a:t>Resim eklemek için simgeyi tıklatın</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35E72C73-2D91-4E12-BA25-F0AA0C03599B}" type="datetimeFigureOut">
              <a:rPr lang="en-US" dirty="0"/>
              <a:pPr/>
              <a:t>11/12/2016</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2BE451C3-0FF4-47C4-B829-773ADF60F88C}" type="datetimeFigureOut">
              <a:rPr lang="en-US" dirty="0"/>
              <a:pPr/>
              <a:t>11/12/2016</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dirty="0"/>
              <a:t>
              </a:t>
            </a:r>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72"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21.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audio" Target="../media/audio31.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b="1" dirty="0" err="1" smtClean="0">
                <a:solidFill>
                  <a:schemeClr val="accent2"/>
                </a:solidFill>
              </a:rPr>
              <a:t>Çöl,Kutup</a:t>
            </a:r>
            <a:r>
              <a:rPr lang="tr-TR" b="1" dirty="0">
                <a:solidFill>
                  <a:schemeClr val="accent2"/>
                </a:solidFill>
              </a:rPr>
              <a:t> </a:t>
            </a:r>
            <a:r>
              <a:rPr lang="tr-TR" b="1" dirty="0" smtClean="0">
                <a:solidFill>
                  <a:schemeClr val="accent2"/>
                </a:solidFill>
              </a:rPr>
              <a:t>ve Ekvatoral İklim (6.sınıf)</a:t>
            </a:r>
            <a:endParaRPr lang="tr-TR" b="1" dirty="0">
              <a:solidFill>
                <a:schemeClr val="accent2"/>
              </a:solidFill>
            </a:endParaRPr>
          </a:p>
        </p:txBody>
      </p:sp>
      <p:sp>
        <p:nvSpPr>
          <p:cNvPr id="3" name="Alt Başlık 2"/>
          <p:cNvSpPr>
            <a:spLocks noGrp="1"/>
          </p:cNvSpPr>
          <p:nvPr>
            <p:ph type="subTitle" idx="1"/>
          </p:nvPr>
        </p:nvSpPr>
        <p:spPr/>
        <p:txBody>
          <a:bodyPr/>
          <a:lstStyle/>
          <a:p>
            <a:endParaRPr lang="tr-TR"/>
          </a:p>
        </p:txBody>
      </p:sp>
      <p:sp>
        <p:nvSpPr>
          <p:cNvPr id="4" name="Metin kutusu 3"/>
          <p:cNvSpPr txBox="1"/>
          <p:nvPr/>
        </p:nvSpPr>
        <p:spPr>
          <a:xfrm>
            <a:off x="838200" y="863600"/>
            <a:ext cx="1964267" cy="646331"/>
          </a:xfrm>
          <a:prstGeom prst="rect">
            <a:avLst/>
          </a:prstGeom>
          <a:noFill/>
        </p:spPr>
        <p:txBody>
          <a:bodyPr wrap="square" rtlCol="0">
            <a:spAutoFit/>
          </a:bodyPr>
          <a:lstStyle/>
          <a:p>
            <a:r>
              <a:rPr lang="tr-TR" b="1" dirty="0" smtClean="0">
                <a:solidFill>
                  <a:schemeClr val="accent2"/>
                </a:solidFill>
              </a:rPr>
              <a:t>Emre Kadayıfçıoğlu</a:t>
            </a:r>
            <a:endParaRPr lang="tr-TR" b="1" dirty="0">
              <a:solidFill>
                <a:schemeClr val="accent2"/>
              </a:solidFill>
            </a:endParaRPr>
          </a:p>
        </p:txBody>
      </p:sp>
    </p:spTree>
    <p:extLst>
      <p:ext uri="{BB962C8B-B14F-4D97-AF65-F5344CB8AC3E}">
        <p14:creationId xmlns:p14="http://schemas.microsoft.com/office/powerpoint/2010/main" xmlns="" val="446092339"/>
      </p:ext>
    </p:extLst>
  </p:cSld>
  <p:clrMapOvr>
    <a:masterClrMapping/>
  </p:clrMapOvr>
  <mc:AlternateContent xmlns:mc="http://schemas.openxmlformats.org/markup-compatibility/2006">
    <mc:Choice xmlns:p14="http://schemas.microsoft.com/office/powerpoint/2010/main" xmlns="" Requires="p14">
      <p:transition spd="slow" p14:dur="7000">
        <p14:reveal/>
        <p:sndAc>
          <p:stSnd>
            <p:snd r:embed="rId3" name="applause.wav"/>
          </p:stSnd>
        </p:sndAc>
      </p:transition>
    </mc:Choice>
    <mc:Fallback>
      <p:transition spd="slow">
        <p:fade/>
        <p:sndAc>
          <p:stSnd>
            <p:snd r:embed="rId2" name="applause.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solidFill>
                  <a:schemeClr val="accent2"/>
                </a:solidFill>
              </a:rPr>
              <a:t>ÇÖL İKLİMİ :</a:t>
            </a:r>
            <a:endParaRPr lang="tr-TR" b="1" dirty="0">
              <a:solidFill>
                <a:schemeClr val="accent2"/>
              </a:solidFill>
            </a:endParaRPr>
          </a:p>
        </p:txBody>
      </p:sp>
      <p:sp>
        <p:nvSpPr>
          <p:cNvPr id="3" name="İçerik Yer Tutucusu 2"/>
          <p:cNvSpPr>
            <a:spLocks noGrp="1"/>
          </p:cNvSpPr>
          <p:nvPr>
            <p:ph idx="1"/>
          </p:nvPr>
        </p:nvSpPr>
        <p:spPr/>
        <p:txBody>
          <a:bodyPr/>
          <a:lstStyle/>
          <a:p>
            <a:r>
              <a:rPr lang="tr-TR" dirty="0" smtClean="0"/>
              <a:t>Çöl ikliminin genel özellikleri şunlardır:</a:t>
            </a:r>
          </a:p>
          <a:p>
            <a:r>
              <a:rPr lang="tr-TR" dirty="0" smtClean="0"/>
              <a:t>1. Nem ve yağış azdır.</a:t>
            </a:r>
          </a:p>
          <a:p>
            <a:r>
              <a:rPr lang="tr-TR" dirty="0" smtClean="0"/>
              <a:t>2. Gündüz aşırı bir ısınma, gece aşırı bir soğuma vardır. Bu nedenle gece ile gündüz arasındaki sıcaklık farkı fazladır.</a:t>
            </a:r>
          </a:p>
          <a:p>
            <a:r>
              <a:rPr lang="tr-TR" dirty="0" smtClean="0"/>
              <a:t>3. Doğal bitki örtüsü yok denecek kadar zayıftır.</a:t>
            </a:r>
          </a:p>
          <a:p>
            <a:r>
              <a:rPr lang="tr-TR" dirty="0" smtClean="0"/>
              <a:t>4. Yağış azlığı ve yüksek sıcaklıktan dolayı nüfus ve yerleşmeler azdır.</a:t>
            </a:r>
          </a:p>
          <a:p>
            <a:r>
              <a:rPr lang="tr-TR" dirty="0" smtClean="0"/>
              <a:t>5. Kuzey Afrika, Arabistan Yarımadası ve Orta Asya’da çöller vardır.</a:t>
            </a:r>
            <a:endParaRPr lang="tr-TR" dirty="0"/>
          </a:p>
        </p:txBody>
      </p:sp>
    </p:spTree>
    <p:extLst>
      <p:ext uri="{BB962C8B-B14F-4D97-AF65-F5344CB8AC3E}">
        <p14:creationId xmlns:p14="http://schemas.microsoft.com/office/powerpoint/2010/main" xmlns="" val="296254492"/>
      </p:ext>
    </p:extLst>
  </p:cSld>
  <p:clrMapOvr>
    <a:masterClrMapping/>
  </p:clrMapOvr>
  <mc:AlternateContent xmlns:mc="http://schemas.openxmlformats.org/markup-compatibility/2006">
    <mc:Choice xmlns:p14="http://schemas.microsoft.com/office/powerpoint/2010/main" xmlns="" Requires="p14">
      <p:transition spd="slow" p14:dur="7000">
        <p:circle/>
        <p:sndAc>
          <p:stSnd>
            <p:snd r:embed="rId3" name="chimes.wav"/>
          </p:stSnd>
        </p:sndAc>
      </p:transition>
    </mc:Choice>
    <mc:Fallback>
      <p:transition spd="slow">
        <p:circle/>
        <p:sndAc>
          <p:stSnd>
            <p:snd r:embed="rId2" name="chimes.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0" y="905934"/>
            <a:ext cx="12192000" cy="2308324"/>
          </a:xfrm>
          <a:prstGeom prst="rect">
            <a:avLst/>
          </a:prstGeom>
          <a:noFill/>
        </p:spPr>
        <p:txBody>
          <a:bodyPr wrap="square" rtlCol="0">
            <a:spAutoFit/>
          </a:bodyPr>
          <a:lstStyle/>
          <a:p>
            <a:endParaRPr lang="tr-TR" dirty="0" smtClean="0"/>
          </a:p>
          <a:p>
            <a:r>
              <a:rPr lang="tr-TR" dirty="0"/>
              <a:t> </a:t>
            </a:r>
            <a:r>
              <a:rPr lang="tr-TR" b="1" dirty="0" smtClean="0"/>
              <a:t>Büyük Sahra’da yaşayan, sürekli yer değiştirerek göçebe yaşamı benimseyen </a:t>
            </a:r>
            <a:r>
              <a:rPr lang="tr-TR" b="1" u="sng" dirty="0" err="1" smtClean="0">
                <a:solidFill>
                  <a:schemeClr val="accent2"/>
                </a:solidFill>
              </a:rPr>
              <a:t>Tuaregler</a:t>
            </a:r>
            <a:r>
              <a:rPr lang="tr-TR" b="1" dirty="0" smtClean="0"/>
              <a:t> bu ortamın doğal</a:t>
            </a:r>
          </a:p>
          <a:p>
            <a:r>
              <a:rPr lang="tr-TR" b="1" dirty="0"/>
              <a:t> </a:t>
            </a:r>
            <a:r>
              <a:rPr lang="tr-TR" b="1" dirty="0" smtClean="0"/>
              <a:t>koşullarına ayak uydurmuşlardır. </a:t>
            </a:r>
            <a:r>
              <a:rPr lang="tr-TR" b="1" u="sng" dirty="0" err="1" smtClean="0">
                <a:solidFill>
                  <a:schemeClr val="accent2"/>
                </a:solidFill>
              </a:rPr>
              <a:t>Tuaregler</a:t>
            </a:r>
            <a:r>
              <a:rPr lang="tr-TR" b="1" dirty="0" smtClean="0">
                <a:solidFill>
                  <a:schemeClr val="accent2"/>
                </a:solidFill>
              </a:rPr>
              <a:t> </a:t>
            </a:r>
            <a:r>
              <a:rPr lang="tr-TR" b="1" dirty="0" smtClean="0"/>
              <a:t>çöldeki kum fırtınalarından ve sıcaktan korunmak için daha çok        </a:t>
            </a:r>
          </a:p>
          <a:p>
            <a:r>
              <a:rPr lang="tr-TR" b="1" dirty="0" smtClean="0"/>
              <a:t> mavi tonlarında elbiseler giyip başlarını ve yüzlerini örterler. Bu yüzden </a:t>
            </a:r>
            <a:r>
              <a:rPr lang="tr-TR" b="1" dirty="0" err="1" smtClean="0"/>
              <a:t>tuareglere</a:t>
            </a:r>
            <a:r>
              <a:rPr lang="tr-TR" b="1" dirty="0"/>
              <a:t> </a:t>
            </a:r>
            <a:r>
              <a:rPr lang="tr-TR" b="1" dirty="0" smtClean="0"/>
              <a:t>‘</a:t>
            </a:r>
            <a:r>
              <a:rPr lang="tr-TR" b="1" u="sng" dirty="0" smtClean="0">
                <a:solidFill>
                  <a:schemeClr val="accent2"/>
                </a:solidFill>
              </a:rPr>
              <a:t>’Sahranın Mavi Giyen Adamları</a:t>
            </a:r>
            <a:r>
              <a:rPr lang="tr-TR" b="1" dirty="0" smtClean="0"/>
              <a:t>’’ denilmektedir. </a:t>
            </a:r>
            <a:r>
              <a:rPr lang="tr-TR" b="1" dirty="0" err="1" smtClean="0"/>
              <a:t>Tuaregler</a:t>
            </a:r>
            <a:r>
              <a:rPr lang="tr-TR" b="1" dirty="0" smtClean="0"/>
              <a:t>, develeriyle birlikte ticaret yapmaktadırlar. Büyük Sahra’da konakladıkları</a:t>
            </a:r>
          </a:p>
          <a:p>
            <a:r>
              <a:rPr lang="tr-TR" b="1" dirty="0"/>
              <a:t> </a:t>
            </a:r>
            <a:r>
              <a:rPr lang="tr-TR" b="1" dirty="0" smtClean="0"/>
              <a:t>alanlara daldan veya hasırdan çadır yapan </a:t>
            </a:r>
            <a:r>
              <a:rPr lang="tr-TR" b="1" dirty="0" err="1" smtClean="0"/>
              <a:t>Tuaregler</a:t>
            </a:r>
            <a:r>
              <a:rPr lang="tr-TR" b="1" dirty="0" smtClean="0"/>
              <a:t> yaşamlarını bu şekilde sürdürürler. Günümüzde </a:t>
            </a:r>
          </a:p>
          <a:p>
            <a:r>
              <a:rPr lang="tr-TR" b="1" dirty="0"/>
              <a:t> </a:t>
            </a:r>
            <a:r>
              <a:rPr lang="tr-TR" b="1" dirty="0" smtClean="0"/>
              <a:t> </a:t>
            </a:r>
            <a:r>
              <a:rPr lang="tr-TR" b="1" dirty="0" err="1" smtClean="0"/>
              <a:t>Tuaregler’in</a:t>
            </a:r>
            <a:r>
              <a:rPr lang="tr-TR" b="1" dirty="0" smtClean="0"/>
              <a:t> bir kısmı yerleşik hayatı tercih etmiştir.</a:t>
            </a:r>
            <a:endParaRPr lang="tr-TR" b="1" dirty="0"/>
          </a:p>
        </p:txBody>
      </p:sp>
      <p:sp>
        <p:nvSpPr>
          <p:cNvPr id="5" name="Metin kutusu 4"/>
          <p:cNvSpPr txBox="1"/>
          <p:nvPr/>
        </p:nvSpPr>
        <p:spPr>
          <a:xfrm>
            <a:off x="2895600" y="6297010"/>
            <a:ext cx="2861733" cy="369332"/>
          </a:xfrm>
          <a:prstGeom prst="rect">
            <a:avLst/>
          </a:prstGeom>
          <a:noFill/>
        </p:spPr>
        <p:txBody>
          <a:bodyPr wrap="square" rtlCol="0">
            <a:spAutoFit/>
          </a:bodyPr>
          <a:lstStyle/>
          <a:p>
            <a:r>
              <a:rPr lang="tr-TR" b="1" dirty="0" smtClean="0">
                <a:solidFill>
                  <a:srgbClr val="FF0000"/>
                </a:solidFill>
              </a:rPr>
              <a:t> </a:t>
            </a:r>
            <a:endParaRPr lang="tr-TR" b="1" dirty="0">
              <a:solidFill>
                <a:srgbClr val="FF0000"/>
              </a:solidFill>
            </a:endParaRPr>
          </a:p>
        </p:txBody>
      </p:sp>
      <p:pic>
        <p:nvPicPr>
          <p:cNvPr id="6" name="Resim 5"/>
          <p:cNvPicPr>
            <a:picLocks noChangeAspect="1"/>
          </p:cNvPicPr>
          <p:nvPr/>
        </p:nvPicPr>
        <p:blipFill>
          <a:blip r:embed="rId4"/>
          <a:stretch>
            <a:fillRect/>
          </a:stretch>
        </p:blipFill>
        <p:spPr>
          <a:xfrm>
            <a:off x="1809750" y="3476531"/>
            <a:ext cx="7967993" cy="3381468"/>
          </a:xfrm>
          <a:prstGeom prst="rect">
            <a:avLst/>
          </a:prstGeom>
        </p:spPr>
      </p:pic>
      <p:cxnSp>
        <p:nvCxnSpPr>
          <p:cNvPr id="8" name="Düz Bağlayıcı 7"/>
          <p:cNvCxnSpPr/>
          <p:nvPr/>
        </p:nvCxnSpPr>
        <p:spPr>
          <a:xfrm flipH="1">
            <a:off x="0" y="3485584"/>
            <a:ext cx="181069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9777743" y="3476531"/>
            <a:ext cx="2498756" cy="9053"/>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7896628"/>
      </p:ext>
    </p:extLst>
  </p:cSld>
  <p:clrMapOvr>
    <a:masterClrMapping/>
  </p:clrMapOvr>
  <mc:AlternateContent xmlns:mc="http://schemas.openxmlformats.org/markup-compatibility/2006">
    <mc:Choice xmlns:p14="http://schemas.microsoft.com/office/powerpoint/2010/main" xmlns="" Requires="p14">
      <p:transition spd="slow" p14:dur="1500">
        <p:split orient="vert"/>
        <p:sndAc>
          <p:stSnd>
            <p:snd r:embed="rId5" name="type.wav"/>
          </p:stSnd>
        </p:sndAc>
      </p:transition>
    </mc:Choice>
    <mc:Fallback>
      <p:transition spd="slow">
        <p:split orient="vert"/>
        <p:sndAc>
          <p:stSnd>
            <p:snd r:embed="rId3" name="type.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ikdörtgen 6"/>
          <p:cNvSpPr/>
          <p:nvPr/>
        </p:nvSpPr>
        <p:spPr>
          <a:xfrm>
            <a:off x="177800" y="731758"/>
            <a:ext cx="8246533" cy="2862322"/>
          </a:xfrm>
          <a:prstGeom prst="rect">
            <a:avLst/>
          </a:prstGeom>
        </p:spPr>
        <p:txBody>
          <a:bodyPr wrap="square">
            <a:spAutoFit/>
          </a:bodyPr>
          <a:lstStyle/>
          <a:p>
            <a:r>
              <a:rPr lang="tr-TR" b="1" dirty="0"/>
              <a:t>Kutup iklimi, karlar ve buzullarla kaplı kutup bölgelerinde görülür. Sıcaklık ortalaması bütün yıl boyunca 0°C </a:t>
            </a:r>
            <a:r>
              <a:rPr lang="tr-TR" b="1" dirty="0" err="1"/>
              <a:t>nin</a:t>
            </a:r>
            <a:r>
              <a:rPr lang="tr-TR" b="1" dirty="0"/>
              <a:t> altındadır. Sıcaklık, çoğu zaman -40°C ye, hatta daha altına iner. Yıllık sıcaklık farkı 30°C dolaylarındadır. Yağışlar son derece az ve kar şeklindedir. Ortalama yağış 200 mm. civarındadır. Bu iklim tipinde bitki örtüsü yoktur. Kutup iklimi, Kuzey Kutbu çevresinde Grönland Adası </a:t>
            </a:r>
            <a:r>
              <a:rPr lang="tr-TR" b="1" dirty="0" err="1"/>
              <a:t>nın</a:t>
            </a:r>
            <a:r>
              <a:rPr lang="tr-TR" b="1" dirty="0"/>
              <a:t> iç kısımlarında ve Antarktika da etkilidir. </a:t>
            </a:r>
          </a:p>
          <a:p>
            <a:endParaRPr lang="tr-TR" b="1" dirty="0"/>
          </a:p>
          <a:p>
            <a:r>
              <a:rPr lang="tr-TR" b="1" dirty="0"/>
              <a:t>Sıcaklık ortalaması bütün yıl boyunca 0°C </a:t>
            </a:r>
            <a:r>
              <a:rPr lang="tr-TR" b="1" dirty="0" err="1"/>
              <a:t>nin</a:t>
            </a:r>
            <a:r>
              <a:rPr lang="tr-TR" b="1" dirty="0"/>
              <a:t> altındadır. Sıcaklık, çoğu zaman -40°C ye, hatta daha altına iner. </a:t>
            </a:r>
          </a:p>
        </p:txBody>
      </p:sp>
      <p:sp>
        <p:nvSpPr>
          <p:cNvPr id="8" name="Dikdörtgen 7"/>
          <p:cNvSpPr/>
          <p:nvPr/>
        </p:nvSpPr>
        <p:spPr>
          <a:xfrm>
            <a:off x="177800" y="3441680"/>
            <a:ext cx="6096000" cy="3416320"/>
          </a:xfrm>
          <a:prstGeom prst="rect">
            <a:avLst/>
          </a:prstGeom>
        </p:spPr>
        <p:txBody>
          <a:bodyPr>
            <a:spAutoFit/>
          </a:bodyPr>
          <a:lstStyle/>
          <a:p>
            <a:r>
              <a:rPr lang="tr-TR" b="1" dirty="0"/>
              <a:t>Yıllık sıcaklık farkı 30°C dolaylarındadır. Güneşlenme süresi çok uzun olmasına rağmen sıcaklık yükselemez. Çünkü güneş ışınları yıl boyunca bu bölgelere eğik açılarla gelir. </a:t>
            </a:r>
          </a:p>
          <a:p>
            <a:endParaRPr lang="tr-TR" b="1" dirty="0"/>
          </a:p>
          <a:p>
            <a:r>
              <a:rPr lang="tr-TR" b="1" dirty="0"/>
              <a:t>Sıcaklık düşük olduğundan buharlaşma ile atmosfere karışan nem azdır. Dolayısıyla yağışlar son derece az ve her zaman kar şeklindedir. Ortalama yağış yıllık 200mm civarındadır. Bu sebeple kutup iklimine soğuk çöl iklimi de denir. </a:t>
            </a:r>
          </a:p>
          <a:p>
            <a:endParaRPr lang="tr-TR" b="1" dirty="0"/>
          </a:p>
          <a:p>
            <a:r>
              <a:rPr lang="tr-TR" b="1" dirty="0"/>
              <a:t>Zemin buzlarla kaplı olduğu için bitki örtüsü yoktur. </a:t>
            </a:r>
          </a:p>
        </p:txBody>
      </p:sp>
      <p:sp>
        <p:nvSpPr>
          <p:cNvPr id="9" name="Metin kutusu 8"/>
          <p:cNvSpPr txBox="1"/>
          <p:nvPr/>
        </p:nvSpPr>
        <p:spPr>
          <a:xfrm>
            <a:off x="364067" y="194733"/>
            <a:ext cx="3107266" cy="523220"/>
          </a:xfrm>
          <a:prstGeom prst="rect">
            <a:avLst/>
          </a:prstGeom>
          <a:noFill/>
        </p:spPr>
        <p:txBody>
          <a:bodyPr wrap="square" rtlCol="0">
            <a:spAutoFit/>
          </a:bodyPr>
          <a:lstStyle/>
          <a:p>
            <a:r>
              <a:rPr lang="tr-TR" sz="2800" b="1" dirty="0" smtClean="0">
                <a:solidFill>
                  <a:srgbClr val="FF0000"/>
                </a:solidFill>
              </a:rPr>
              <a:t>KUTUP İKLİMİ:</a:t>
            </a:r>
            <a:endParaRPr lang="tr-TR" sz="2800" b="1" dirty="0">
              <a:solidFill>
                <a:srgbClr val="FF0000"/>
              </a:solidFill>
            </a:endParaRPr>
          </a:p>
        </p:txBody>
      </p:sp>
      <p:sp>
        <p:nvSpPr>
          <p:cNvPr id="10" name="Dikdörtgen 9"/>
          <p:cNvSpPr/>
          <p:nvPr/>
        </p:nvSpPr>
        <p:spPr>
          <a:xfrm>
            <a:off x="6273800" y="4549676"/>
            <a:ext cx="6096000" cy="1754326"/>
          </a:xfrm>
          <a:prstGeom prst="rect">
            <a:avLst/>
          </a:prstGeom>
        </p:spPr>
        <p:txBody>
          <a:bodyPr>
            <a:spAutoFit/>
          </a:bodyPr>
          <a:lstStyle/>
          <a:p>
            <a:r>
              <a:rPr lang="tr-TR" b="1" dirty="0">
                <a:solidFill>
                  <a:srgbClr val="FF0000"/>
                </a:solidFill>
              </a:rPr>
              <a:t>Özellikleri</a:t>
            </a:r>
          </a:p>
          <a:p>
            <a:r>
              <a:rPr lang="tr-TR" b="1" dirty="0"/>
              <a:t>1-Kutup çevrelerinde 70-90 paralelleri arasında görülür. 2-Grönland ve </a:t>
            </a:r>
            <a:r>
              <a:rPr lang="tr-TR" b="1" dirty="0" err="1"/>
              <a:t>Antartika</a:t>
            </a:r>
            <a:r>
              <a:rPr lang="tr-TR" b="1" dirty="0"/>
              <a:t> çevresinde görülür. 3-Yer daima kar ve buzla kaplıdır. Kalıcı karın alt sınırı sıfır metreden başlar. 4-Sıcaklık 0 C’nin altındadır. Akarsu, toprak ve bitki örtüsü yoktur. </a:t>
            </a:r>
          </a:p>
        </p:txBody>
      </p:sp>
      <p:cxnSp>
        <p:nvCxnSpPr>
          <p:cNvPr id="12" name="Düz Bağlayıcı 11"/>
          <p:cNvCxnSpPr/>
          <p:nvPr/>
        </p:nvCxnSpPr>
        <p:spPr>
          <a:xfrm flipH="1" flipV="1">
            <a:off x="6231465" y="3933872"/>
            <a:ext cx="67733" cy="29379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flipV="1">
            <a:off x="6265333" y="3916939"/>
            <a:ext cx="2311400" cy="16933"/>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V="1">
            <a:off x="8576733" y="-8467"/>
            <a:ext cx="0" cy="3920067"/>
          </a:xfrm>
          <a:prstGeom prst="line">
            <a:avLst/>
          </a:prstGeom>
        </p:spPr>
        <p:style>
          <a:lnRef idx="1">
            <a:schemeClr val="accent1"/>
          </a:lnRef>
          <a:fillRef idx="0">
            <a:schemeClr val="accent1"/>
          </a:fillRef>
          <a:effectRef idx="0">
            <a:schemeClr val="accent1"/>
          </a:effectRef>
          <a:fontRef idx="minor">
            <a:schemeClr val="tx1"/>
          </a:fontRef>
        </p:style>
      </p:cxnSp>
      <p:pic>
        <p:nvPicPr>
          <p:cNvPr id="17" name="Resim 16"/>
          <p:cNvPicPr>
            <a:picLocks noChangeAspect="1"/>
          </p:cNvPicPr>
          <p:nvPr/>
        </p:nvPicPr>
        <p:blipFill>
          <a:blip r:embed="rId2"/>
          <a:stretch>
            <a:fillRect/>
          </a:stretch>
        </p:blipFill>
        <p:spPr>
          <a:xfrm>
            <a:off x="8610601" y="-8467"/>
            <a:ext cx="3581399" cy="3942339"/>
          </a:xfrm>
          <a:prstGeom prst="rect">
            <a:avLst/>
          </a:prstGeom>
        </p:spPr>
      </p:pic>
    </p:spTree>
    <p:extLst>
      <p:ext uri="{BB962C8B-B14F-4D97-AF65-F5344CB8AC3E}">
        <p14:creationId xmlns:p14="http://schemas.microsoft.com/office/powerpoint/2010/main" xmlns="" val="1799691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5466" y="699407"/>
            <a:ext cx="6096000" cy="3139321"/>
          </a:xfrm>
          <a:prstGeom prst="rect">
            <a:avLst/>
          </a:prstGeom>
        </p:spPr>
        <p:txBody>
          <a:bodyPr>
            <a:spAutoFit/>
          </a:bodyPr>
          <a:lstStyle/>
          <a:p>
            <a:r>
              <a:rPr lang="tr-TR" b="1" dirty="0"/>
              <a:t>Ekvatoral iklim, Ekvator çevresinde, 0° - 10° Kuzey ve Güney enlemleri arasında görülür. Yıllık ortalama sıcaklık 25°C dolayındadır. Yıllık sıcaklık farkı 2 - 3°C </a:t>
            </a:r>
            <a:r>
              <a:rPr lang="tr-TR" b="1" dirty="0" err="1"/>
              <a:t>yi</a:t>
            </a:r>
            <a:r>
              <a:rPr lang="tr-TR" b="1" dirty="0"/>
              <a:t> geçmez. Yıllık yağış miktarı 2000 mm den fazladır. Her mevsim yağışlı olmakla birlikte, ekinoks tarihlerinde yağış maksimum düzeye erişir. Tabii bitki örtüsü oldukça gür ve geniş yapraklı ormanlardır. Ekvatoral iklim, Amazon ve Kongo havzalarının büyük bir kesiminde, Gine Körfezi kıyılarına yakın bölgelerde, Endonezya ve Malezya </a:t>
            </a:r>
            <a:r>
              <a:rPr lang="tr-TR" b="1" dirty="0" err="1"/>
              <a:t>nın</a:t>
            </a:r>
            <a:r>
              <a:rPr lang="tr-TR" b="1" dirty="0"/>
              <a:t> büyük bir bölümünde etkili olmaktadır. </a:t>
            </a:r>
          </a:p>
        </p:txBody>
      </p:sp>
      <p:sp>
        <p:nvSpPr>
          <p:cNvPr id="3" name="Dikdörtgen 2"/>
          <p:cNvSpPr/>
          <p:nvPr/>
        </p:nvSpPr>
        <p:spPr>
          <a:xfrm>
            <a:off x="135466" y="3703261"/>
            <a:ext cx="6096000" cy="2862322"/>
          </a:xfrm>
          <a:prstGeom prst="rect">
            <a:avLst/>
          </a:prstGeom>
        </p:spPr>
        <p:txBody>
          <a:bodyPr>
            <a:spAutoFit/>
          </a:bodyPr>
          <a:lstStyle/>
          <a:p>
            <a:r>
              <a:rPr lang="tr-TR" b="1" dirty="0"/>
              <a:t>Yıllık sıcaklık ortalaması 25°C ile 27°C dolaylarındadır. Günlük ve yıllık sıcaklık değişimi 1°C ile 2°C arasındadır. Yıllık yağış tutarı 2000 mm ile 1500 mm arasında değişmekle birlikte yer yer 2000 mm'nin üzerine de çıkmaktadır. Yağışların tamamına yakını </a:t>
            </a:r>
            <a:r>
              <a:rPr lang="tr-TR" b="1" dirty="0" err="1"/>
              <a:t>konveksiyonal</a:t>
            </a:r>
            <a:r>
              <a:rPr lang="tr-TR" b="1" dirty="0"/>
              <a:t> tiptedir. Yıldırımlı, şimşekli hava </a:t>
            </a:r>
            <a:r>
              <a:rPr lang="tr-TR" b="1" dirty="0" err="1"/>
              <a:t>harketleriyle</a:t>
            </a:r>
            <a:r>
              <a:rPr lang="tr-TR" b="1" dirty="0"/>
              <a:t>, dolu yağışlarının da en çok görüldüğü iklim tipidir. Gün–gece eşitliğine uyan bol yağış süresi kimyasal çözülmeyi hızlandırmış; kırmızı renkli, kalın laterit toprakları gündeme getirmiştir. </a:t>
            </a:r>
          </a:p>
        </p:txBody>
      </p:sp>
      <p:sp>
        <p:nvSpPr>
          <p:cNvPr id="5" name="Metin kutusu 4"/>
          <p:cNvSpPr txBox="1"/>
          <p:nvPr/>
        </p:nvSpPr>
        <p:spPr>
          <a:xfrm>
            <a:off x="254000" y="220133"/>
            <a:ext cx="2853267" cy="369332"/>
          </a:xfrm>
          <a:prstGeom prst="rect">
            <a:avLst/>
          </a:prstGeom>
          <a:noFill/>
        </p:spPr>
        <p:txBody>
          <a:bodyPr wrap="square" rtlCol="0">
            <a:spAutoFit/>
          </a:bodyPr>
          <a:lstStyle/>
          <a:p>
            <a:r>
              <a:rPr lang="tr-TR" b="1" dirty="0" smtClean="0">
                <a:solidFill>
                  <a:srgbClr val="FF0000"/>
                </a:solidFill>
              </a:rPr>
              <a:t>EKVATORAL İKLİM:</a:t>
            </a:r>
            <a:endParaRPr lang="tr-TR" b="1" dirty="0">
              <a:solidFill>
                <a:srgbClr val="FF0000"/>
              </a:solidFill>
            </a:endParaRPr>
          </a:p>
        </p:txBody>
      </p:sp>
      <p:pic>
        <p:nvPicPr>
          <p:cNvPr id="6" name="Resim 5"/>
          <p:cNvPicPr>
            <a:picLocks noChangeAspect="1"/>
          </p:cNvPicPr>
          <p:nvPr/>
        </p:nvPicPr>
        <p:blipFill>
          <a:blip r:embed="rId2"/>
          <a:stretch>
            <a:fillRect/>
          </a:stretch>
        </p:blipFill>
        <p:spPr>
          <a:xfrm>
            <a:off x="6382694" y="0"/>
            <a:ext cx="5809306" cy="6858000"/>
          </a:xfrm>
          <a:prstGeom prst="rect">
            <a:avLst/>
          </a:prstGeom>
        </p:spPr>
      </p:pic>
      <p:cxnSp>
        <p:nvCxnSpPr>
          <p:cNvPr id="8" name="Düz Bağlayıcı 7"/>
          <p:cNvCxnSpPr/>
          <p:nvPr/>
        </p:nvCxnSpPr>
        <p:spPr>
          <a:xfrm>
            <a:off x="6382694" y="0"/>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831844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0" y="0"/>
            <a:ext cx="6096000" cy="2585323"/>
          </a:xfrm>
          <a:prstGeom prst="rect">
            <a:avLst/>
          </a:prstGeom>
        </p:spPr>
        <p:txBody>
          <a:bodyPr>
            <a:spAutoFit/>
          </a:bodyPr>
          <a:lstStyle/>
          <a:p>
            <a:r>
              <a:rPr lang="tr-TR" dirty="0"/>
              <a:t> </a:t>
            </a:r>
            <a:r>
              <a:rPr lang="tr-TR" b="1" dirty="0"/>
              <a:t>Ancak bunlar fazla yıkandıkları için besince fakir topraklardır. Bu iklimde hep yeşil kalabilen, boyları 30–40 m. arasında değişen, kat kat ağaçlardan oluşmuş, ekonomik değeri yüksek, ekvatoral yağmur ormanları (balta girmemiş ormanlar) yer tutmaktadır. Orman altı da genelde sarmaşıklardan oluşan sık bir dokuyla kaplanmıştır. Yer yer bataklıklardan oluşan bu bölgede kahve, kakao, kauçuk, kinin, kokain gibi ekonomik değeri yüksek ürünler elde edilmektedir. </a:t>
            </a:r>
          </a:p>
        </p:txBody>
      </p:sp>
      <p:sp>
        <p:nvSpPr>
          <p:cNvPr id="3" name="Dikdörtgen 2"/>
          <p:cNvSpPr/>
          <p:nvPr/>
        </p:nvSpPr>
        <p:spPr>
          <a:xfrm>
            <a:off x="0" y="3177107"/>
            <a:ext cx="6096000" cy="3416320"/>
          </a:xfrm>
          <a:prstGeom prst="rect">
            <a:avLst/>
          </a:prstGeom>
        </p:spPr>
        <p:txBody>
          <a:bodyPr>
            <a:spAutoFit/>
          </a:bodyPr>
          <a:lstStyle/>
          <a:p>
            <a:r>
              <a:rPr lang="tr-TR" b="1" dirty="0">
                <a:solidFill>
                  <a:srgbClr val="FF0000"/>
                </a:solidFill>
              </a:rPr>
              <a:t>Ekvatoral iklimin etkileri</a:t>
            </a:r>
          </a:p>
          <a:p>
            <a:r>
              <a:rPr lang="tr-TR" b="1" dirty="0"/>
              <a:t>1.Bol yağışlı olduğu için sürekli yeşil kalan geniş yapraklı çeşitli ağaçlarla, ekvatoral ormanlarla kaplıdır. 2. Tarım alanları ormandan dolayı sınırlıdır. 3. Nemin fazlalığı ve sıcaklığın etkisiyle insanlar daha serin olan yüksek kesimlerde toplanmışlardır. 4. Sürüngenler hayvan türünü oluşturur.5. Nüfusu itici özellik taşır. 6. Toprak türü yıkanmış lateritlerdir. 7. Akarsu rejimi düzenlidir. 8. Kalıcı karlara ancak çok yüksek tepelerde rastlanır. 9. Kayalarda kimyasal çözülme </a:t>
            </a:r>
            <a:r>
              <a:rPr lang="tr-TR" b="1" dirty="0" err="1"/>
              <a:t>güçlüdür.Yaklaşık</a:t>
            </a:r>
            <a:r>
              <a:rPr lang="tr-TR" b="1" dirty="0"/>
              <a:t> 10° paralelleri arasında yer tutan bu iklimde mevsim yoktur. </a:t>
            </a:r>
          </a:p>
        </p:txBody>
      </p:sp>
      <p:cxnSp>
        <p:nvCxnSpPr>
          <p:cNvPr id="5" name="Düz Bağlayıcı 4"/>
          <p:cNvCxnSpPr/>
          <p:nvPr/>
        </p:nvCxnSpPr>
        <p:spPr>
          <a:xfrm>
            <a:off x="0" y="2777067"/>
            <a:ext cx="65108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Düz Bağlayıcı 6"/>
          <p:cNvCxnSpPr/>
          <p:nvPr/>
        </p:nvCxnSpPr>
        <p:spPr>
          <a:xfrm flipV="1">
            <a:off x="6510867" y="-59267"/>
            <a:ext cx="8466" cy="2836334"/>
          </a:xfrm>
          <a:prstGeom prst="line">
            <a:avLst/>
          </a:prstGeom>
        </p:spPr>
        <p:style>
          <a:lnRef idx="1">
            <a:schemeClr val="accent1"/>
          </a:lnRef>
          <a:fillRef idx="0">
            <a:schemeClr val="accent1"/>
          </a:fillRef>
          <a:effectRef idx="0">
            <a:schemeClr val="accent1"/>
          </a:effectRef>
          <a:fontRef idx="minor">
            <a:schemeClr val="tx1"/>
          </a:fontRef>
        </p:style>
      </p:cxnSp>
      <p:pic>
        <p:nvPicPr>
          <p:cNvPr id="8" name="Resim 7"/>
          <p:cNvPicPr>
            <a:picLocks noChangeAspect="1"/>
          </p:cNvPicPr>
          <p:nvPr/>
        </p:nvPicPr>
        <p:blipFill>
          <a:blip r:embed="rId2"/>
          <a:stretch>
            <a:fillRect/>
          </a:stretch>
        </p:blipFill>
        <p:spPr>
          <a:xfrm>
            <a:off x="6519333" y="-1"/>
            <a:ext cx="5672667" cy="6858001"/>
          </a:xfrm>
          <a:prstGeom prst="rect">
            <a:avLst/>
          </a:prstGeom>
        </p:spPr>
      </p:pic>
    </p:spTree>
    <p:extLst>
      <p:ext uri="{BB962C8B-B14F-4D97-AF65-F5344CB8AC3E}">
        <p14:creationId xmlns:p14="http://schemas.microsoft.com/office/powerpoint/2010/main" xmlns="" val="4078438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4251081" y="462695"/>
            <a:ext cx="2476500" cy="2028825"/>
          </a:xfrm>
          <a:prstGeom prst="rect">
            <a:avLst/>
          </a:prstGeom>
        </p:spPr>
      </p:pic>
      <p:pic>
        <p:nvPicPr>
          <p:cNvPr id="3" name="Resim 2"/>
          <p:cNvPicPr>
            <a:picLocks noChangeAspect="1"/>
          </p:cNvPicPr>
          <p:nvPr/>
        </p:nvPicPr>
        <p:blipFill>
          <a:blip r:embed="rId3"/>
          <a:stretch>
            <a:fillRect/>
          </a:stretch>
        </p:blipFill>
        <p:spPr>
          <a:xfrm flipH="1">
            <a:off x="1045675" y="606851"/>
            <a:ext cx="2608994" cy="1740511"/>
          </a:xfrm>
          <a:prstGeom prst="rect">
            <a:avLst/>
          </a:prstGeom>
        </p:spPr>
      </p:pic>
      <p:pic>
        <p:nvPicPr>
          <p:cNvPr id="4" name="Resim 3"/>
          <p:cNvPicPr>
            <a:picLocks noChangeAspect="1"/>
          </p:cNvPicPr>
          <p:nvPr/>
        </p:nvPicPr>
        <p:blipFill>
          <a:blip r:embed="rId4"/>
          <a:stretch>
            <a:fillRect/>
          </a:stretch>
        </p:blipFill>
        <p:spPr>
          <a:xfrm>
            <a:off x="7323993" y="606851"/>
            <a:ext cx="2803704" cy="1867267"/>
          </a:xfrm>
          <a:prstGeom prst="rect">
            <a:avLst/>
          </a:prstGeom>
        </p:spPr>
      </p:pic>
      <p:sp>
        <p:nvSpPr>
          <p:cNvPr id="5" name="Metin kutusu 4"/>
          <p:cNvSpPr txBox="1"/>
          <p:nvPr/>
        </p:nvSpPr>
        <p:spPr>
          <a:xfrm>
            <a:off x="677007" y="278029"/>
            <a:ext cx="535721" cy="369332"/>
          </a:xfrm>
          <a:prstGeom prst="rect">
            <a:avLst/>
          </a:prstGeom>
          <a:noFill/>
        </p:spPr>
        <p:txBody>
          <a:bodyPr wrap="square" rtlCol="0">
            <a:spAutoFit/>
          </a:bodyPr>
          <a:lstStyle/>
          <a:p>
            <a:r>
              <a:rPr lang="tr-TR" b="1" dirty="0" smtClean="0"/>
              <a:t>A)</a:t>
            </a:r>
            <a:endParaRPr lang="tr-TR" b="1" dirty="0"/>
          </a:p>
        </p:txBody>
      </p:sp>
      <p:sp>
        <p:nvSpPr>
          <p:cNvPr id="6" name="Metin kutusu 5"/>
          <p:cNvSpPr txBox="1"/>
          <p:nvPr/>
        </p:nvSpPr>
        <p:spPr>
          <a:xfrm>
            <a:off x="4334606" y="422185"/>
            <a:ext cx="597877" cy="369332"/>
          </a:xfrm>
          <a:prstGeom prst="rect">
            <a:avLst/>
          </a:prstGeom>
          <a:noFill/>
        </p:spPr>
        <p:txBody>
          <a:bodyPr wrap="square" rtlCol="0">
            <a:spAutoFit/>
          </a:bodyPr>
          <a:lstStyle/>
          <a:p>
            <a:r>
              <a:rPr lang="tr-TR" b="1" dirty="0" smtClean="0"/>
              <a:t>B)</a:t>
            </a:r>
            <a:endParaRPr lang="tr-TR" b="1" dirty="0"/>
          </a:p>
        </p:txBody>
      </p:sp>
      <p:sp>
        <p:nvSpPr>
          <p:cNvPr id="7" name="Metin kutusu 6"/>
          <p:cNvSpPr txBox="1"/>
          <p:nvPr/>
        </p:nvSpPr>
        <p:spPr>
          <a:xfrm>
            <a:off x="6811106" y="422185"/>
            <a:ext cx="596412" cy="369332"/>
          </a:xfrm>
          <a:prstGeom prst="rect">
            <a:avLst/>
          </a:prstGeom>
          <a:noFill/>
        </p:spPr>
        <p:txBody>
          <a:bodyPr wrap="square" rtlCol="0">
            <a:spAutoFit/>
          </a:bodyPr>
          <a:lstStyle/>
          <a:p>
            <a:r>
              <a:rPr lang="tr-TR" b="1" dirty="0" smtClean="0"/>
              <a:t>C)</a:t>
            </a:r>
            <a:endParaRPr lang="tr-TR" b="1" dirty="0"/>
          </a:p>
        </p:txBody>
      </p:sp>
      <p:sp>
        <p:nvSpPr>
          <p:cNvPr id="8" name="Metin kutusu 7"/>
          <p:cNvSpPr txBox="1"/>
          <p:nvPr/>
        </p:nvSpPr>
        <p:spPr>
          <a:xfrm>
            <a:off x="1045674" y="3130062"/>
            <a:ext cx="7139963" cy="369332"/>
          </a:xfrm>
          <a:prstGeom prst="rect">
            <a:avLst/>
          </a:prstGeom>
          <a:noFill/>
        </p:spPr>
        <p:txBody>
          <a:bodyPr wrap="square" rtlCol="0">
            <a:spAutoFit/>
          </a:bodyPr>
          <a:lstStyle/>
          <a:p>
            <a:r>
              <a:rPr lang="tr-TR" b="1" dirty="0" smtClean="0"/>
              <a:t>Yukarıdaki resimleri uygun olan iklim bölgeleri ile eşleştiriniz.</a:t>
            </a:r>
            <a:endParaRPr lang="tr-TR" b="1" dirty="0"/>
          </a:p>
        </p:txBody>
      </p:sp>
      <p:sp>
        <p:nvSpPr>
          <p:cNvPr id="9" name="Metin kutusu 8"/>
          <p:cNvSpPr txBox="1"/>
          <p:nvPr/>
        </p:nvSpPr>
        <p:spPr>
          <a:xfrm>
            <a:off x="1045673" y="4211515"/>
            <a:ext cx="4528649" cy="369332"/>
          </a:xfrm>
          <a:prstGeom prst="rect">
            <a:avLst/>
          </a:prstGeom>
          <a:noFill/>
        </p:spPr>
        <p:txBody>
          <a:bodyPr wrap="square" rtlCol="0">
            <a:spAutoFit/>
          </a:bodyPr>
          <a:lstStyle/>
          <a:p>
            <a:r>
              <a:rPr lang="tr-TR" b="1" dirty="0" smtClean="0"/>
              <a:t>Kutup İklim Bölgesi: ( </a:t>
            </a:r>
            <a:r>
              <a:rPr lang="tr-TR" b="1" dirty="0" smtClean="0">
                <a:solidFill>
                  <a:srgbClr val="FF0000"/>
                </a:solidFill>
              </a:rPr>
              <a:t>? </a:t>
            </a:r>
            <a:r>
              <a:rPr lang="tr-TR" b="1" dirty="0" smtClean="0"/>
              <a:t>)</a:t>
            </a:r>
            <a:endParaRPr lang="tr-TR" b="1" dirty="0"/>
          </a:p>
        </p:txBody>
      </p:sp>
      <p:sp>
        <p:nvSpPr>
          <p:cNvPr id="10" name="Metin kutusu 9"/>
          <p:cNvSpPr txBox="1"/>
          <p:nvPr/>
        </p:nvSpPr>
        <p:spPr>
          <a:xfrm>
            <a:off x="1045673" y="4870938"/>
            <a:ext cx="3288933" cy="369332"/>
          </a:xfrm>
          <a:prstGeom prst="rect">
            <a:avLst/>
          </a:prstGeom>
          <a:noFill/>
        </p:spPr>
        <p:txBody>
          <a:bodyPr wrap="square" rtlCol="0">
            <a:spAutoFit/>
          </a:bodyPr>
          <a:lstStyle/>
          <a:p>
            <a:r>
              <a:rPr lang="tr-TR" b="1" dirty="0" smtClean="0"/>
              <a:t>Ekvatoral İklim Bölgesi: ( </a:t>
            </a:r>
            <a:r>
              <a:rPr lang="tr-TR" b="1" dirty="0" smtClean="0">
                <a:solidFill>
                  <a:srgbClr val="FF0000"/>
                </a:solidFill>
              </a:rPr>
              <a:t>? </a:t>
            </a:r>
            <a:r>
              <a:rPr lang="tr-TR" b="1" dirty="0" smtClean="0"/>
              <a:t>)</a:t>
            </a:r>
            <a:endParaRPr lang="tr-TR" b="1" dirty="0"/>
          </a:p>
        </p:txBody>
      </p:sp>
      <p:sp>
        <p:nvSpPr>
          <p:cNvPr id="11" name="Metin kutusu 10"/>
          <p:cNvSpPr txBox="1"/>
          <p:nvPr/>
        </p:nvSpPr>
        <p:spPr>
          <a:xfrm>
            <a:off x="1212728" y="5486400"/>
            <a:ext cx="2726226" cy="369332"/>
          </a:xfrm>
          <a:prstGeom prst="rect">
            <a:avLst/>
          </a:prstGeom>
          <a:noFill/>
        </p:spPr>
        <p:txBody>
          <a:bodyPr wrap="square" rtlCol="0">
            <a:spAutoFit/>
          </a:bodyPr>
          <a:lstStyle/>
          <a:p>
            <a:r>
              <a:rPr lang="tr-TR" b="1" dirty="0" smtClean="0"/>
              <a:t>Çöl İklim Bölgesi: ( </a:t>
            </a:r>
            <a:r>
              <a:rPr lang="tr-TR" b="1" dirty="0" smtClean="0">
                <a:solidFill>
                  <a:srgbClr val="FF0000"/>
                </a:solidFill>
              </a:rPr>
              <a:t>? </a:t>
            </a:r>
            <a:r>
              <a:rPr lang="tr-TR" b="1" dirty="0" smtClean="0"/>
              <a:t>)</a:t>
            </a:r>
            <a:endParaRPr lang="tr-TR" b="1" dirty="0"/>
          </a:p>
        </p:txBody>
      </p:sp>
      <p:sp>
        <p:nvSpPr>
          <p:cNvPr id="12" name="Metin kutusu 11"/>
          <p:cNvSpPr txBox="1"/>
          <p:nvPr/>
        </p:nvSpPr>
        <p:spPr>
          <a:xfrm>
            <a:off x="5829299" y="4396181"/>
            <a:ext cx="5846886" cy="830997"/>
          </a:xfrm>
          <a:prstGeom prst="rect">
            <a:avLst/>
          </a:prstGeom>
          <a:noFill/>
        </p:spPr>
        <p:txBody>
          <a:bodyPr wrap="square" rtlCol="0">
            <a:spAutoFit/>
          </a:bodyPr>
          <a:lstStyle/>
          <a:p>
            <a:r>
              <a:rPr lang="tr-TR" sz="4800" dirty="0" smtClean="0">
                <a:solidFill>
                  <a:srgbClr val="FF0000"/>
                </a:solidFill>
                <a:latin typeface="Candles" panose="00000400000000000000" pitchFamily="2" charset="0"/>
              </a:rPr>
              <a:t>SÜRPRİZ SORU</a:t>
            </a:r>
            <a:endParaRPr lang="tr-TR" sz="4800" dirty="0">
              <a:solidFill>
                <a:srgbClr val="FF0000"/>
              </a:solidFill>
              <a:latin typeface="Candles" panose="00000400000000000000" pitchFamily="2" charset="0"/>
            </a:endParaRPr>
          </a:p>
        </p:txBody>
      </p:sp>
      <p:sp>
        <p:nvSpPr>
          <p:cNvPr id="13" name="Metin kutusu 12"/>
          <p:cNvSpPr txBox="1"/>
          <p:nvPr/>
        </p:nvSpPr>
        <p:spPr>
          <a:xfrm>
            <a:off x="5829299" y="5421457"/>
            <a:ext cx="6204438" cy="400110"/>
          </a:xfrm>
          <a:prstGeom prst="rect">
            <a:avLst/>
          </a:prstGeom>
          <a:noFill/>
        </p:spPr>
        <p:txBody>
          <a:bodyPr wrap="square" rtlCol="0">
            <a:spAutoFit/>
          </a:bodyPr>
          <a:lstStyle/>
          <a:p>
            <a:r>
              <a:rPr lang="tr-TR" sz="2000" b="1" dirty="0" smtClean="0">
                <a:solidFill>
                  <a:srgbClr val="FF0000"/>
                </a:solidFill>
              </a:rPr>
              <a:t>CEVABINI YORUMLARA YAZMAYI UNUTMAYIN!!!</a:t>
            </a:r>
            <a:endParaRPr lang="tr-TR" sz="2000" b="1" dirty="0">
              <a:solidFill>
                <a:srgbClr val="FF0000"/>
              </a:solidFill>
            </a:endParaRPr>
          </a:p>
        </p:txBody>
      </p:sp>
    </p:spTree>
    <p:extLst>
      <p:ext uri="{BB962C8B-B14F-4D97-AF65-F5344CB8AC3E}">
        <p14:creationId xmlns:p14="http://schemas.microsoft.com/office/powerpoint/2010/main" xmlns="" val="2629336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281474" y="452674"/>
            <a:ext cx="6346479" cy="584775"/>
          </a:xfrm>
          <a:prstGeom prst="rect">
            <a:avLst/>
          </a:prstGeom>
          <a:noFill/>
        </p:spPr>
        <p:txBody>
          <a:bodyPr wrap="square" rtlCol="0">
            <a:spAutoFit/>
          </a:bodyPr>
          <a:lstStyle/>
          <a:p>
            <a:r>
              <a:rPr lang="tr-TR" sz="3200" b="1" dirty="0" smtClean="0">
                <a:latin typeface="Candles" panose="00000400000000000000" pitchFamily="2" charset="0"/>
              </a:rPr>
              <a:t>EMRE KADAYIFÇIOĞLU</a:t>
            </a:r>
            <a:endParaRPr lang="tr-TR" sz="3200" b="1" dirty="0">
              <a:latin typeface="Candles" panose="00000400000000000000" pitchFamily="2" charset="0"/>
            </a:endParaRPr>
          </a:p>
        </p:txBody>
      </p:sp>
      <p:sp>
        <p:nvSpPr>
          <p:cNvPr id="4" name="Metin kutusu 3"/>
          <p:cNvSpPr txBox="1"/>
          <p:nvPr/>
        </p:nvSpPr>
        <p:spPr>
          <a:xfrm>
            <a:off x="2181885" y="1665838"/>
            <a:ext cx="10782678" cy="954107"/>
          </a:xfrm>
          <a:prstGeom prst="rect">
            <a:avLst/>
          </a:prstGeom>
          <a:noFill/>
        </p:spPr>
        <p:txBody>
          <a:bodyPr wrap="square" rtlCol="0">
            <a:spAutoFit/>
          </a:bodyPr>
          <a:lstStyle/>
          <a:p>
            <a:r>
              <a:rPr lang="tr-TR" sz="2800" b="1" dirty="0" smtClean="0">
                <a:solidFill>
                  <a:srgbClr val="FFC000"/>
                </a:solidFill>
                <a:latin typeface="Cracked Johnnie" panose="00000400000000000000" pitchFamily="2" charset="0"/>
              </a:rPr>
              <a:t>SUNUMUMU İZLED</a:t>
            </a:r>
            <a:r>
              <a:rPr lang="tr-TR" sz="2800" b="1" dirty="0" smtClean="0">
                <a:solidFill>
                  <a:srgbClr val="FFC000"/>
                </a:solidFill>
                <a:latin typeface="+mj-lt"/>
              </a:rPr>
              <a:t>İĞİ</a:t>
            </a:r>
            <a:r>
              <a:rPr lang="tr-TR" sz="2800" b="1" dirty="0" smtClean="0">
                <a:solidFill>
                  <a:srgbClr val="FFC000"/>
                </a:solidFill>
                <a:latin typeface="Cracked Johnnie" panose="00000400000000000000" pitchFamily="2" charset="0"/>
              </a:rPr>
              <a:t>NİZ İÇİN TEŞEKKÜRLER</a:t>
            </a:r>
            <a:endParaRPr lang="tr-TR" sz="2800" b="1" dirty="0">
              <a:solidFill>
                <a:srgbClr val="FFC000"/>
              </a:solidFill>
              <a:latin typeface="Cracked Johnnie" panose="00000400000000000000" pitchFamily="2" charset="0"/>
            </a:endParaRPr>
          </a:p>
        </p:txBody>
      </p:sp>
      <p:sp>
        <p:nvSpPr>
          <p:cNvPr id="5" name="Akış Çizelgesi: Bağlayıcı 4"/>
          <p:cNvSpPr/>
          <p:nvPr/>
        </p:nvSpPr>
        <p:spPr>
          <a:xfrm>
            <a:off x="2625505" y="3539905"/>
            <a:ext cx="416459" cy="42551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Akış Çizelgesi: Bağlayıcı 5"/>
          <p:cNvSpPr/>
          <p:nvPr/>
        </p:nvSpPr>
        <p:spPr>
          <a:xfrm>
            <a:off x="4092166" y="3567065"/>
            <a:ext cx="398353" cy="44362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Blok Yay 6"/>
          <p:cNvSpPr/>
          <p:nvPr/>
        </p:nvSpPr>
        <p:spPr>
          <a:xfrm>
            <a:off x="3313569" y="4255128"/>
            <a:ext cx="497941" cy="497941"/>
          </a:xfrm>
          <a:prstGeom prst="blockArc">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8" name="Eksi 7"/>
          <p:cNvSpPr/>
          <p:nvPr/>
        </p:nvSpPr>
        <p:spPr>
          <a:xfrm>
            <a:off x="2471596" y="5124261"/>
            <a:ext cx="2181885" cy="226337"/>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Oval 8"/>
          <p:cNvSpPr/>
          <p:nvPr/>
        </p:nvSpPr>
        <p:spPr>
          <a:xfrm>
            <a:off x="2194685" y="2996252"/>
            <a:ext cx="3060071" cy="3153387"/>
          </a:xfrm>
          <a:prstGeom prst="ellipse">
            <a:avLst/>
          </a:prstGeom>
          <a:effectLst>
            <a:glow rad="139700">
              <a:schemeClr val="accent4">
                <a:satMod val="175000"/>
                <a:alpha val="40000"/>
              </a:schemeClr>
            </a:glow>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Akış Çizelgesi: Bağlayıcı 9"/>
          <p:cNvSpPr/>
          <p:nvPr/>
        </p:nvSpPr>
        <p:spPr>
          <a:xfrm>
            <a:off x="2978590" y="3567065"/>
            <a:ext cx="334979" cy="39835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Akış Çizelgesi: Bağlayıcı 10"/>
          <p:cNvSpPr/>
          <p:nvPr/>
        </p:nvSpPr>
        <p:spPr>
          <a:xfrm>
            <a:off x="4011561" y="3567065"/>
            <a:ext cx="304800" cy="398353"/>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Yukarı Bükülü Ok 11"/>
          <p:cNvSpPr/>
          <p:nvPr/>
        </p:nvSpPr>
        <p:spPr>
          <a:xfrm>
            <a:off x="2788759" y="4762177"/>
            <a:ext cx="1831623" cy="49161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solidFill>
            </a:endParaRPr>
          </a:p>
        </p:txBody>
      </p:sp>
      <p:sp>
        <p:nvSpPr>
          <p:cNvPr id="13" name="Sol Yukarı Ok 12"/>
          <p:cNvSpPr/>
          <p:nvPr/>
        </p:nvSpPr>
        <p:spPr>
          <a:xfrm>
            <a:off x="3400355" y="4077299"/>
            <a:ext cx="324366" cy="416459"/>
          </a:xfrm>
          <a:prstGeom prst="leftUpArrow">
            <a:avLst>
              <a:gd name="adj1" fmla="val 0"/>
              <a:gd name="adj2" fmla="val 25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Gülen Yüz 13"/>
          <p:cNvSpPr/>
          <p:nvPr/>
        </p:nvSpPr>
        <p:spPr>
          <a:xfrm>
            <a:off x="6813755" y="2849115"/>
            <a:ext cx="2841523" cy="2812026"/>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3511796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Toplantı Odası">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90</TotalTime>
  <Words>778</Words>
  <PresentationFormat>Özel</PresentationFormat>
  <Paragraphs>46</Paragraphs>
  <Slides>8</Slides>
  <Notes>2</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İyon Toplantı Odası</vt:lpstr>
      <vt:lpstr>Çöl,Kutup ve Ekvatoral İklim (6.sınıf)</vt:lpstr>
      <vt:lpstr>ÇÖL İKLİMİ :</vt:lpstr>
      <vt:lpstr>Slayt 3</vt:lpstr>
      <vt:lpstr>Slayt 4</vt:lpstr>
      <vt:lpstr>Slayt 5</vt:lpstr>
      <vt:lpstr>Slayt 6</vt:lpstr>
      <vt:lpstr>Slayt 7</vt:lpstr>
      <vt:lpstr>Slayt 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2016-11-08T17:54:07Z</dcterms:created>
  <dcterms:modified xsi:type="dcterms:W3CDTF">2016-11-12T09:07:41Z</dcterms:modified>
  <cp:category>www.sorubak.com</cp:category>
</cp:coreProperties>
</file>