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28"/>
  </p:notesMasterIdLst>
  <p:sldIdLst>
    <p:sldId id="256" r:id="rId2"/>
    <p:sldId id="257" r:id="rId3"/>
    <p:sldId id="258" r:id="rId4"/>
    <p:sldId id="259" r:id="rId5"/>
    <p:sldId id="261" r:id="rId6"/>
    <p:sldId id="260" r:id="rId7"/>
    <p:sldId id="262" r:id="rId8"/>
    <p:sldId id="263" r:id="rId9"/>
    <p:sldId id="264" r:id="rId10"/>
    <p:sldId id="265" r:id="rId11"/>
    <p:sldId id="266" r:id="rId12"/>
    <p:sldId id="267" r:id="rId13"/>
    <p:sldId id="268" r:id="rId14"/>
    <p:sldId id="269" r:id="rId15"/>
    <p:sldId id="276" r:id="rId16"/>
    <p:sldId id="278" r:id="rId17"/>
    <p:sldId id="277" r:id="rId18"/>
    <p:sldId id="279" r:id="rId19"/>
    <p:sldId id="270" r:id="rId20"/>
    <p:sldId id="271" r:id="rId21"/>
    <p:sldId id="280" r:id="rId22"/>
    <p:sldId id="281" r:id="rId23"/>
    <p:sldId id="282" r:id="rId24"/>
    <p:sldId id="283" r:id="rId25"/>
    <p:sldId id="284" r:id="rId26"/>
    <p:sldId id="285" r:id="rId2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108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367D9D8-6E0D-4259-95BA-E9BFA5203D83}" type="datetimeFigureOut">
              <a:rPr lang="tr-TR" smtClean="0"/>
              <a:t>30.10.2016</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076AADE-8E9B-4649-9BCE-F33BD5E44A53}" type="slidenum">
              <a:rPr lang="tr-TR" smtClean="0"/>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B076AADE-8E9B-4649-9BCE-F33BD5E44A53}" type="slidenum">
              <a:rPr lang="tr-TR" smtClean="0"/>
              <a:t>26</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5" name="14 Yuvarlatılmış Dikdörtgen"/>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9 Yuvarlatılmış Dikdörtgen"/>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4 Başlık"/>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tr-TR" smtClean="0"/>
              <a:t>Asıl başlık stili için tıklatın</a:t>
            </a:r>
            <a:endParaRPr kumimoji="0" lang="en-US"/>
          </a:p>
        </p:txBody>
      </p:sp>
      <p:sp>
        <p:nvSpPr>
          <p:cNvPr id="20" name="19 Alt Başlık"/>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19" name="18 Veri Yer Tutucusu"/>
          <p:cNvSpPr>
            <a:spLocks noGrp="1"/>
          </p:cNvSpPr>
          <p:nvPr>
            <p:ph type="dt" sz="half" idx="10"/>
          </p:nvPr>
        </p:nvSpPr>
        <p:spPr/>
        <p:txBody>
          <a:bodyPr/>
          <a:lstStyle>
            <a:extLst/>
          </a:lstStyle>
          <a:p>
            <a:fld id="{D9F75050-0E15-4C5B-92B0-66D068882F1F}" type="datetimeFigureOut">
              <a:rPr lang="tr-TR" smtClean="0"/>
              <a:pPr/>
              <a:t>30.10.2016</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11" name="10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a:xfrm>
            <a:off x="502920" y="4983480"/>
            <a:ext cx="8183880" cy="1051560"/>
          </a:xfrm>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502920" y="530352"/>
            <a:ext cx="8183880" cy="4187952"/>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30.10.2016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533404"/>
            <a:ext cx="1981200" cy="5257799"/>
          </a:xfrm>
        </p:spPr>
        <p:txBody>
          <a:bodyPr vert="eaVe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533400" y="533402"/>
            <a:ext cx="5943600" cy="5257801"/>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30.10.2016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502920" y="4983480"/>
            <a:ext cx="8183880" cy="1051560"/>
          </a:xfrm>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a:xfrm>
            <a:off x="502920" y="530352"/>
            <a:ext cx="8183880" cy="4187952"/>
          </a:xfrm>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30.10.2016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14" name="13 Yuvarlatılmış Dikdörtgen"/>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10 Yuvarlatılmış Dikdörtgen"/>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30.10.2016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30.10.2016</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502920" y="4983480"/>
            <a:ext cx="8183880" cy="1051560"/>
          </a:xfrm>
        </p:spPr>
        <p:txBody>
          <a:bodyPr anchor="b"/>
          <a:lstStyle>
            <a:lvl1pPr>
              <a:defRPr b="1"/>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D9F75050-0E15-4C5B-92B0-66D068882F1F}" type="datetimeFigureOut">
              <a:rPr lang="tr-TR" smtClean="0"/>
              <a:pPr/>
              <a:t>30.10.2016</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9" name="8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fld id="{D9F75050-0E15-4C5B-92B0-66D068882F1F}" type="datetimeFigureOut">
              <a:rPr lang="tr-TR" smtClean="0"/>
              <a:pPr/>
              <a:t>30.10.2016</a:t>
            </a:fld>
            <a:endParaRPr lang="tr-TR"/>
          </a:p>
        </p:txBody>
      </p:sp>
      <p:sp>
        <p:nvSpPr>
          <p:cNvPr id="4" name="3 Altbilgi Yer Tutucusu"/>
          <p:cNvSpPr>
            <a:spLocks noGrp="1"/>
          </p:cNvSpPr>
          <p:nvPr>
            <p:ph type="ftr" sz="quarter" idx="11"/>
          </p:nvPr>
        </p:nvSpPr>
        <p:spPr/>
        <p:txBody>
          <a:bodyPr/>
          <a:lstStyle>
            <a:extLst/>
          </a:lstStyle>
          <a:p>
            <a:endParaRPr lang="tr-TR"/>
          </a:p>
        </p:txBody>
      </p:sp>
      <p:sp>
        <p:nvSpPr>
          <p:cNvPr id="5" name="4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7" name="6 Yuvarlatılmış Dikdörtgen"/>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Veri Yer Tutucusu"/>
          <p:cNvSpPr>
            <a:spLocks noGrp="1"/>
          </p:cNvSpPr>
          <p:nvPr>
            <p:ph type="dt" sz="half" idx="10"/>
          </p:nvPr>
        </p:nvSpPr>
        <p:spPr/>
        <p:txBody>
          <a:bodyPr/>
          <a:lstStyle>
            <a:extLst/>
          </a:lstStyle>
          <a:p>
            <a:fld id="{D9F75050-0E15-4C5B-92B0-66D068882F1F}" type="datetimeFigureOut">
              <a:rPr lang="tr-TR" smtClean="0"/>
              <a:pPr/>
              <a:t>30.10.2016</a:t>
            </a:fld>
            <a:endParaRPr lang="tr-TR"/>
          </a:p>
        </p:txBody>
      </p:sp>
      <p:sp>
        <p:nvSpPr>
          <p:cNvPr id="3" name="2 Altbilgi Yer Tutucusu"/>
          <p:cNvSpPr>
            <a:spLocks noGrp="1"/>
          </p:cNvSpPr>
          <p:nvPr>
            <p:ph type="ftr" sz="quarter" idx="11"/>
          </p:nvPr>
        </p:nvSpPr>
        <p:spPr/>
        <p:txBody>
          <a:bodyPr/>
          <a:lstStyle>
            <a:extLst/>
          </a:lstStyle>
          <a:p>
            <a:endParaRPr lang="tr-TR"/>
          </a:p>
        </p:txBody>
      </p:sp>
      <p:sp>
        <p:nvSpPr>
          <p:cNvPr id="4" name="3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30.10.2016</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5" name="14 Yuvarlatılmış Dikdörtgen"/>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10 Tek Köşesi Yuvarlatılmış Dikdörtgen"/>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tr-TR" smtClean="0"/>
              <a:t>Asıl başlık stili için tıklatın</a:t>
            </a:r>
            <a:endParaRPr kumimoji="0" lang="en-US"/>
          </a:p>
        </p:txBody>
      </p:sp>
      <p:sp>
        <p:nvSpPr>
          <p:cNvPr id="4" name="3 Metin Yer Tutucusu"/>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30.10.2016</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3" name="2 Resim Yer Tutucusu"/>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tr-TR" smtClean="0"/>
              <a:t>Resim eklemek için simgeyi tıklatın</a:t>
            </a:r>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6 Yuvarlatılmış Dikdörtgen"/>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Yuvarlatılmış Dikdörtgen"/>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12 Başlık Yer Tutucusu"/>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tr-TR" smtClean="0"/>
              <a:t>Asıl başlık stili için tıklatın</a:t>
            </a:r>
            <a:endParaRPr kumimoji="0" lang="en-US"/>
          </a:p>
        </p:txBody>
      </p:sp>
      <p:sp>
        <p:nvSpPr>
          <p:cNvPr id="4" name="3 Metin Yer Tutucusu"/>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5" name="24 Veri Yer Tutucusu"/>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D9F75050-0E15-4C5B-92B0-66D068882F1F}" type="datetimeFigureOut">
              <a:rPr lang="tr-TR" smtClean="0"/>
              <a:pPr/>
              <a:t>30.10.2016</a:t>
            </a:fld>
            <a:endParaRPr lang="tr-TR"/>
          </a:p>
        </p:txBody>
      </p:sp>
      <p:sp>
        <p:nvSpPr>
          <p:cNvPr id="18" name="17 Altbilgi Yer Tutucusu"/>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tr-TR"/>
          </a:p>
        </p:txBody>
      </p:sp>
      <p:sp>
        <p:nvSpPr>
          <p:cNvPr id="5" name="4 Slayt Numarası Yer Tutucusu"/>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www.kademeliegitim.com/" TargetMode="External"/><Relationship Id="rId2" Type="http://schemas.openxmlformats.org/officeDocument/2006/relationships/hyperlink" Target="http://www.vitamine&#287;itim.com/"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gif"/><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42910" y="571480"/>
            <a:ext cx="7772400" cy="1584175"/>
          </a:xfrm>
        </p:spPr>
        <p:txBody>
          <a:bodyPr/>
          <a:lstStyle/>
          <a:p>
            <a:r>
              <a:rPr lang="tr-TR" b="1" i="1" dirty="0" smtClean="0">
                <a:solidFill>
                  <a:srgbClr val="002060"/>
                </a:solidFill>
              </a:rPr>
              <a:t>YERYÜZÜNDE YAŞAM</a:t>
            </a:r>
            <a:endParaRPr lang="tr-TR" b="1" i="1" dirty="0"/>
          </a:p>
        </p:txBody>
      </p:sp>
      <p:sp>
        <p:nvSpPr>
          <p:cNvPr id="3" name="2 Alt Başlık"/>
          <p:cNvSpPr>
            <a:spLocks noGrp="1"/>
          </p:cNvSpPr>
          <p:nvPr>
            <p:ph type="subTitle" idx="1"/>
          </p:nvPr>
        </p:nvSpPr>
        <p:spPr>
          <a:xfrm>
            <a:off x="1371600" y="2852936"/>
            <a:ext cx="6400800" cy="1584176"/>
          </a:xfrm>
        </p:spPr>
        <p:txBody>
          <a:bodyPr>
            <a:normAutofit fontScale="85000" lnSpcReduction="10000"/>
          </a:bodyPr>
          <a:lstStyle/>
          <a:p>
            <a:r>
              <a:rPr lang="tr-TR" sz="2800" b="1" i="1" dirty="0" smtClean="0">
                <a:solidFill>
                  <a:srgbClr val="002060"/>
                </a:solidFill>
              </a:rPr>
              <a:t>KAZANIM:</a:t>
            </a:r>
            <a:r>
              <a:rPr lang="tr-TR" sz="2400" b="1" i="1" dirty="0" smtClean="0">
                <a:solidFill>
                  <a:srgbClr val="002060"/>
                </a:solidFill>
              </a:rPr>
              <a:t>FARKLI ÖLÇEKLERDE ÇİZİLMİŞ HARİTALARDAN YARARLANARAK ÖLÇEK DEĞİŞTİĞİNDE HARİTANIN DEĞİŞEN ÖZELLİKLERİ HAKKINDA ÇIKARIMLARDA BULUNUR</a:t>
            </a:r>
          </a:p>
          <a:p>
            <a:endParaRPr lang="tr-TR" sz="2400" dirty="0"/>
          </a:p>
        </p:txBody>
      </p:sp>
      <p:sp>
        <p:nvSpPr>
          <p:cNvPr id="4" name="3 Metin kutusu"/>
          <p:cNvSpPr txBox="1"/>
          <p:nvPr/>
        </p:nvSpPr>
        <p:spPr>
          <a:xfrm>
            <a:off x="2411760" y="4929198"/>
            <a:ext cx="3672408" cy="769441"/>
          </a:xfrm>
          <a:prstGeom prst="rect">
            <a:avLst/>
          </a:prstGeom>
          <a:noFill/>
        </p:spPr>
        <p:txBody>
          <a:bodyPr wrap="square" rtlCol="0">
            <a:spAutoFit/>
          </a:bodyPr>
          <a:lstStyle/>
          <a:p>
            <a:pPr algn="ctr"/>
            <a:r>
              <a:rPr lang="tr-TR" sz="2200" b="1" i="1" dirty="0" smtClean="0">
                <a:solidFill>
                  <a:srgbClr val="002060"/>
                </a:solidFill>
              </a:rPr>
              <a:t>HAZIRLAYAN:</a:t>
            </a:r>
          </a:p>
          <a:p>
            <a:pPr algn="ctr"/>
            <a:r>
              <a:rPr lang="tr-TR" sz="2200" b="1" i="1" dirty="0" smtClean="0">
                <a:solidFill>
                  <a:srgbClr val="002060"/>
                </a:solidFill>
              </a:rPr>
              <a:t>MAHMUT ÖZTÜRK</a:t>
            </a:r>
            <a:endParaRPr lang="tr-TR" sz="2200" b="1" i="1" dirty="0">
              <a:solidFill>
                <a:srgbClr val="002060"/>
              </a:solidFill>
            </a:endParaRPr>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11 Dikdörtgen Belirtme Çizgisi"/>
          <p:cNvSpPr/>
          <p:nvPr/>
        </p:nvSpPr>
        <p:spPr>
          <a:xfrm>
            <a:off x="3071802" y="357166"/>
            <a:ext cx="5786478" cy="2857520"/>
          </a:xfrm>
          <a:prstGeom prst="wedgeRectCallout">
            <a:avLst>
              <a:gd name="adj1" fmla="val -19675"/>
              <a:gd name="adj2" fmla="val 50416"/>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80000"/>
              </a:lnSpc>
              <a:buFontTx/>
              <a:buNone/>
            </a:pPr>
            <a:r>
              <a:rPr lang="tr-TR" sz="2400" dirty="0" smtClean="0">
                <a:solidFill>
                  <a:srgbClr val="002060"/>
                </a:solidFill>
              </a:rPr>
              <a:t>Büyük ölçek</a:t>
            </a:r>
          </a:p>
          <a:p>
            <a:pPr>
              <a:lnSpc>
                <a:spcPct val="80000"/>
              </a:lnSpc>
              <a:buFontTx/>
              <a:buNone/>
            </a:pPr>
            <a:r>
              <a:rPr lang="tr-TR" sz="2400" dirty="0" smtClean="0">
                <a:solidFill>
                  <a:srgbClr val="002060"/>
                </a:solidFill>
              </a:rPr>
              <a:t>  ayrıntı fazla</a:t>
            </a:r>
            <a:r>
              <a:rPr lang="tr-TR" sz="1600" dirty="0" smtClean="0">
                <a:solidFill>
                  <a:srgbClr val="002060"/>
                </a:solidFill>
              </a:rPr>
              <a:t>              </a:t>
            </a:r>
          </a:p>
          <a:p>
            <a:pPr>
              <a:lnSpc>
                <a:spcPct val="80000"/>
              </a:lnSpc>
              <a:buFontTx/>
              <a:buNone/>
            </a:pPr>
            <a:r>
              <a:rPr lang="tr-TR" sz="1600" dirty="0" smtClean="0">
                <a:solidFill>
                  <a:srgbClr val="002060"/>
                </a:solidFill>
              </a:rPr>
              <a:t>                                </a:t>
            </a:r>
            <a:r>
              <a:rPr lang="tr-TR" dirty="0" smtClean="0">
                <a:solidFill>
                  <a:srgbClr val="002060"/>
                </a:solidFill>
              </a:rPr>
              <a:t>1/500</a:t>
            </a:r>
          </a:p>
          <a:p>
            <a:pPr>
              <a:lnSpc>
                <a:spcPct val="80000"/>
              </a:lnSpc>
              <a:buFontTx/>
              <a:buNone/>
            </a:pPr>
            <a:r>
              <a:rPr lang="tr-TR" dirty="0" smtClean="0">
                <a:solidFill>
                  <a:srgbClr val="002060"/>
                </a:solidFill>
              </a:rPr>
              <a:t>                            1/1.000</a:t>
            </a:r>
          </a:p>
          <a:p>
            <a:pPr>
              <a:lnSpc>
                <a:spcPct val="80000"/>
              </a:lnSpc>
              <a:buFontTx/>
              <a:buNone/>
            </a:pPr>
            <a:r>
              <a:rPr lang="tr-TR" dirty="0" smtClean="0">
                <a:solidFill>
                  <a:srgbClr val="002060"/>
                </a:solidFill>
              </a:rPr>
              <a:t>                            1/50.000</a:t>
            </a:r>
          </a:p>
          <a:p>
            <a:pPr>
              <a:lnSpc>
                <a:spcPct val="80000"/>
              </a:lnSpc>
              <a:buFontTx/>
              <a:buNone/>
            </a:pPr>
            <a:r>
              <a:rPr lang="tr-TR" dirty="0" smtClean="0">
                <a:solidFill>
                  <a:srgbClr val="002060"/>
                </a:solidFill>
              </a:rPr>
              <a:t>                            1/100.000</a:t>
            </a:r>
          </a:p>
          <a:p>
            <a:pPr>
              <a:lnSpc>
                <a:spcPct val="80000"/>
              </a:lnSpc>
              <a:buFontTx/>
              <a:buNone/>
            </a:pPr>
            <a:r>
              <a:rPr lang="tr-TR" dirty="0" smtClean="0">
                <a:solidFill>
                  <a:srgbClr val="002060"/>
                </a:solidFill>
              </a:rPr>
              <a:t>                            1/500.000</a:t>
            </a:r>
          </a:p>
          <a:p>
            <a:pPr>
              <a:lnSpc>
                <a:spcPct val="80000"/>
              </a:lnSpc>
              <a:buFontTx/>
              <a:buNone/>
            </a:pPr>
            <a:r>
              <a:rPr lang="tr-TR" dirty="0" smtClean="0">
                <a:solidFill>
                  <a:srgbClr val="002060"/>
                </a:solidFill>
              </a:rPr>
              <a:t>                            1/1.000.000</a:t>
            </a:r>
          </a:p>
          <a:p>
            <a:pPr>
              <a:lnSpc>
                <a:spcPct val="80000"/>
              </a:lnSpc>
              <a:buFontTx/>
              <a:buNone/>
            </a:pPr>
            <a:r>
              <a:rPr lang="tr-TR" dirty="0" smtClean="0">
                <a:solidFill>
                  <a:srgbClr val="002060"/>
                </a:solidFill>
              </a:rPr>
              <a:t>                            1/10.000.000</a:t>
            </a:r>
          </a:p>
          <a:p>
            <a:pPr>
              <a:lnSpc>
                <a:spcPct val="80000"/>
              </a:lnSpc>
              <a:buFontTx/>
              <a:buNone/>
            </a:pPr>
            <a:r>
              <a:rPr lang="tr-TR" dirty="0" smtClean="0">
                <a:solidFill>
                  <a:srgbClr val="002060"/>
                </a:solidFill>
              </a:rPr>
              <a:t>                            1/100.000.000</a:t>
            </a:r>
            <a:endParaRPr lang="tr-TR" sz="2400" dirty="0" smtClean="0">
              <a:solidFill>
                <a:srgbClr val="002060"/>
              </a:solidFill>
            </a:endParaRPr>
          </a:p>
        </p:txBody>
      </p:sp>
      <p:pic>
        <p:nvPicPr>
          <p:cNvPr id="4" name="Picture 2" descr="C:\Users\Dell\Desktop\ders2.gif"/>
          <p:cNvPicPr>
            <a:picLocks noGrp="1" noChangeAspect="1" noChangeArrowheads="1"/>
          </p:cNvPicPr>
          <p:nvPr>
            <p:ph idx="1"/>
          </p:nvPr>
        </p:nvPicPr>
        <p:blipFill>
          <a:blip r:embed="rId2" cstate="print"/>
          <a:srcRect/>
          <a:stretch>
            <a:fillRect/>
          </a:stretch>
        </p:blipFill>
        <p:spPr bwMode="auto">
          <a:xfrm>
            <a:off x="1979712" y="3717032"/>
            <a:ext cx="3770234" cy="2985195"/>
          </a:xfrm>
          <a:prstGeom prst="rect">
            <a:avLst/>
          </a:prstGeom>
          <a:noFill/>
        </p:spPr>
      </p:pic>
      <p:sp>
        <p:nvSpPr>
          <p:cNvPr id="11" name="10 Dikdörtgen Belirtme Çizgisi"/>
          <p:cNvSpPr/>
          <p:nvPr/>
        </p:nvSpPr>
        <p:spPr>
          <a:xfrm>
            <a:off x="6357950" y="3357562"/>
            <a:ext cx="2286016" cy="2928958"/>
          </a:xfrm>
          <a:prstGeom prst="wedgeRectCallout">
            <a:avLst>
              <a:gd name="adj1" fmla="val -105756"/>
              <a:gd name="adj2" fmla="val 3904"/>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smtClean="0">
                <a:solidFill>
                  <a:schemeClr val="tx1"/>
                </a:solidFill>
              </a:rPr>
              <a:t>Yani paydadaki sayı değiştikçe haritada bunlar mı değişiyor babacım?</a:t>
            </a:r>
            <a:endParaRPr lang="tr-TR" sz="2400" i="1" dirty="0">
              <a:solidFill>
                <a:schemeClr val="tx1"/>
              </a:solidFill>
            </a:endParaRPr>
          </a:p>
        </p:txBody>
      </p:sp>
      <p:sp>
        <p:nvSpPr>
          <p:cNvPr id="10" name="9 Dikdörtgen Belirtme Çizgisi"/>
          <p:cNvSpPr/>
          <p:nvPr/>
        </p:nvSpPr>
        <p:spPr>
          <a:xfrm>
            <a:off x="214282" y="2500306"/>
            <a:ext cx="2571768" cy="1143008"/>
          </a:xfrm>
          <a:prstGeom prst="wedgeRectCallout">
            <a:avLst>
              <a:gd name="adj1" fmla="val 63406"/>
              <a:gd name="adj2" fmla="val 94500"/>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i="1" dirty="0" smtClean="0">
                <a:solidFill>
                  <a:schemeClr val="tx1"/>
                </a:solidFill>
              </a:rPr>
              <a:t>Ayrıca şöyle de göstereyim oğlum</a:t>
            </a:r>
            <a:endParaRPr lang="tr-TR" sz="2400" i="1" dirty="0">
              <a:solidFill>
                <a:schemeClr val="tx1"/>
              </a:solidFill>
            </a:endParaRPr>
          </a:p>
        </p:txBody>
      </p:sp>
      <p:sp>
        <p:nvSpPr>
          <p:cNvPr id="7" name="6 Yukarı Ok"/>
          <p:cNvSpPr/>
          <p:nvPr/>
        </p:nvSpPr>
        <p:spPr>
          <a:xfrm>
            <a:off x="3571868" y="1285860"/>
            <a:ext cx="288032" cy="1584176"/>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7 Aşağı Ok"/>
          <p:cNvSpPr/>
          <p:nvPr/>
        </p:nvSpPr>
        <p:spPr>
          <a:xfrm>
            <a:off x="7524328" y="692696"/>
            <a:ext cx="288032" cy="172819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3" name="12 Metin kutusu"/>
          <p:cNvSpPr txBox="1"/>
          <p:nvPr/>
        </p:nvSpPr>
        <p:spPr>
          <a:xfrm>
            <a:off x="7000892" y="2428868"/>
            <a:ext cx="1857388" cy="757130"/>
          </a:xfrm>
          <a:prstGeom prst="rect">
            <a:avLst/>
          </a:prstGeom>
          <a:noFill/>
        </p:spPr>
        <p:txBody>
          <a:bodyPr wrap="square" rtlCol="0">
            <a:spAutoFit/>
          </a:bodyPr>
          <a:lstStyle/>
          <a:p>
            <a:pPr>
              <a:lnSpc>
                <a:spcPct val="80000"/>
              </a:lnSpc>
              <a:buFontTx/>
              <a:buNone/>
            </a:pPr>
            <a:r>
              <a:rPr lang="tr-TR" dirty="0" smtClean="0">
                <a:solidFill>
                  <a:srgbClr val="002060"/>
                </a:solidFill>
              </a:rPr>
              <a:t>Küçük ölçek</a:t>
            </a:r>
          </a:p>
          <a:p>
            <a:pPr>
              <a:lnSpc>
                <a:spcPct val="80000"/>
              </a:lnSpc>
              <a:buFontTx/>
              <a:buNone/>
            </a:pPr>
            <a:r>
              <a:rPr lang="tr-TR" dirty="0" smtClean="0">
                <a:solidFill>
                  <a:srgbClr val="002060"/>
                </a:solidFill>
              </a:rPr>
              <a:t>                                                             ayrıntı az</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4)">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6" presetClass="entr" presetSubtype="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down)">
                                      <p:cBhvr>
                                        <p:cTn id="18" dur="580">
                                          <p:stCondLst>
                                            <p:cond delay="0"/>
                                          </p:stCondLst>
                                        </p:cTn>
                                        <p:tgtEl>
                                          <p:spTgt spid="11"/>
                                        </p:tgtEl>
                                      </p:cBhvr>
                                    </p:animEffect>
                                    <p:anim calcmode="lin" valueType="num">
                                      <p:cBhvr>
                                        <p:cTn id="19"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24" dur="26">
                                          <p:stCondLst>
                                            <p:cond delay="650"/>
                                          </p:stCondLst>
                                        </p:cTn>
                                        <p:tgtEl>
                                          <p:spTgt spid="11"/>
                                        </p:tgtEl>
                                      </p:cBhvr>
                                      <p:to x="100000" y="60000"/>
                                    </p:animScale>
                                    <p:animScale>
                                      <p:cBhvr>
                                        <p:cTn id="25" dur="166" decel="50000">
                                          <p:stCondLst>
                                            <p:cond delay="676"/>
                                          </p:stCondLst>
                                        </p:cTn>
                                        <p:tgtEl>
                                          <p:spTgt spid="11"/>
                                        </p:tgtEl>
                                      </p:cBhvr>
                                      <p:to x="100000" y="100000"/>
                                    </p:animScale>
                                    <p:animScale>
                                      <p:cBhvr>
                                        <p:cTn id="26" dur="26">
                                          <p:stCondLst>
                                            <p:cond delay="1312"/>
                                          </p:stCondLst>
                                        </p:cTn>
                                        <p:tgtEl>
                                          <p:spTgt spid="11"/>
                                        </p:tgtEl>
                                      </p:cBhvr>
                                      <p:to x="100000" y="80000"/>
                                    </p:animScale>
                                    <p:animScale>
                                      <p:cBhvr>
                                        <p:cTn id="27" dur="166" decel="50000">
                                          <p:stCondLst>
                                            <p:cond delay="1338"/>
                                          </p:stCondLst>
                                        </p:cTn>
                                        <p:tgtEl>
                                          <p:spTgt spid="11"/>
                                        </p:tgtEl>
                                      </p:cBhvr>
                                      <p:to x="100000" y="100000"/>
                                    </p:animScale>
                                    <p:animScale>
                                      <p:cBhvr>
                                        <p:cTn id="28" dur="26">
                                          <p:stCondLst>
                                            <p:cond delay="1642"/>
                                          </p:stCondLst>
                                        </p:cTn>
                                        <p:tgtEl>
                                          <p:spTgt spid="11"/>
                                        </p:tgtEl>
                                      </p:cBhvr>
                                      <p:to x="100000" y="90000"/>
                                    </p:animScale>
                                    <p:animScale>
                                      <p:cBhvr>
                                        <p:cTn id="29" dur="166" decel="50000">
                                          <p:stCondLst>
                                            <p:cond delay="1668"/>
                                          </p:stCondLst>
                                        </p:cTn>
                                        <p:tgtEl>
                                          <p:spTgt spid="11"/>
                                        </p:tgtEl>
                                      </p:cBhvr>
                                      <p:to x="100000" y="100000"/>
                                    </p:animScale>
                                    <p:animScale>
                                      <p:cBhvr>
                                        <p:cTn id="30" dur="26">
                                          <p:stCondLst>
                                            <p:cond delay="1808"/>
                                          </p:stCondLst>
                                        </p:cTn>
                                        <p:tgtEl>
                                          <p:spTgt spid="11"/>
                                        </p:tgtEl>
                                      </p:cBhvr>
                                      <p:to x="100000" y="95000"/>
                                    </p:animScale>
                                    <p:animScale>
                                      <p:cBhvr>
                                        <p:cTn id="31" dur="166" decel="50000">
                                          <p:stCondLst>
                                            <p:cond delay="1834"/>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Dell\Desktop\ders2.gif"/>
          <p:cNvPicPr>
            <a:picLocks noGrp="1" noChangeAspect="1" noChangeArrowheads="1"/>
          </p:cNvPicPr>
          <p:nvPr>
            <p:ph idx="1"/>
          </p:nvPr>
        </p:nvPicPr>
        <p:blipFill>
          <a:blip r:embed="rId2" cstate="print"/>
          <a:stretch>
            <a:fillRect/>
          </a:stretch>
        </p:blipFill>
        <p:spPr bwMode="auto">
          <a:xfrm>
            <a:off x="3071802" y="3429000"/>
            <a:ext cx="3286148" cy="3116255"/>
          </a:xfrm>
          <a:prstGeom prst="rect">
            <a:avLst/>
          </a:prstGeom>
          <a:noFill/>
        </p:spPr>
      </p:pic>
      <p:sp>
        <p:nvSpPr>
          <p:cNvPr id="11" name="10 Dikdörtgen Belirtme Çizgisi"/>
          <p:cNvSpPr/>
          <p:nvPr/>
        </p:nvSpPr>
        <p:spPr>
          <a:xfrm>
            <a:off x="3571868" y="857232"/>
            <a:ext cx="2286016" cy="1785950"/>
          </a:xfrm>
          <a:prstGeom prst="wedgeRectCallout">
            <a:avLst>
              <a:gd name="adj1" fmla="val -7910"/>
              <a:gd name="adj2" fmla="val 101097"/>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i="1" dirty="0" smtClean="0">
                <a:solidFill>
                  <a:schemeClr val="tx1"/>
                </a:solidFill>
              </a:rPr>
              <a:t>Evet oğlum bunlar değişiyor.</a:t>
            </a:r>
            <a:endParaRPr lang="tr-TR" sz="2400" i="1" dirty="0">
              <a:solidFill>
                <a:schemeClr val="tx1"/>
              </a:solidFill>
            </a:endParaRPr>
          </a:p>
        </p:txBody>
      </p:sp>
      <p:sp>
        <p:nvSpPr>
          <p:cNvPr id="10" name="9 Dikdörtgen Belirtme Çizgisi"/>
          <p:cNvSpPr/>
          <p:nvPr/>
        </p:nvSpPr>
        <p:spPr>
          <a:xfrm>
            <a:off x="642910" y="3071810"/>
            <a:ext cx="2643206" cy="1143008"/>
          </a:xfrm>
          <a:prstGeom prst="wedgeRectCallout">
            <a:avLst>
              <a:gd name="adj1" fmla="val 80821"/>
              <a:gd name="adj2" fmla="val 32962"/>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smtClean="0">
                <a:solidFill>
                  <a:schemeClr val="tx1"/>
                </a:solidFill>
              </a:rPr>
              <a:t>Tabi ki oğlum.</a:t>
            </a:r>
            <a:endParaRPr lang="tr-TR" sz="2400" i="1" dirty="0">
              <a:solidFill>
                <a:schemeClr val="tx1"/>
              </a:solidFill>
            </a:endParaRPr>
          </a:p>
        </p:txBody>
      </p:sp>
      <p:sp>
        <p:nvSpPr>
          <p:cNvPr id="9" name="8 Dikdörtgen Belirtme Çizgisi"/>
          <p:cNvSpPr/>
          <p:nvPr/>
        </p:nvSpPr>
        <p:spPr>
          <a:xfrm>
            <a:off x="6357950" y="1785926"/>
            <a:ext cx="2357454" cy="2214578"/>
          </a:xfrm>
          <a:prstGeom prst="wedgeRectCallout">
            <a:avLst>
              <a:gd name="adj1" fmla="val -88264"/>
              <a:gd name="adj2" fmla="val 64406"/>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smtClean="0">
                <a:solidFill>
                  <a:schemeClr val="tx1"/>
                </a:solidFill>
              </a:rPr>
              <a:t>Peki bana bu haritaları gösterir misin babacım?</a:t>
            </a:r>
            <a:endParaRPr lang="tr-TR" sz="2400" i="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80">
                                          <p:stCondLst>
                                            <p:cond delay="0"/>
                                          </p:stCondLst>
                                        </p:cTn>
                                        <p:tgtEl>
                                          <p:spTgt spid="11"/>
                                        </p:tgtEl>
                                      </p:cBhvr>
                                    </p:animEffect>
                                    <p:anim calcmode="lin" valueType="num">
                                      <p:cBhvr>
                                        <p:cTn id="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3" dur="26">
                                          <p:stCondLst>
                                            <p:cond delay="650"/>
                                          </p:stCondLst>
                                        </p:cTn>
                                        <p:tgtEl>
                                          <p:spTgt spid="11"/>
                                        </p:tgtEl>
                                      </p:cBhvr>
                                      <p:to x="100000" y="60000"/>
                                    </p:animScale>
                                    <p:animScale>
                                      <p:cBhvr>
                                        <p:cTn id="14" dur="166" decel="50000">
                                          <p:stCondLst>
                                            <p:cond delay="676"/>
                                          </p:stCondLst>
                                        </p:cTn>
                                        <p:tgtEl>
                                          <p:spTgt spid="11"/>
                                        </p:tgtEl>
                                      </p:cBhvr>
                                      <p:to x="100000" y="100000"/>
                                    </p:animScale>
                                    <p:animScale>
                                      <p:cBhvr>
                                        <p:cTn id="15" dur="26">
                                          <p:stCondLst>
                                            <p:cond delay="1312"/>
                                          </p:stCondLst>
                                        </p:cTn>
                                        <p:tgtEl>
                                          <p:spTgt spid="11"/>
                                        </p:tgtEl>
                                      </p:cBhvr>
                                      <p:to x="100000" y="80000"/>
                                    </p:animScale>
                                    <p:animScale>
                                      <p:cBhvr>
                                        <p:cTn id="16" dur="166" decel="50000">
                                          <p:stCondLst>
                                            <p:cond delay="1338"/>
                                          </p:stCondLst>
                                        </p:cTn>
                                        <p:tgtEl>
                                          <p:spTgt spid="11"/>
                                        </p:tgtEl>
                                      </p:cBhvr>
                                      <p:to x="100000" y="100000"/>
                                    </p:animScale>
                                    <p:animScale>
                                      <p:cBhvr>
                                        <p:cTn id="17" dur="26">
                                          <p:stCondLst>
                                            <p:cond delay="1642"/>
                                          </p:stCondLst>
                                        </p:cTn>
                                        <p:tgtEl>
                                          <p:spTgt spid="11"/>
                                        </p:tgtEl>
                                      </p:cBhvr>
                                      <p:to x="100000" y="90000"/>
                                    </p:animScale>
                                    <p:animScale>
                                      <p:cBhvr>
                                        <p:cTn id="18" dur="166" decel="50000">
                                          <p:stCondLst>
                                            <p:cond delay="1668"/>
                                          </p:stCondLst>
                                        </p:cTn>
                                        <p:tgtEl>
                                          <p:spTgt spid="11"/>
                                        </p:tgtEl>
                                      </p:cBhvr>
                                      <p:to x="100000" y="100000"/>
                                    </p:animScale>
                                    <p:animScale>
                                      <p:cBhvr>
                                        <p:cTn id="19" dur="26">
                                          <p:stCondLst>
                                            <p:cond delay="1808"/>
                                          </p:stCondLst>
                                        </p:cTn>
                                        <p:tgtEl>
                                          <p:spTgt spid="11"/>
                                        </p:tgtEl>
                                      </p:cBhvr>
                                      <p:to x="100000" y="95000"/>
                                    </p:animScale>
                                    <p:animScale>
                                      <p:cBhvr>
                                        <p:cTn id="20" dur="166" decel="50000">
                                          <p:stCondLst>
                                            <p:cond delay="1834"/>
                                          </p:stCondLst>
                                        </p:cTn>
                                        <p:tgtEl>
                                          <p:spTgt spid="11"/>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9"/>
                                        </p:tgtEl>
                                        <p:attrNameLst>
                                          <p:attrName>ppt_y</p:attrName>
                                        </p:attrNameLst>
                                      </p:cBhvr>
                                      <p:tavLst>
                                        <p:tav tm="0">
                                          <p:val>
                                            <p:strVal val="#ppt_y"/>
                                          </p:val>
                                        </p:tav>
                                        <p:tav tm="100000">
                                          <p:val>
                                            <p:strVal val="#ppt_y"/>
                                          </p:val>
                                        </p:tav>
                                      </p:tavLst>
                                    </p:anim>
                                    <p:anim calcmode="lin" valueType="num">
                                      <p:cBhvr>
                                        <p:cTn id="27"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15" presetClass="entr" presetSubtype="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1000" fill="hold"/>
                                        <p:tgtEl>
                                          <p:spTgt spid="10"/>
                                        </p:tgtEl>
                                        <p:attrNameLst>
                                          <p:attrName>ppt_w</p:attrName>
                                        </p:attrNameLst>
                                      </p:cBhvr>
                                      <p:tavLst>
                                        <p:tav tm="0">
                                          <p:val>
                                            <p:fltVal val="0"/>
                                          </p:val>
                                        </p:tav>
                                        <p:tav tm="100000">
                                          <p:val>
                                            <p:strVal val="#ppt_w"/>
                                          </p:val>
                                        </p:tav>
                                      </p:tavLst>
                                    </p:anim>
                                    <p:anim calcmode="lin" valueType="num">
                                      <p:cBhvr>
                                        <p:cTn id="35" dur="1000" fill="hold"/>
                                        <p:tgtEl>
                                          <p:spTgt spid="10"/>
                                        </p:tgtEl>
                                        <p:attrNameLst>
                                          <p:attrName>ppt_h</p:attrName>
                                        </p:attrNameLst>
                                      </p:cBhvr>
                                      <p:tavLst>
                                        <p:tav tm="0">
                                          <p:val>
                                            <p:fltVal val="0"/>
                                          </p:val>
                                        </p:tav>
                                        <p:tav tm="100000">
                                          <p:val>
                                            <p:strVal val="#ppt_h"/>
                                          </p:val>
                                        </p:tav>
                                      </p:tavLst>
                                    </p:anim>
                                    <p:anim calcmode="lin" valueType="num">
                                      <p:cBhvr>
                                        <p:cTn id="36"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37"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Dell\Desktop\ders2.gif"/>
          <p:cNvPicPr>
            <a:picLocks noGrp="1" noChangeAspect="1" noChangeArrowheads="1"/>
          </p:cNvPicPr>
          <p:nvPr>
            <p:ph idx="1"/>
          </p:nvPr>
        </p:nvPicPr>
        <p:blipFill>
          <a:blip r:embed="rId2" cstate="print"/>
          <a:srcRect/>
          <a:stretch>
            <a:fillRect/>
          </a:stretch>
        </p:blipFill>
        <p:spPr bwMode="auto">
          <a:xfrm>
            <a:off x="2643174" y="3071810"/>
            <a:ext cx="2720914" cy="3282134"/>
          </a:xfrm>
          <a:prstGeom prst="rect">
            <a:avLst/>
          </a:prstGeom>
          <a:noFill/>
        </p:spPr>
      </p:pic>
      <p:sp>
        <p:nvSpPr>
          <p:cNvPr id="9" name="8 Dikdörtgen Belirtme Çizgisi"/>
          <p:cNvSpPr/>
          <p:nvPr/>
        </p:nvSpPr>
        <p:spPr>
          <a:xfrm>
            <a:off x="5715008" y="3571876"/>
            <a:ext cx="2986102" cy="1898532"/>
          </a:xfrm>
          <a:prstGeom prst="wedgeRectCallout">
            <a:avLst>
              <a:gd name="adj1" fmla="val -95268"/>
              <a:gd name="adj2" fmla="val -3447"/>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smtClean="0">
                <a:solidFill>
                  <a:schemeClr val="tx1"/>
                </a:solidFill>
              </a:rPr>
              <a:t>Evet babacım sadece Elazığ şehrini gösteriyor.</a:t>
            </a:r>
            <a:endParaRPr lang="tr-TR" sz="2400" i="1" dirty="0">
              <a:solidFill>
                <a:schemeClr val="tx1"/>
              </a:solidFill>
            </a:endParaRPr>
          </a:p>
        </p:txBody>
      </p:sp>
      <p:sp>
        <p:nvSpPr>
          <p:cNvPr id="8" name="7 Dikdörtgen Belirtme Çizgisi"/>
          <p:cNvSpPr/>
          <p:nvPr/>
        </p:nvSpPr>
        <p:spPr>
          <a:xfrm>
            <a:off x="0" y="0"/>
            <a:ext cx="3214678" cy="3000396"/>
          </a:xfrm>
          <a:prstGeom prst="wedgeRectCallout">
            <a:avLst>
              <a:gd name="adj1" fmla="val 54436"/>
              <a:gd name="adj2" fmla="val 69533"/>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smtClean="0">
                <a:solidFill>
                  <a:schemeClr val="tx1"/>
                </a:solidFill>
              </a:rPr>
              <a:t>Şimdi oğlum gördüğün bu harita büyük ölçekli bir harita.Gördüğün gibi ayrıntı fazla ve küçük bir alanı gösteriyor.</a:t>
            </a:r>
            <a:endParaRPr lang="tr-TR" sz="2400" i="1" dirty="0">
              <a:solidFill>
                <a:schemeClr val="tx1"/>
              </a:solidFill>
            </a:endParaRPr>
          </a:p>
        </p:txBody>
      </p:sp>
      <p:pic>
        <p:nvPicPr>
          <p:cNvPr id="2050" name="Picture 2" descr="F:\imagesCAEY968P.jpg"/>
          <p:cNvPicPr>
            <a:picLocks noChangeAspect="1" noChangeArrowheads="1"/>
          </p:cNvPicPr>
          <p:nvPr/>
        </p:nvPicPr>
        <p:blipFill>
          <a:blip r:embed="rId3" cstate="print"/>
          <a:srcRect/>
          <a:stretch>
            <a:fillRect/>
          </a:stretch>
        </p:blipFill>
        <p:spPr bwMode="auto">
          <a:xfrm>
            <a:off x="3714744" y="285728"/>
            <a:ext cx="4817696" cy="264320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1000" fill="hold"/>
                                        <p:tgtEl>
                                          <p:spTgt spid="2050"/>
                                        </p:tgtEl>
                                        <p:attrNameLst>
                                          <p:attrName>ppt_x</p:attrName>
                                        </p:attrNameLst>
                                      </p:cBhvr>
                                      <p:tavLst>
                                        <p:tav tm="0">
                                          <p:val>
                                            <p:strVal val="#ppt_x-.2"/>
                                          </p:val>
                                        </p:tav>
                                        <p:tav tm="100000">
                                          <p:val>
                                            <p:strVal val="#ppt_x"/>
                                          </p:val>
                                        </p:tav>
                                      </p:tavLst>
                                    </p:anim>
                                    <p:anim calcmode="lin" valueType="num">
                                      <p:cBhvr>
                                        <p:cTn id="8" dur="1000" fill="hold"/>
                                        <p:tgtEl>
                                          <p:spTgt spid="2050"/>
                                        </p:tgtEl>
                                        <p:attrNameLst>
                                          <p:attrName>ppt_y</p:attrName>
                                        </p:attrNameLst>
                                      </p:cBhvr>
                                      <p:tavLst>
                                        <p:tav tm="0">
                                          <p:val>
                                            <p:strVal val="#ppt_y"/>
                                          </p:val>
                                        </p:tav>
                                        <p:tav tm="100000">
                                          <p:val>
                                            <p:strVal val="#ppt_y"/>
                                          </p:val>
                                        </p:tav>
                                      </p:tavLst>
                                    </p:anim>
                                    <p:animEffect transition="in" filter="wipe(right)" prLst="gradientSize: 0.1">
                                      <p:cBhvr>
                                        <p:cTn id="9" dur="1000"/>
                                        <p:tgtEl>
                                          <p:spTgt spid="2050"/>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strVal val="#ppt_w*0.70"/>
                                          </p:val>
                                        </p:tav>
                                        <p:tav tm="100000">
                                          <p:val>
                                            <p:strVal val="#ppt_w"/>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animEffect transition="in" filter="fade">
                                      <p:cBhvr>
                                        <p:cTn id="16" dur="10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Dell\Desktop\ders2.gif"/>
          <p:cNvPicPr>
            <a:picLocks noGrp="1" noChangeAspect="1" noChangeArrowheads="1"/>
          </p:cNvPicPr>
          <p:nvPr>
            <p:ph idx="1"/>
          </p:nvPr>
        </p:nvPicPr>
        <p:blipFill>
          <a:blip r:embed="rId2" cstate="print"/>
          <a:stretch>
            <a:fillRect/>
          </a:stretch>
        </p:blipFill>
        <p:spPr bwMode="auto">
          <a:xfrm>
            <a:off x="3357554" y="3000372"/>
            <a:ext cx="2786082" cy="3116255"/>
          </a:xfrm>
          <a:prstGeom prst="rect">
            <a:avLst/>
          </a:prstGeom>
          <a:noFill/>
        </p:spPr>
      </p:pic>
      <p:sp>
        <p:nvSpPr>
          <p:cNvPr id="12" name="11 Dikdörtgen Belirtme Çizgisi"/>
          <p:cNvSpPr/>
          <p:nvPr/>
        </p:nvSpPr>
        <p:spPr>
          <a:xfrm>
            <a:off x="500034" y="4929198"/>
            <a:ext cx="2571768" cy="1000132"/>
          </a:xfrm>
          <a:prstGeom prst="wedgeRectCallout">
            <a:avLst>
              <a:gd name="adj1" fmla="val 99508"/>
              <a:gd name="adj2" fmla="val -165367"/>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smtClean="0">
                <a:solidFill>
                  <a:schemeClr val="tx1"/>
                </a:solidFill>
              </a:rPr>
              <a:t>Evet oğlum aynen öyle</a:t>
            </a:r>
            <a:r>
              <a:rPr lang="tr-TR" sz="2400" i="1" dirty="0" smtClean="0">
                <a:solidFill>
                  <a:schemeClr val="tx1"/>
                </a:solidFill>
                <a:sym typeface="Wingdings" pitchFamily="2" charset="2"/>
              </a:rPr>
              <a:t></a:t>
            </a:r>
            <a:endParaRPr lang="tr-TR" sz="2400" i="1" dirty="0">
              <a:solidFill>
                <a:schemeClr val="tx1"/>
              </a:solidFill>
            </a:endParaRPr>
          </a:p>
        </p:txBody>
      </p:sp>
      <p:sp>
        <p:nvSpPr>
          <p:cNvPr id="11" name="10 Dikdörtgen Belirtme Çizgisi"/>
          <p:cNvSpPr/>
          <p:nvPr/>
        </p:nvSpPr>
        <p:spPr>
          <a:xfrm>
            <a:off x="6215074" y="3143248"/>
            <a:ext cx="2571768" cy="3000396"/>
          </a:xfrm>
          <a:prstGeom prst="wedgeRectCallout">
            <a:avLst>
              <a:gd name="adj1" fmla="val -77721"/>
              <a:gd name="adj2" fmla="val -7829"/>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smtClean="0">
                <a:solidFill>
                  <a:schemeClr val="tx1"/>
                </a:solidFill>
              </a:rPr>
              <a:t>Evet baba demin ki harita sadece Elazığ’ı gösteriyordu ama bu harita tüm Türkiye’yi gösteriyor.</a:t>
            </a:r>
            <a:endParaRPr lang="tr-TR" sz="2400" i="1" dirty="0">
              <a:solidFill>
                <a:schemeClr val="tx1"/>
              </a:solidFill>
            </a:endParaRPr>
          </a:p>
        </p:txBody>
      </p:sp>
      <p:sp>
        <p:nvSpPr>
          <p:cNvPr id="10" name="9 Dikdörtgen Belirtme Çizgisi"/>
          <p:cNvSpPr/>
          <p:nvPr/>
        </p:nvSpPr>
        <p:spPr>
          <a:xfrm>
            <a:off x="571472" y="500042"/>
            <a:ext cx="3286148" cy="3286148"/>
          </a:xfrm>
          <a:prstGeom prst="wedgeRectCallout">
            <a:avLst>
              <a:gd name="adj1" fmla="val 63929"/>
              <a:gd name="adj2" fmla="val 45376"/>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smtClean="0">
                <a:solidFill>
                  <a:schemeClr val="tx1"/>
                </a:solidFill>
              </a:rPr>
              <a:t>Bu harita da orta ölçekli bir harita oğlum.Az önce ki haritaya göre  daha büyük bir alanı gösteriyor ve demin ki haritaya göre ayrıntı daha az.</a:t>
            </a:r>
            <a:endParaRPr lang="tr-TR" sz="2400" i="1" dirty="0">
              <a:solidFill>
                <a:schemeClr val="tx1"/>
              </a:solidFill>
            </a:endParaRPr>
          </a:p>
        </p:txBody>
      </p:sp>
      <p:pic>
        <p:nvPicPr>
          <p:cNvPr id="3074" name="Picture 2" descr="F:\imagesCAEJ230Z.jpg"/>
          <p:cNvPicPr>
            <a:picLocks noChangeAspect="1" noChangeArrowheads="1"/>
          </p:cNvPicPr>
          <p:nvPr/>
        </p:nvPicPr>
        <p:blipFill>
          <a:blip r:embed="rId3" cstate="print"/>
          <a:srcRect/>
          <a:stretch>
            <a:fillRect/>
          </a:stretch>
        </p:blipFill>
        <p:spPr bwMode="auto">
          <a:xfrm>
            <a:off x="4500562" y="260648"/>
            <a:ext cx="4427414" cy="252541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500" fill="hold"/>
                                        <p:tgtEl>
                                          <p:spTgt spid="3074"/>
                                        </p:tgtEl>
                                        <p:attrNameLst>
                                          <p:attrName>ppt_w</p:attrName>
                                        </p:attrNameLst>
                                      </p:cBhvr>
                                      <p:tavLst>
                                        <p:tav tm="0">
                                          <p:val>
                                            <p:fltVal val="0"/>
                                          </p:val>
                                        </p:tav>
                                        <p:tav tm="100000">
                                          <p:val>
                                            <p:strVal val="#ppt_w"/>
                                          </p:val>
                                        </p:tav>
                                      </p:tavLst>
                                    </p:anim>
                                    <p:anim calcmode="lin" valueType="num">
                                      <p:cBhvr>
                                        <p:cTn id="8" dur="500" fill="hold"/>
                                        <p:tgtEl>
                                          <p:spTgt spid="307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9" presetClass="entr" presetSubtype="0" decel="10000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 calcmode="lin" valueType="num">
                                      <p:cBhvr>
                                        <p:cTn id="15" dur="500" fill="hold"/>
                                        <p:tgtEl>
                                          <p:spTgt spid="10"/>
                                        </p:tgtEl>
                                        <p:attrNameLst>
                                          <p:attrName>style.rotation</p:attrName>
                                        </p:attrNameLst>
                                      </p:cBhvr>
                                      <p:tavLst>
                                        <p:tav tm="0">
                                          <p:val>
                                            <p:fltVal val="360"/>
                                          </p:val>
                                        </p:tav>
                                        <p:tav tm="100000">
                                          <p:val>
                                            <p:fltVal val="0"/>
                                          </p:val>
                                        </p:tav>
                                      </p:tavLst>
                                    </p:anim>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25"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22"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23"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24" dur="1000" fill="hold"/>
                                        <p:tgtEl>
                                          <p:spTgt spid="11"/>
                                        </p:tgtEl>
                                        <p:attrNameLst>
                                          <p:attrName>ppt_h</p:attrName>
                                        </p:attrNameLst>
                                      </p:cBhvr>
                                      <p:tavLst>
                                        <p:tav tm="0">
                                          <p:val>
                                            <p:strVal val="#ppt_h"/>
                                          </p:val>
                                        </p:tav>
                                        <p:tav tm="100000">
                                          <p:val>
                                            <p:strVal val="#ppt_h"/>
                                          </p:val>
                                        </p:tav>
                                      </p:tavLst>
                                    </p:anim>
                                    <p:anim calcmode="lin" valueType="num">
                                      <p:cBhvr>
                                        <p:cTn id="25"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26"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27"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28" dur="1000" decel="50000">
                                          <p:stCondLst>
                                            <p:cond delay="0"/>
                                          </p:stCondLst>
                                        </p:cTn>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56" presetClass="entr" presetSubtype="0" fill="hold" grpId="0" nodeType="clickEffect">
                                  <p:stCondLst>
                                    <p:cond delay="0"/>
                                  </p:stCondLst>
                                  <p:iterate type="lt">
                                    <p:tmPct val="10000"/>
                                  </p:iterate>
                                  <p:childTnLst>
                                    <p:set>
                                      <p:cBhvr>
                                        <p:cTn id="32" dur="1" fill="hold">
                                          <p:stCondLst>
                                            <p:cond delay="0"/>
                                          </p:stCondLst>
                                        </p:cTn>
                                        <p:tgtEl>
                                          <p:spTgt spid="12"/>
                                        </p:tgtEl>
                                        <p:attrNameLst>
                                          <p:attrName>style.visibility</p:attrName>
                                        </p:attrNameLst>
                                      </p:cBhvr>
                                      <p:to>
                                        <p:strVal val="visible"/>
                                      </p:to>
                                    </p:set>
                                    <p:anim by="(-#ppt_w*2)" calcmode="lin" valueType="num">
                                      <p:cBhvr rctx="PPT">
                                        <p:cTn id="33" dur="500" autoRev="1" fill="hold">
                                          <p:stCondLst>
                                            <p:cond delay="0"/>
                                          </p:stCondLst>
                                        </p:cTn>
                                        <p:tgtEl>
                                          <p:spTgt spid="12"/>
                                        </p:tgtEl>
                                        <p:attrNameLst>
                                          <p:attrName>ppt_w</p:attrName>
                                        </p:attrNameLst>
                                      </p:cBhvr>
                                    </p:anim>
                                    <p:anim by="(#ppt_w*0.50)" calcmode="lin" valueType="num">
                                      <p:cBhvr>
                                        <p:cTn id="34" dur="500" decel="50000" autoRev="1" fill="hold">
                                          <p:stCondLst>
                                            <p:cond delay="0"/>
                                          </p:stCondLst>
                                        </p:cTn>
                                        <p:tgtEl>
                                          <p:spTgt spid="12"/>
                                        </p:tgtEl>
                                        <p:attrNameLst>
                                          <p:attrName>ppt_x</p:attrName>
                                        </p:attrNameLst>
                                      </p:cBhvr>
                                    </p:anim>
                                    <p:anim from="(-#ppt_h/2)" to="(#ppt_y)" calcmode="lin" valueType="num">
                                      <p:cBhvr>
                                        <p:cTn id="35" dur="1000" fill="hold">
                                          <p:stCondLst>
                                            <p:cond delay="0"/>
                                          </p:stCondLst>
                                        </p:cTn>
                                        <p:tgtEl>
                                          <p:spTgt spid="12"/>
                                        </p:tgtEl>
                                        <p:attrNameLst>
                                          <p:attrName>ppt_y</p:attrName>
                                        </p:attrNameLst>
                                      </p:cBhvr>
                                    </p:anim>
                                    <p:animRot by="21600000">
                                      <p:cBhvr>
                                        <p:cTn id="36" dur="1000" fill="hold">
                                          <p:stCondLst>
                                            <p:cond delay="0"/>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animBg="1"/>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Dell\Desktop\ders2.gif"/>
          <p:cNvPicPr>
            <a:picLocks noGrp="1" noChangeAspect="1" noChangeArrowheads="1"/>
          </p:cNvPicPr>
          <p:nvPr>
            <p:ph idx="1"/>
          </p:nvPr>
        </p:nvPicPr>
        <p:blipFill>
          <a:blip r:embed="rId2" cstate="print"/>
          <a:srcRect/>
          <a:stretch>
            <a:fillRect/>
          </a:stretch>
        </p:blipFill>
        <p:spPr bwMode="auto">
          <a:xfrm>
            <a:off x="2500298" y="3429000"/>
            <a:ext cx="3007806" cy="3429000"/>
          </a:xfrm>
          <a:prstGeom prst="rect">
            <a:avLst/>
          </a:prstGeom>
          <a:noFill/>
        </p:spPr>
      </p:pic>
      <p:sp>
        <p:nvSpPr>
          <p:cNvPr id="9" name="8 Dikdörtgen Belirtme Çizgisi"/>
          <p:cNvSpPr/>
          <p:nvPr/>
        </p:nvSpPr>
        <p:spPr>
          <a:xfrm>
            <a:off x="6072198" y="3357562"/>
            <a:ext cx="2857520" cy="3214686"/>
          </a:xfrm>
          <a:prstGeom prst="wedgeRectCallout">
            <a:avLst>
              <a:gd name="adj1" fmla="val -88279"/>
              <a:gd name="adj2" fmla="val -1801"/>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smtClean="0">
                <a:solidFill>
                  <a:schemeClr val="tx1"/>
                </a:solidFill>
              </a:rPr>
              <a:t>Evet babacım bu harita tüm dünyayı gösteriyor. Ayrıntı da gerçekten çok az.</a:t>
            </a:r>
            <a:endParaRPr lang="tr-TR" sz="2400" i="1" dirty="0">
              <a:solidFill>
                <a:schemeClr val="tx1"/>
              </a:solidFill>
            </a:endParaRPr>
          </a:p>
        </p:txBody>
      </p:sp>
      <p:sp>
        <p:nvSpPr>
          <p:cNvPr id="8" name="7 Dikdörtgen Belirtme Çizgisi"/>
          <p:cNvSpPr/>
          <p:nvPr/>
        </p:nvSpPr>
        <p:spPr>
          <a:xfrm>
            <a:off x="357158" y="500042"/>
            <a:ext cx="3857652" cy="2500330"/>
          </a:xfrm>
          <a:prstGeom prst="wedgeRectCallout">
            <a:avLst>
              <a:gd name="adj1" fmla="val 34597"/>
              <a:gd name="adj2" fmla="val 88381"/>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smtClean="0">
                <a:solidFill>
                  <a:schemeClr val="tx1"/>
                </a:solidFill>
              </a:rPr>
              <a:t>Bu harita da küçük ölçekli bir harita oğlum. Gösterilen alan diğerlerine göre çok fazla ve ayrıntı yok denecek kadar az.</a:t>
            </a:r>
            <a:endParaRPr lang="tr-TR" sz="2400" i="1" dirty="0">
              <a:solidFill>
                <a:schemeClr val="tx1"/>
              </a:solidFill>
            </a:endParaRPr>
          </a:p>
        </p:txBody>
      </p:sp>
      <p:pic>
        <p:nvPicPr>
          <p:cNvPr id="4098" name="Picture 2" descr="F:\imagesCAII1PNF.jpg"/>
          <p:cNvPicPr>
            <a:picLocks noChangeAspect="1" noChangeArrowheads="1"/>
          </p:cNvPicPr>
          <p:nvPr/>
        </p:nvPicPr>
        <p:blipFill>
          <a:blip r:embed="rId3" cstate="print"/>
          <a:srcRect/>
          <a:stretch>
            <a:fillRect/>
          </a:stretch>
        </p:blipFill>
        <p:spPr bwMode="auto">
          <a:xfrm>
            <a:off x="4500562" y="332656"/>
            <a:ext cx="4463926" cy="294938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1000"/>
                                        <p:tgtEl>
                                          <p:spTgt spid="4098"/>
                                        </p:tgtEl>
                                      </p:cBhvr>
                                    </p:animEffect>
                                    <p:anim calcmode="lin" valueType="num">
                                      <p:cBhvr>
                                        <p:cTn id="8" dur="1000" fill="hold"/>
                                        <p:tgtEl>
                                          <p:spTgt spid="4098"/>
                                        </p:tgtEl>
                                        <p:attrNameLst>
                                          <p:attrName>ppt_x</p:attrName>
                                        </p:attrNameLst>
                                      </p:cBhvr>
                                      <p:tavLst>
                                        <p:tav tm="0">
                                          <p:val>
                                            <p:strVal val="#ppt_x"/>
                                          </p:val>
                                        </p:tav>
                                        <p:tav tm="100000">
                                          <p:val>
                                            <p:strVal val="#ppt_x"/>
                                          </p:val>
                                        </p:tav>
                                      </p:tavLst>
                                    </p:anim>
                                    <p:anim calcmode="lin" valueType="num">
                                      <p:cBhvr>
                                        <p:cTn id="9"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strVal val="#ppt_w*0.70"/>
                                          </p:val>
                                        </p:tav>
                                        <p:tav tm="100000">
                                          <p:val>
                                            <p:strVal val="#ppt_w"/>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animEffect transition="in" filter="fade">
                                      <p:cBhvr>
                                        <p:cTn id="16" dur="10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3" presetClass="entr" presetSubtype="16"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Picture 4" descr="akvaryum"/>
          <p:cNvPicPr>
            <a:picLocks noGrp="1" noChangeAspect="1" noChangeArrowheads="1"/>
          </p:cNvPicPr>
          <p:nvPr>
            <p:ph idx="1"/>
          </p:nvPr>
        </p:nvPicPr>
        <p:blipFill>
          <a:blip r:embed="rId2" cstate="print"/>
          <a:srcRect/>
          <a:stretch>
            <a:fillRect/>
          </a:stretch>
        </p:blipFill>
        <p:spPr>
          <a:xfrm>
            <a:off x="357158" y="357166"/>
            <a:ext cx="8429684" cy="6143668"/>
          </a:xfrm>
          <a:noFill/>
          <a:ln/>
        </p:spPr>
      </p:pic>
    </p:spTree>
  </p:cSld>
  <p:clrMapOvr>
    <a:masterClrMapping/>
  </p:clrMapOvr>
  <p:transition>
    <p:newsflash/>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3" name="2 İçerik Yer Tutucusu"/>
          <p:cNvSpPr>
            <a:spLocks noGrp="1"/>
          </p:cNvSpPr>
          <p:nvPr>
            <p:ph idx="1"/>
          </p:nvPr>
        </p:nvSpPr>
        <p:spPr/>
        <p:txBody>
          <a:bodyPr>
            <a:normAutofit lnSpcReduction="10000"/>
          </a:bodyPr>
          <a:lstStyle/>
          <a:p>
            <a:r>
              <a:rPr lang="tr-TR" sz="3200" b="1" i="1" dirty="0" smtClean="0"/>
              <a:t>Bir binada olduğunuzu hayal edin.Birinci kattasınız.Pencereden etrafa baktığınızda gözünüze çarpan şeylerle ellinci kata çıkıp etrafa baktığınızda gördükleriniz arasında ne gibi farklar vardır?Bu durumu işlenen konuyla nasıl ilişkilendirirsiniz?</a:t>
            </a:r>
            <a:endParaRPr lang="tr-TR" sz="3200" b="1" i="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dirty="0"/>
          </a:p>
        </p:txBody>
      </p:sp>
      <p:sp>
        <p:nvSpPr>
          <p:cNvPr id="4" name="3 Dikdörtgen"/>
          <p:cNvSpPr/>
          <p:nvPr/>
        </p:nvSpPr>
        <p:spPr>
          <a:xfrm rot="19241729">
            <a:off x="1487436" y="1281989"/>
            <a:ext cx="6305298" cy="3416320"/>
          </a:xfrm>
          <a:prstGeom prst="rect">
            <a:avLst/>
          </a:prstGeom>
          <a:noFill/>
        </p:spPr>
        <p:txBody>
          <a:bodyPr wrap="square" lIns="91440" tIns="45720" rIns="91440" bIns="45720">
            <a:spAutoFit/>
          </a:bodyPr>
          <a:lstStyle/>
          <a:p>
            <a:pPr algn="ctr"/>
            <a:r>
              <a:rPr lang="tr-TR" sz="7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ETKİNLİK VE OYUN </a:t>
            </a:r>
          </a:p>
          <a:p>
            <a:pPr algn="ctr"/>
            <a:r>
              <a:rPr lang="tr-TR" sz="7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ZAMANI…</a:t>
            </a:r>
            <a:endParaRPr lang="tr-TR" sz="7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1026" name="Picture 2" descr="C:\Users\trabzonspor\Desktop\Harita ve Ölçekler Pano Çalışması.jpg"/>
          <p:cNvPicPr>
            <a:picLocks noGrp="1" noChangeAspect="1" noChangeArrowheads="1"/>
          </p:cNvPicPr>
          <p:nvPr>
            <p:ph idx="1"/>
          </p:nvPr>
        </p:nvPicPr>
        <p:blipFill>
          <a:blip r:embed="rId2"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770" decel="100000"/>
                                        <p:tgtEl>
                                          <p:spTgt spid="1026"/>
                                        </p:tgtEl>
                                      </p:cBhvr>
                                    </p:animEffect>
                                    <p:animScale>
                                      <p:cBhvr>
                                        <p:cTn id="8" dur="770" decel="100000"/>
                                        <p:tgtEl>
                                          <p:spTgt spid="1026"/>
                                        </p:tgtEl>
                                      </p:cBhvr>
                                      <p:from x="10000" y="10000"/>
                                      <p:to x="200000" y="450000"/>
                                    </p:animScale>
                                    <p:animScale>
                                      <p:cBhvr>
                                        <p:cTn id="9" dur="1230" accel="100000" fill="hold">
                                          <p:stCondLst>
                                            <p:cond delay="770"/>
                                          </p:stCondLst>
                                        </p:cTn>
                                        <p:tgtEl>
                                          <p:spTgt spid="1026"/>
                                        </p:tgtEl>
                                      </p:cBhvr>
                                      <p:from x="200000" y="450000"/>
                                      <p:to x="100000" y="100000"/>
                                    </p:animScale>
                                    <p:set>
                                      <p:cBhvr>
                                        <p:cTn id="10" dur="770" fill="hold"/>
                                        <p:tgtEl>
                                          <p:spTgt spid="1026"/>
                                        </p:tgtEl>
                                        <p:attrNameLst>
                                          <p:attrName>ppt_x</p:attrName>
                                        </p:attrNameLst>
                                      </p:cBhvr>
                                      <p:to>
                                        <p:strVal val="(0.5)"/>
                                      </p:to>
                                    </p:set>
                                    <p:anim from="(0.5)" to="(#ppt_x)" calcmode="lin" valueType="num">
                                      <p:cBhvr>
                                        <p:cTn id="11" dur="1230" accel="100000" fill="hold">
                                          <p:stCondLst>
                                            <p:cond delay="770"/>
                                          </p:stCondLst>
                                        </p:cTn>
                                        <p:tgtEl>
                                          <p:spTgt spid="1026"/>
                                        </p:tgtEl>
                                        <p:attrNameLst>
                                          <p:attrName>ppt_x</p:attrName>
                                        </p:attrNameLst>
                                      </p:cBhvr>
                                    </p:anim>
                                    <p:set>
                                      <p:cBhvr>
                                        <p:cTn id="12" dur="770" fill="hold"/>
                                        <p:tgtEl>
                                          <p:spTgt spid="1026"/>
                                        </p:tgtEl>
                                        <p:attrNameLst>
                                          <p:attrName>ppt_y</p:attrName>
                                        </p:attrNameLst>
                                      </p:cBhvr>
                                      <p:to>
                                        <p:strVal val="(#ppt_y+0.4)"/>
                                      </p:to>
                                    </p:set>
                                    <p:anim from="(#ppt_y+0.4)" to="(#ppt_y)" calcmode="lin" valueType="num">
                                      <p:cBhvr>
                                        <p:cTn id="13" dur="1230" accel="100000" fill="hold">
                                          <p:stCondLst>
                                            <p:cond delay="770"/>
                                          </p:stCondLst>
                                        </p:cTn>
                                        <p:tgtEl>
                                          <p:spTgt spid="1026"/>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Dell\Desktop\ders2.gif"/>
          <p:cNvPicPr>
            <a:picLocks noChangeAspect="1" noChangeArrowheads="1"/>
          </p:cNvPicPr>
          <p:nvPr/>
        </p:nvPicPr>
        <p:blipFill>
          <a:blip r:embed="rId2" cstate="print"/>
          <a:srcRect/>
          <a:stretch>
            <a:fillRect/>
          </a:stretch>
        </p:blipFill>
        <p:spPr bwMode="auto">
          <a:xfrm>
            <a:off x="2643174" y="3357562"/>
            <a:ext cx="2962756" cy="3284414"/>
          </a:xfrm>
          <a:prstGeom prst="rect">
            <a:avLst/>
          </a:prstGeom>
          <a:noFill/>
          <a:ln>
            <a:solidFill>
              <a:srgbClr val="FF0000"/>
            </a:solidFill>
          </a:ln>
        </p:spPr>
      </p:pic>
      <p:sp>
        <p:nvSpPr>
          <p:cNvPr id="8" name="7 Dikdörtgen Belirtme Çizgisi"/>
          <p:cNvSpPr/>
          <p:nvPr/>
        </p:nvSpPr>
        <p:spPr>
          <a:xfrm>
            <a:off x="6215074" y="1928802"/>
            <a:ext cx="2500330" cy="3714776"/>
          </a:xfrm>
          <a:prstGeom prst="wedgeRectCallout">
            <a:avLst>
              <a:gd name="adj1" fmla="val -106353"/>
              <a:gd name="adj2" fmla="val 22358"/>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smtClean="0">
                <a:solidFill>
                  <a:schemeClr val="tx1"/>
                </a:solidFill>
              </a:rPr>
              <a:t>Tamam babacım çok teşekkür ederim.Yarın bende öğretmenime senin anlattıklarını anlatacağım.</a:t>
            </a:r>
            <a:endParaRPr lang="tr-TR" sz="2400" i="1" dirty="0">
              <a:solidFill>
                <a:schemeClr val="tx1"/>
              </a:solidFill>
            </a:endParaRPr>
          </a:p>
        </p:txBody>
      </p:sp>
      <p:sp>
        <p:nvSpPr>
          <p:cNvPr id="5" name="4 Dikdörtgen Belirtme Çizgisi"/>
          <p:cNvSpPr/>
          <p:nvPr/>
        </p:nvSpPr>
        <p:spPr>
          <a:xfrm>
            <a:off x="500034" y="571480"/>
            <a:ext cx="2643206" cy="3000396"/>
          </a:xfrm>
          <a:prstGeom prst="wedgeRectCallout">
            <a:avLst>
              <a:gd name="adj1" fmla="val 65919"/>
              <a:gd name="adj2" fmla="val 66720"/>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smtClean="0">
                <a:solidFill>
                  <a:schemeClr val="tx1"/>
                </a:solidFill>
              </a:rPr>
              <a:t>İşte oğlum ölçek değiştiğinde haritada değişen özellikler bunlar.</a:t>
            </a:r>
            <a:endParaRPr lang="tr-TR" sz="2400" i="1" dirty="0">
              <a:solidFill>
                <a:schemeClr val="tx1"/>
              </a:solidFill>
            </a:endParaRPr>
          </a:p>
        </p:txBody>
      </p:sp>
      <p:sp>
        <p:nvSpPr>
          <p:cNvPr id="9" name="8 Kalp"/>
          <p:cNvSpPr/>
          <p:nvPr/>
        </p:nvSpPr>
        <p:spPr>
          <a:xfrm>
            <a:off x="3714744" y="428604"/>
            <a:ext cx="1928826" cy="2786082"/>
          </a:xfrm>
          <a:prstGeom prst="hear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15" name="14 Düz Ok Bağlayıcısı"/>
          <p:cNvCxnSpPr/>
          <p:nvPr/>
        </p:nvCxnSpPr>
        <p:spPr>
          <a:xfrm rot="5400000">
            <a:off x="4072728" y="3499644"/>
            <a:ext cx="1143008" cy="15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16 Eğri Bağlayıcı"/>
          <p:cNvCxnSpPr/>
          <p:nvPr/>
        </p:nvCxnSpPr>
        <p:spPr>
          <a:xfrm>
            <a:off x="4143372" y="3500438"/>
            <a:ext cx="785818" cy="571504"/>
          </a:xfrm>
          <a:prstGeom prst="curvedConnector3">
            <a:avLst>
              <a:gd name="adj1" fmla="val 50000"/>
            </a:avLst>
          </a:prstGeom>
          <a:ln w="25400">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ppt_w*2.5"/>
                                          </p:val>
                                        </p:tav>
                                        <p:tav tm="100000">
                                          <p:val>
                                            <p:strVal val="#ppt_w"/>
                                          </p:val>
                                        </p:tav>
                                      </p:tavLst>
                                    </p:anim>
                                    <p:anim calcmode="lin" valueType="num">
                                      <p:cBhvr>
                                        <p:cTn id="8" dur="500" fill="hold"/>
                                        <p:tgtEl>
                                          <p:spTgt spid="5"/>
                                        </p:tgtEl>
                                        <p:attrNameLst>
                                          <p:attrName>ppt_h</p:attrName>
                                        </p:attrNameLst>
                                      </p:cBhvr>
                                      <p:tavLst>
                                        <p:tav tm="0">
                                          <p:val>
                                            <p:strVal val="#ppt_h*0.01"/>
                                          </p:val>
                                        </p:tav>
                                        <p:tav tm="100000">
                                          <p:val>
                                            <p:strVal val="#ppt_h"/>
                                          </p:val>
                                        </p:tav>
                                      </p:tavLst>
                                    </p:anim>
                                    <p:anim calcmode="lin" valueType="num">
                                      <p:cBhvr>
                                        <p:cTn id="9" dur="500" fill="hold"/>
                                        <p:tgtEl>
                                          <p:spTgt spid="5"/>
                                        </p:tgtEl>
                                        <p:attrNameLst>
                                          <p:attrName>ppt_x</p:attrName>
                                        </p:attrNameLst>
                                      </p:cBhvr>
                                      <p:tavLst>
                                        <p:tav tm="0">
                                          <p:val>
                                            <p:strVal val="#ppt_x"/>
                                          </p:val>
                                        </p:tav>
                                        <p:tav tm="100000">
                                          <p:val>
                                            <p:strVal val="#ppt_x"/>
                                          </p:val>
                                        </p:tav>
                                      </p:tavLst>
                                    </p:anim>
                                    <p:anim calcmode="lin" valueType="num">
                                      <p:cBhvr>
                                        <p:cTn id="10" dur="500" fill="hold"/>
                                        <p:tgtEl>
                                          <p:spTgt spid="5"/>
                                        </p:tgtEl>
                                        <p:attrNameLst>
                                          <p:attrName>ppt_y</p:attrName>
                                        </p:attrNameLst>
                                      </p:cBhvr>
                                      <p:tavLst>
                                        <p:tav tm="0">
                                          <p:val>
                                            <p:strVal val="#ppt_h+1"/>
                                          </p:val>
                                        </p:tav>
                                        <p:tav tm="100000">
                                          <p:val>
                                            <p:strVal val="#ppt_y"/>
                                          </p:val>
                                        </p:tav>
                                      </p:tavLst>
                                    </p:anim>
                                    <p:animEffect transition="in" filter="fade">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35"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2000"/>
                                        <p:tgtEl>
                                          <p:spTgt spid="8"/>
                                        </p:tgtEl>
                                      </p:cBhvr>
                                    </p:animEffect>
                                    <p:anim calcmode="lin" valueType="num">
                                      <p:cBhvr>
                                        <p:cTn id="17" dur="2000" fill="hold"/>
                                        <p:tgtEl>
                                          <p:spTgt spid="8"/>
                                        </p:tgtEl>
                                        <p:attrNameLst>
                                          <p:attrName>style.rotation</p:attrName>
                                        </p:attrNameLst>
                                      </p:cBhvr>
                                      <p:tavLst>
                                        <p:tav tm="0">
                                          <p:val>
                                            <p:fltVal val="720"/>
                                          </p:val>
                                        </p:tav>
                                        <p:tav tm="100000">
                                          <p:val>
                                            <p:fltVal val="0"/>
                                          </p:val>
                                        </p:tav>
                                      </p:tavLst>
                                    </p:anim>
                                    <p:anim calcmode="lin" valueType="num">
                                      <p:cBhvr>
                                        <p:cTn id="18" dur="2000" fill="hold"/>
                                        <p:tgtEl>
                                          <p:spTgt spid="8"/>
                                        </p:tgtEl>
                                        <p:attrNameLst>
                                          <p:attrName>ppt_h</p:attrName>
                                        </p:attrNameLst>
                                      </p:cBhvr>
                                      <p:tavLst>
                                        <p:tav tm="0">
                                          <p:val>
                                            <p:fltVal val="0"/>
                                          </p:val>
                                        </p:tav>
                                        <p:tav tm="100000">
                                          <p:val>
                                            <p:strVal val="#ppt_h"/>
                                          </p:val>
                                        </p:tav>
                                      </p:tavLst>
                                    </p:anim>
                                    <p:anim calcmode="lin" valueType="num">
                                      <p:cBhvr>
                                        <p:cTn id="19" dur="2000" fill="hold"/>
                                        <p:tgtEl>
                                          <p:spTgt spid="8"/>
                                        </p:tgtEl>
                                        <p:attrNameLst>
                                          <p:attrName>ppt_w</p:attrName>
                                        </p:attrNameLst>
                                      </p:cBhvr>
                                      <p:tavLst>
                                        <p:tav tm="0">
                                          <p:val>
                                            <p:fltVal val="0"/>
                                          </p:val>
                                        </p:tav>
                                        <p:tav tm="100000">
                                          <p:val>
                                            <p:strVal val="#ppt_w"/>
                                          </p:val>
                                        </p:tav>
                                      </p:tavLst>
                                    </p:anim>
                                  </p:childTnLst>
                                </p:cTn>
                              </p:par>
                            </p:childTnLst>
                          </p:cTn>
                        </p:par>
                      </p:childTnLst>
                    </p:cTn>
                  </p:par>
                  <p:par>
                    <p:cTn id="20" fill="hold">
                      <p:stCondLst>
                        <p:cond delay="indefinite"/>
                      </p:stCondLst>
                      <p:childTnLst>
                        <p:par>
                          <p:cTn id="21" fill="hold">
                            <p:stCondLst>
                              <p:cond delay="0"/>
                            </p:stCondLst>
                            <p:childTnLst>
                              <p:par>
                                <p:cTn id="22" presetID="35"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2000"/>
                                        <p:tgtEl>
                                          <p:spTgt spid="9"/>
                                        </p:tgtEl>
                                      </p:cBhvr>
                                    </p:animEffect>
                                    <p:anim calcmode="lin" valueType="num">
                                      <p:cBhvr>
                                        <p:cTn id="25" dur="2000" fill="hold"/>
                                        <p:tgtEl>
                                          <p:spTgt spid="9"/>
                                        </p:tgtEl>
                                        <p:attrNameLst>
                                          <p:attrName>style.rotation</p:attrName>
                                        </p:attrNameLst>
                                      </p:cBhvr>
                                      <p:tavLst>
                                        <p:tav tm="0">
                                          <p:val>
                                            <p:fltVal val="720"/>
                                          </p:val>
                                        </p:tav>
                                        <p:tav tm="100000">
                                          <p:val>
                                            <p:fltVal val="0"/>
                                          </p:val>
                                        </p:tav>
                                      </p:tavLst>
                                    </p:anim>
                                    <p:anim calcmode="lin" valueType="num">
                                      <p:cBhvr>
                                        <p:cTn id="26" dur="2000" fill="hold"/>
                                        <p:tgtEl>
                                          <p:spTgt spid="9"/>
                                        </p:tgtEl>
                                        <p:attrNameLst>
                                          <p:attrName>ppt_h</p:attrName>
                                        </p:attrNameLst>
                                      </p:cBhvr>
                                      <p:tavLst>
                                        <p:tav tm="0">
                                          <p:val>
                                            <p:fltVal val="0"/>
                                          </p:val>
                                        </p:tav>
                                        <p:tav tm="100000">
                                          <p:val>
                                            <p:strVal val="#ppt_h"/>
                                          </p:val>
                                        </p:tav>
                                      </p:tavLst>
                                    </p:anim>
                                    <p:anim calcmode="lin" valueType="num">
                                      <p:cBhvr>
                                        <p:cTn id="27" dur="2000" fill="hold"/>
                                        <p:tgtEl>
                                          <p:spTgt spid="9"/>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animBg="1"/>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ders2.gif"/>
          <p:cNvPicPr>
            <a:picLocks noGrp="1" noChangeAspect="1" noChangeArrowheads="1"/>
          </p:cNvPicPr>
          <p:nvPr>
            <p:ph idx="1"/>
          </p:nvPr>
        </p:nvPicPr>
        <p:blipFill>
          <a:blip r:embed="rId2" cstate="print"/>
          <a:srcRect/>
          <a:stretch>
            <a:fillRect/>
          </a:stretch>
        </p:blipFill>
        <p:spPr bwMode="auto">
          <a:xfrm>
            <a:off x="2500298" y="3429000"/>
            <a:ext cx="3338186" cy="2841179"/>
          </a:xfrm>
          <a:prstGeom prst="rect">
            <a:avLst/>
          </a:prstGeom>
          <a:noFill/>
        </p:spPr>
      </p:pic>
      <p:sp>
        <p:nvSpPr>
          <p:cNvPr id="9" name="8 Dikdörtgen Belirtme Çizgisi"/>
          <p:cNvSpPr/>
          <p:nvPr/>
        </p:nvSpPr>
        <p:spPr>
          <a:xfrm>
            <a:off x="1428728" y="1571612"/>
            <a:ext cx="2357454" cy="1500198"/>
          </a:xfrm>
          <a:prstGeom prst="wedgeRectCallout">
            <a:avLst>
              <a:gd name="adj1" fmla="val 47194"/>
              <a:gd name="adj2" fmla="val 85943"/>
            </a:avLst>
          </a:prstGeom>
          <a:solidFill>
            <a:schemeClr val="accent2">
              <a:lumMod val="20000"/>
              <a:lumOff val="8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smtClean="0">
                <a:solidFill>
                  <a:schemeClr val="tx1"/>
                </a:solidFill>
              </a:rPr>
              <a:t>Tabi oğlum. Nasıl bir ödev bu?</a:t>
            </a:r>
            <a:endParaRPr lang="tr-TR" sz="2400" i="1" dirty="0">
              <a:solidFill>
                <a:schemeClr val="tx1"/>
              </a:solidFill>
            </a:endParaRPr>
          </a:p>
        </p:txBody>
      </p:sp>
      <p:sp>
        <p:nvSpPr>
          <p:cNvPr id="8" name="7 Dikdörtgen Belirtme Çizgisi"/>
          <p:cNvSpPr/>
          <p:nvPr/>
        </p:nvSpPr>
        <p:spPr>
          <a:xfrm>
            <a:off x="5715008" y="1000108"/>
            <a:ext cx="2714644" cy="3071834"/>
          </a:xfrm>
          <a:prstGeom prst="wedgeRectCallout">
            <a:avLst>
              <a:gd name="adj1" fmla="val -72654"/>
              <a:gd name="adj2" fmla="val 51967"/>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smtClean="0">
                <a:solidFill>
                  <a:schemeClr val="tx1"/>
                </a:solidFill>
              </a:rPr>
              <a:t>Babacım öğretmenimiz haritalarla ilgili ödev verdi bana yardım eder misin?</a:t>
            </a:r>
            <a:endParaRPr lang="tr-TR" sz="2400" i="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diamond(in)">
                                      <p:cBhvr>
                                        <p:cTn id="1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0086" y="0"/>
            <a:ext cx="8183880" cy="1071546"/>
          </a:xfrm>
          <a:solidFill>
            <a:schemeClr val="accent2">
              <a:lumMod val="20000"/>
              <a:lumOff val="80000"/>
            </a:schemeClr>
          </a:solidFill>
          <a:ln>
            <a:solidFill>
              <a:srgbClr val="00B050"/>
            </a:solidFill>
          </a:ln>
        </p:spPr>
        <p:txBody>
          <a:bodyPr>
            <a:normAutofit/>
          </a:bodyPr>
          <a:lstStyle/>
          <a:p>
            <a:pPr algn="ctr"/>
            <a:r>
              <a:rPr lang="tr-TR" sz="4400" i="1" dirty="0" smtClean="0">
                <a:solidFill>
                  <a:srgbClr val="00B050"/>
                </a:solidFill>
                <a:effectLst>
                  <a:outerShdw blurRad="38100" dist="38100" dir="2700000" algn="tl">
                    <a:srgbClr val="000000">
                      <a:alpha val="43137"/>
                    </a:srgbClr>
                  </a:outerShdw>
                </a:effectLst>
              </a:rPr>
              <a:t>KAYNAKÇA:</a:t>
            </a:r>
            <a:endParaRPr lang="tr-TR" sz="4400" i="1" dirty="0">
              <a:solidFill>
                <a:srgbClr val="00B050"/>
              </a:solidFill>
              <a:effectLst>
                <a:outerShdw blurRad="38100" dist="38100" dir="2700000" algn="tl">
                  <a:srgbClr val="000000">
                    <a:alpha val="43137"/>
                  </a:srgbClr>
                </a:outerShdw>
              </a:effectLst>
            </a:endParaRPr>
          </a:p>
        </p:txBody>
      </p:sp>
      <p:sp>
        <p:nvSpPr>
          <p:cNvPr id="3" name="2 İçerik Yer Tutucusu"/>
          <p:cNvSpPr>
            <a:spLocks noGrp="1"/>
          </p:cNvSpPr>
          <p:nvPr>
            <p:ph idx="1"/>
          </p:nvPr>
        </p:nvSpPr>
        <p:spPr>
          <a:xfrm>
            <a:off x="502920" y="1142984"/>
            <a:ext cx="8183880" cy="5357850"/>
          </a:xfrm>
        </p:spPr>
        <p:txBody>
          <a:bodyPr>
            <a:normAutofit fontScale="62500" lnSpcReduction="20000"/>
          </a:bodyPr>
          <a:lstStyle/>
          <a:p>
            <a:r>
              <a:rPr lang="tr-TR" b="1" i="1" dirty="0" smtClean="0"/>
              <a:t>Sosyal Bilgiler Öğrenci Takipli Eğitim Seti 1. Fasikül(2012). Değer Yayınları.</a:t>
            </a:r>
          </a:p>
          <a:p>
            <a:r>
              <a:rPr lang="tr-TR" b="1" i="1" dirty="0" smtClean="0"/>
              <a:t>Sosyal Bilgiler Öğretmen Kılavuz Kitabı(2010). İstanbul.Dergah Ofset.</a:t>
            </a:r>
          </a:p>
          <a:p>
            <a:r>
              <a:rPr lang="tr-TR" b="1" i="1" dirty="0" smtClean="0"/>
              <a:t>Sosyal Bilgiler Öğretmen Kılavuz Kitabı(2011). İstanbul.Dergah Ofset.</a:t>
            </a:r>
          </a:p>
          <a:p>
            <a:r>
              <a:rPr lang="tr-TR" b="1" i="1" dirty="0" smtClean="0"/>
              <a:t>Sosyal Bilgiler Konu Anlatımı Kitabı(2012).Zirve Yayınları.</a:t>
            </a:r>
          </a:p>
          <a:p>
            <a:r>
              <a:rPr lang="tr-TR" b="1" i="1" dirty="0" smtClean="0"/>
              <a:t>Sosyal Bilgiler  Konu Anlatımı Kitabı(2011).Seviye Yayınları.</a:t>
            </a:r>
          </a:p>
          <a:p>
            <a:r>
              <a:rPr lang="tr-TR" b="1" i="1" dirty="0" smtClean="0"/>
              <a:t>Sosyal Bilgiler Öğrenci Ders Kitabı(2011).MEB Yayınları.İstanbul.</a:t>
            </a:r>
          </a:p>
          <a:p>
            <a:r>
              <a:rPr lang="tr-TR" b="1" i="1" dirty="0" smtClean="0"/>
              <a:t>Sosyal Bilgiler Öğrenci Çalışma Kitabı(2011)MEB Yayınları.İstanbul.</a:t>
            </a:r>
          </a:p>
          <a:p>
            <a:r>
              <a:rPr lang="tr-TR" b="1" i="1" dirty="0" smtClean="0">
                <a:hlinkClick r:id="rId2"/>
              </a:rPr>
              <a:t>www.</a:t>
            </a:r>
            <a:r>
              <a:rPr lang="tr-TR" b="1" i="1" dirty="0" err="1" smtClean="0">
                <a:hlinkClick r:id="rId2"/>
              </a:rPr>
              <a:t>vitamineğitim</a:t>
            </a:r>
            <a:r>
              <a:rPr lang="tr-TR" b="1" i="1" dirty="0" smtClean="0">
                <a:hlinkClick r:id="rId2"/>
              </a:rPr>
              <a:t>.com</a:t>
            </a:r>
            <a:endParaRPr lang="tr-TR" b="1" i="1" dirty="0" smtClean="0"/>
          </a:p>
          <a:p>
            <a:r>
              <a:rPr lang="tr-TR" b="1" i="1" dirty="0" err="1" smtClean="0"/>
              <a:t>Sosyaldersleri</a:t>
            </a:r>
            <a:r>
              <a:rPr lang="tr-TR" b="1" i="1" dirty="0" smtClean="0"/>
              <a:t>.com</a:t>
            </a:r>
          </a:p>
          <a:p>
            <a:r>
              <a:rPr lang="tr-TR" b="1" i="1" dirty="0" err="1" smtClean="0"/>
              <a:t>Sosyalbilgiler</a:t>
            </a:r>
            <a:r>
              <a:rPr lang="tr-TR" b="1" i="1" dirty="0" smtClean="0"/>
              <a:t>.biz</a:t>
            </a:r>
          </a:p>
          <a:p>
            <a:r>
              <a:rPr lang="tr-TR" b="1" i="1" dirty="0" err="1" smtClean="0"/>
              <a:t>eğitimhane</a:t>
            </a:r>
            <a:r>
              <a:rPr lang="tr-TR" b="1" i="1" dirty="0" smtClean="0"/>
              <a:t>.com</a:t>
            </a:r>
          </a:p>
          <a:p>
            <a:r>
              <a:rPr lang="tr-TR" b="1" i="1" u="sng" dirty="0" smtClean="0">
                <a:hlinkClick r:id="rId3"/>
              </a:rPr>
              <a:t>www.</a:t>
            </a:r>
            <a:r>
              <a:rPr lang="tr-TR" b="1" i="1" u="sng" dirty="0" err="1" smtClean="0">
                <a:hlinkClick r:id="rId3"/>
              </a:rPr>
              <a:t>kademeliegitim</a:t>
            </a:r>
            <a:r>
              <a:rPr lang="tr-TR" b="1" i="1" u="sng" dirty="0" smtClean="0">
                <a:hlinkClick r:id="rId3"/>
              </a:rPr>
              <a:t>.com</a:t>
            </a:r>
            <a:endParaRPr lang="tr-TR" b="1" i="1" u="sng" dirty="0" smtClean="0"/>
          </a:p>
          <a:p>
            <a:r>
              <a:rPr lang="tr-TR" b="1" i="1" u="sng" dirty="0" err="1" smtClean="0"/>
              <a:t>youtube</a:t>
            </a:r>
            <a:endParaRPr lang="tr-TR" b="1" i="1" dirty="0" smtClean="0"/>
          </a:p>
          <a:p>
            <a:endParaRPr lang="tr-TR" dirty="0"/>
          </a:p>
        </p:txBody>
      </p:sp>
    </p:spTree>
  </p:cSld>
  <p:clrMapOvr>
    <a:masterClrMapping/>
  </p:clrMapOvr>
  <p:transition>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00034" y="0"/>
            <a:ext cx="8183880" cy="1051560"/>
          </a:xfrm>
        </p:spPr>
        <p:txBody>
          <a:bodyPr/>
          <a:lstStyle/>
          <a:p>
            <a:pPr algn="ctr"/>
            <a:r>
              <a:rPr lang="tr-TR" dirty="0" smtClean="0"/>
              <a:t>ÇIKMIŞ SORULAR</a:t>
            </a:r>
            <a:endParaRPr lang="tr-TR" dirty="0"/>
          </a:p>
        </p:txBody>
      </p:sp>
      <p:sp>
        <p:nvSpPr>
          <p:cNvPr id="3" name="2 İçerik Yer Tutucusu"/>
          <p:cNvSpPr>
            <a:spLocks noGrp="1"/>
          </p:cNvSpPr>
          <p:nvPr>
            <p:ph idx="1"/>
          </p:nvPr>
        </p:nvSpPr>
        <p:spPr>
          <a:xfrm>
            <a:off x="571472" y="1142984"/>
            <a:ext cx="8183880" cy="4786346"/>
          </a:xfrm>
        </p:spPr>
        <p:txBody>
          <a:bodyPr>
            <a:normAutofit fontScale="92500" lnSpcReduction="10000"/>
          </a:bodyPr>
          <a:lstStyle/>
          <a:p>
            <a:pPr marL="514350" indent="-514350">
              <a:buNone/>
            </a:pPr>
            <a:r>
              <a:rPr lang="tr-TR" dirty="0" smtClean="0">
                <a:latin typeface="Comic Sans MS" pitchFamily="66" charset="0"/>
              </a:rPr>
              <a:t>1-Türkiye’nin jeopolitik önemi üzerinde aşağıdakilerden hangisinin etkisi daha azdır?</a:t>
            </a:r>
          </a:p>
          <a:p>
            <a:pPr>
              <a:buNone/>
            </a:pPr>
            <a:r>
              <a:rPr lang="tr-TR" dirty="0" smtClean="0">
                <a:effectLst>
                  <a:outerShdw blurRad="38100" dist="38100" dir="2700000" algn="tl">
                    <a:srgbClr val="000000">
                      <a:alpha val="43137"/>
                    </a:srgbClr>
                  </a:outerShdw>
                </a:effectLst>
                <a:latin typeface="Comic Sans MS" pitchFamily="66" charset="0"/>
              </a:rPr>
              <a:t>A-</a:t>
            </a:r>
            <a:r>
              <a:rPr lang="tr-TR" dirty="0" smtClean="0">
                <a:latin typeface="Comic Sans MS" pitchFamily="66" charset="0"/>
              </a:rPr>
              <a:t>Eski dünya karaları arasında merkezî bir konuma         sahip olmasının</a:t>
            </a:r>
          </a:p>
          <a:p>
            <a:pPr>
              <a:buNone/>
            </a:pPr>
            <a:r>
              <a:rPr lang="tr-TR" dirty="0" smtClean="0">
                <a:latin typeface="Comic Sans MS" pitchFamily="66" charset="0"/>
              </a:rPr>
              <a:t>B-Ekonomik ve siyasal bir güç merkezi olan Avrupa Birliği ülkelerine komşu olmasının</a:t>
            </a:r>
          </a:p>
          <a:p>
            <a:pPr>
              <a:buNone/>
            </a:pPr>
            <a:r>
              <a:rPr lang="tr-TR" dirty="0" smtClean="0">
                <a:latin typeface="Comic Sans MS" pitchFamily="66" charset="0"/>
              </a:rPr>
              <a:t>C-Dört mevsimin belirgin olarak yaşanmasının ve aynı anda farklı iklim özelliklerinin görülmesinin</a:t>
            </a:r>
          </a:p>
          <a:p>
            <a:pPr>
              <a:buNone/>
            </a:pPr>
            <a:r>
              <a:rPr lang="tr-TR" dirty="0" smtClean="0">
                <a:latin typeface="Comic Sans MS" pitchFamily="66" charset="0"/>
              </a:rPr>
              <a:t>D-Önemli petrol ve doğal gaz yataklarına sahip ülkelere komşu olmasının</a:t>
            </a:r>
          </a:p>
          <a:p>
            <a:pPr>
              <a:buNone/>
            </a:pPr>
            <a:r>
              <a:rPr lang="tr-TR" dirty="0" smtClean="0">
                <a:latin typeface="Comic Sans MS" pitchFamily="66" charset="0"/>
              </a:rPr>
              <a:t>E-Uluslararası deniz ulaşımı açısından önemli bir bölgede bulunmasının</a:t>
            </a:r>
          </a:p>
          <a:p>
            <a:pPr marL="514350" indent="-514350">
              <a:buFont typeface="+mj-lt"/>
              <a:buAutoNum type="arabicPeriod"/>
            </a:pPr>
            <a:endParaRPr lang="tr-TR" dirty="0" smtClean="0"/>
          </a:p>
        </p:txBody>
      </p:sp>
    </p:spTree>
  </p:cSld>
  <p:clrMapOvr>
    <a:masterClrMapping/>
  </p:clrMapOvr>
  <p:transition spd="slow">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02920" y="530352"/>
            <a:ext cx="8183880" cy="5541854"/>
          </a:xfrm>
        </p:spPr>
        <p:txBody>
          <a:bodyPr>
            <a:normAutofit/>
          </a:bodyPr>
          <a:lstStyle/>
          <a:p>
            <a:pPr>
              <a:buNone/>
            </a:pPr>
            <a:r>
              <a:rPr lang="tr-TR" dirty="0" smtClean="0">
                <a:latin typeface="Comic Sans MS" pitchFamily="66" charset="0"/>
              </a:rPr>
              <a:t>2-Türkiye’nin dağlarıyla ilgili aşağıda verilen bilgilerden hangisi doğrudur? </a:t>
            </a:r>
          </a:p>
          <a:p>
            <a:pPr>
              <a:buNone/>
            </a:pPr>
            <a:r>
              <a:rPr lang="tr-TR" dirty="0" smtClean="0">
                <a:latin typeface="Comic Sans MS" pitchFamily="66" charset="0"/>
              </a:rPr>
              <a:t>A-Karadeniz ve Akdeniz kıyıları boyunca  uzanan sıradağlar, kırılmayla oluşmuştur.</a:t>
            </a:r>
          </a:p>
          <a:p>
            <a:pPr>
              <a:buNone/>
            </a:pPr>
            <a:r>
              <a:rPr lang="tr-TR" dirty="0" smtClean="0">
                <a:latin typeface="Comic Sans MS" pitchFamily="66" charset="0"/>
              </a:rPr>
              <a:t>B-Güncel buzullar çoğunlukla ülkenin doğusundaki dağlar üzerindedir.</a:t>
            </a:r>
          </a:p>
          <a:p>
            <a:pPr>
              <a:buNone/>
            </a:pPr>
            <a:r>
              <a:rPr lang="tr-TR" dirty="0" smtClean="0">
                <a:latin typeface="Comic Sans MS" pitchFamily="66" charset="0"/>
              </a:rPr>
              <a:t>C-Ülkenin batısında çok sayıda volkanik dağ vardır.</a:t>
            </a:r>
          </a:p>
          <a:p>
            <a:pPr>
              <a:buNone/>
            </a:pPr>
            <a:r>
              <a:rPr lang="tr-TR" dirty="0" smtClean="0">
                <a:latin typeface="Comic Sans MS" pitchFamily="66" charset="0"/>
              </a:rPr>
              <a:t>D-Dağların yükseltisi doğudan batıya doğru gidildikçe artmaktadır.</a:t>
            </a:r>
          </a:p>
          <a:p>
            <a:pPr>
              <a:buNone/>
            </a:pPr>
            <a:r>
              <a:rPr lang="tr-TR" dirty="0" smtClean="0">
                <a:latin typeface="Comic Sans MS" pitchFamily="66" charset="0"/>
              </a:rPr>
              <a:t>E-En yüksek zirve kıvrımlı dağlar üzerindedir.</a:t>
            </a:r>
          </a:p>
          <a:p>
            <a:pPr marL="514350" indent="-514350">
              <a:buNone/>
            </a:pPr>
            <a:endParaRPr lang="tr-TR" dirty="0">
              <a:latin typeface="Comic Sans MS" pitchFamily="66" charset="0"/>
            </a:endParaRPr>
          </a:p>
        </p:txBody>
      </p:sp>
    </p:spTree>
  </p:cSld>
  <p:clrMapOvr>
    <a:masterClrMapping/>
  </p:clrMapOvr>
  <p:transition spd="slow">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02920" y="530352"/>
            <a:ext cx="8183880" cy="5827606"/>
          </a:xfrm>
        </p:spPr>
        <p:txBody>
          <a:bodyPr>
            <a:normAutofit/>
          </a:bodyPr>
          <a:lstStyle/>
          <a:p>
            <a:pPr>
              <a:buNone/>
            </a:pPr>
            <a:r>
              <a:rPr lang="tr-TR" dirty="0" smtClean="0">
                <a:latin typeface="Comic Sans MS" pitchFamily="66" charset="0"/>
              </a:rPr>
              <a:t>    I. Gece ve gündüz süresine</a:t>
            </a:r>
          </a:p>
          <a:p>
            <a:pPr>
              <a:buNone/>
            </a:pPr>
            <a:r>
              <a:rPr lang="tr-TR" dirty="0" smtClean="0">
                <a:latin typeface="Comic Sans MS" pitchFamily="66" charset="0"/>
              </a:rPr>
              <a:t>    II. Yarımada özelliğine</a:t>
            </a:r>
          </a:p>
          <a:p>
            <a:pPr>
              <a:buNone/>
            </a:pPr>
            <a:r>
              <a:rPr lang="tr-TR" dirty="0" smtClean="0">
                <a:latin typeface="Comic Sans MS" pitchFamily="66" charset="0"/>
              </a:rPr>
              <a:t>    III. Yer şekillerinin çeşitliliğine</a:t>
            </a:r>
          </a:p>
          <a:p>
            <a:pPr>
              <a:buNone/>
            </a:pPr>
            <a:r>
              <a:rPr lang="tr-TR" dirty="0" smtClean="0">
                <a:latin typeface="Comic Sans MS" pitchFamily="66" charset="0"/>
              </a:rPr>
              <a:t>    IV. Orta kuşakta bulunmasına</a:t>
            </a:r>
          </a:p>
          <a:p>
            <a:pPr>
              <a:buNone/>
            </a:pPr>
            <a:r>
              <a:rPr lang="tr-TR" dirty="0" smtClean="0">
                <a:latin typeface="Comic Sans MS" pitchFamily="66" charset="0"/>
              </a:rPr>
              <a:t>3-Türkiye’nin farklı yörelerinde değişik yönlerden esen meltem rüzgârlarının görülmesi, yukarıdakilerden hangilerine bağlanabilir?</a:t>
            </a:r>
          </a:p>
          <a:p>
            <a:pPr>
              <a:buNone/>
            </a:pPr>
            <a:r>
              <a:rPr lang="tr-TR" dirty="0" smtClean="0">
                <a:latin typeface="Comic Sans MS" pitchFamily="66" charset="0"/>
              </a:rPr>
              <a:t>   A-I ve II        B-I ve III         C-II ve III</a:t>
            </a:r>
          </a:p>
          <a:p>
            <a:endParaRPr lang="tr-TR" dirty="0" smtClean="0">
              <a:latin typeface="Comic Sans MS" pitchFamily="66" charset="0"/>
            </a:endParaRPr>
          </a:p>
          <a:p>
            <a:pPr>
              <a:buNone/>
            </a:pPr>
            <a:r>
              <a:rPr lang="tr-TR" dirty="0" smtClean="0">
                <a:latin typeface="Comic Sans MS" pitchFamily="66" charset="0"/>
              </a:rPr>
              <a:t>          D-II ve IV         E-III ve IV</a:t>
            </a:r>
          </a:p>
          <a:p>
            <a:pPr>
              <a:buNone/>
            </a:pPr>
            <a:endParaRPr lang="tr-TR" dirty="0">
              <a:latin typeface="Comic Sans MS" pitchFamily="66" charset="0"/>
            </a:endParaRPr>
          </a:p>
        </p:txBody>
      </p:sp>
    </p:spTree>
  </p:cSld>
  <p:clrMapOvr>
    <a:masterClrMapping/>
  </p:clrMapOvr>
  <p:transition spd="slow">
    <p:fade thruBlk="1"/>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02920" y="530352"/>
            <a:ext cx="8183880" cy="5398978"/>
          </a:xfrm>
        </p:spPr>
        <p:txBody>
          <a:bodyPr>
            <a:normAutofit fontScale="85000" lnSpcReduction="20000"/>
          </a:bodyPr>
          <a:lstStyle/>
          <a:p>
            <a:pPr>
              <a:buNone/>
            </a:pPr>
            <a:r>
              <a:rPr lang="tr-TR" dirty="0" smtClean="0">
                <a:latin typeface="Comic Sans MS" pitchFamily="66" charset="0"/>
              </a:rPr>
              <a:t>			I. Maki</a:t>
            </a:r>
          </a:p>
          <a:p>
            <a:pPr>
              <a:buNone/>
            </a:pPr>
            <a:r>
              <a:rPr lang="tr-TR" dirty="0" smtClean="0">
                <a:latin typeface="Comic Sans MS" pitchFamily="66" charset="0"/>
              </a:rPr>
              <a:t>			II. Bozkır</a:t>
            </a:r>
          </a:p>
          <a:p>
            <a:pPr>
              <a:buNone/>
            </a:pPr>
            <a:r>
              <a:rPr lang="tr-TR" dirty="0" smtClean="0">
                <a:latin typeface="Comic Sans MS" pitchFamily="66" charset="0"/>
              </a:rPr>
              <a:t>			III. Çayır</a:t>
            </a:r>
          </a:p>
          <a:p>
            <a:pPr>
              <a:buNone/>
            </a:pPr>
            <a:r>
              <a:rPr lang="tr-TR" dirty="0" smtClean="0">
                <a:latin typeface="Comic Sans MS" pitchFamily="66" charset="0"/>
              </a:rPr>
              <a:t>			IV. Çiçekli bitkiler ve orman</a:t>
            </a:r>
          </a:p>
          <a:p>
            <a:pPr>
              <a:buNone/>
            </a:pPr>
            <a:r>
              <a:rPr lang="tr-TR" dirty="0" smtClean="0">
                <a:latin typeface="Comic Sans MS" pitchFamily="66" charset="0"/>
              </a:rPr>
              <a:t>	4-Yukarıda Türkiye’deki bazı bitki tür ve toplulukları verilmiştir. Buna göre, bu bitkilerin egemen olduğu yerlerde doğal koşullara uygunluk ve üretimdeki verimlilik bakımından sırasıyla hangi hayvan türlerinin yetiştirilmesi ve hayvancılık faaliyetlerinin yapılması beklenir?</a:t>
            </a:r>
          </a:p>
          <a:p>
            <a:pPr>
              <a:buNone/>
            </a:pPr>
            <a:r>
              <a:rPr lang="tr-TR" dirty="0" smtClean="0">
                <a:latin typeface="Comic Sans MS" pitchFamily="66" charset="0"/>
              </a:rPr>
              <a:t>	</a:t>
            </a:r>
          </a:p>
          <a:p>
            <a:pPr>
              <a:buNone/>
            </a:pPr>
            <a:r>
              <a:rPr lang="tr-TR" dirty="0" smtClean="0">
                <a:latin typeface="Comic Sans MS" pitchFamily="66" charset="0"/>
              </a:rPr>
              <a:t>	A) Koyun Sığır Arıcılık Kıl keçisi</a:t>
            </a:r>
          </a:p>
          <a:p>
            <a:pPr>
              <a:buNone/>
            </a:pPr>
            <a:r>
              <a:rPr lang="tr-TR" dirty="0" smtClean="0">
                <a:latin typeface="Comic Sans MS" pitchFamily="66" charset="0"/>
              </a:rPr>
              <a:t>	B) Kıl keçisi Koyun Sığır Arıcılık</a:t>
            </a:r>
          </a:p>
          <a:p>
            <a:pPr>
              <a:buNone/>
            </a:pPr>
            <a:r>
              <a:rPr lang="tr-TR" dirty="0" smtClean="0">
                <a:latin typeface="Comic Sans MS" pitchFamily="66" charset="0"/>
              </a:rPr>
              <a:t>	C) Kıl keçisi Sığır Arıcılık Koyun</a:t>
            </a:r>
          </a:p>
          <a:p>
            <a:pPr>
              <a:buNone/>
            </a:pPr>
            <a:r>
              <a:rPr lang="tr-TR" dirty="0" smtClean="0">
                <a:latin typeface="Comic Sans MS" pitchFamily="66" charset="0"/>
              </a:rPr>
              <a:t>	D) Koyun Kıl keçisi Arıcılık Sığır</a:t>
            </a:r>
          </a:p>
          <a:p>
            <a:pPr>
              <a:buNone/>
            </a:pPr>
            <a:r>
              <a:rPr lang="tr-TR" dirty="0" smtClean="0">
                <a:latin typeface="Comic Sans MS" pitchFamily="66" charset="0"/>
              </a:rPr>
              <a:t>	E) Arıcılık Koyun Kıl keçisi Sığır</a:t>
            </a:r>
          </a:p>
          <a:p>
            <a:pPr>
              <a:buNone/>
            </a:pPr>
            <a:endParaRPr lang="tr-TR" dirty="0" smtClean="0">
              <a:latin typeface="Comic Sans MS" pitchFamily="66" charset="0"/>
            </a:endParaRPr>
          </a:p>
          <a:p>
            <a:endParaRPr lang="tr-TR" dirty="0" smtClean="0">
              <a:latin typeface="Comic Sans MS" pitchFamily="66" charset="0"/>
            </a:endParaRPr>
          </a:p>
          <a:p>
            <a:endParaRPr lang="tr-TR" dirty="0" smtClean="0">
              <a:latin typeface="Comic Sans MS" pitchFamily="66"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02920" y="530352"/>
            <a:ext cx="8183880" cy="5327540"/>
          </a:xfrm>
        </p:spPr>
        <p:txBody>
          <a:bodyPr>
            <a:normAutofit fontScale="92500" lnSpcReduction="20000"/>
          </a:bodyPr>
          <a:lstStyle/>
          <a:p>
            <a:pPr>
              <a:buNone/>
            </a:pPr>
            <a:r>
              <a:rPr lang="tr-TR" dirty="0" smtClean="0">
                <a:latin typeface="Comic Sans MS" pitchFamily="66" charset="0"/>
              </a:rPr>
              <a:t>5-Aşağıdaki mesleklere sahip kişilerden hangisi, farklı bir ekonomik faaliyet grubu içinde yer alır?</a:t>
            </a:r>
          </a:p>
          <a:p>
            <a:pPr>
              <a:buNone/>
            </a:pPr>
            <a:endParaRPr lang="tr-TR" dirty="0" smtClean="0">
              <a:latin typeface="Comic Sans MS" pitchFamily="66" charset="0"/>
            </a:endParaRPr>
          </a:p>
          <a:p>
            <a:pPr>
              <a:buNone/>
            </a:pPr>
            <a:r>
              <a:rPr lang="tr-TR" dirty="0" smtClean="0">
                <a:latin typeface="Comic Sans MS" pitchFamily="66" charset="0"/>
              </a:rPr>
              <a:t>	A) Çubuk Ovası’nda buğday tarımı yapan çiftçi</a:t>
            </a:r>
          </a:p>
          <a:p>
            <a:endParaRPr lang="tr-TR" dirty="0" smtClean="0">
              <a:latin typeface="Comic Sans MS" pitchFamily="66" charset="0"/>
            </a:endParaRPr>
          </a:p>
          <a:p>
            <a:pPr>
              <a:buNone/>
            </a:pPr>
            <a:r>
              <a:rPr lang="tr-TR" dirty="0" smtClean="0">
                <a:latin typeface="Comic Sans MS" pitchFamily="66" charset="0"/>
              </a:rPr>
              <a:t>	B) İzmir – Ankara arasında bir otobüs firmasında</a:t>
            </a:r>
          </a:p>
          <a:p>
            <a:pPr>
              <a:buNone/>
            </a:pPr>
            <a:r>
              <a:rPr lang="tr-TR" dirty="0" smtClean="0">
                <a:latin typeface="Comic Sans MS" pitchFamily="66" charset="0"/>
              </a:rPr>
              <a:t>   çalışan şoför</a:t>
            </a:r>
          </a:p>
          <a:p>
            <a:endParaRPr lang="tr-TR" dirty="0" smtClean="0">
              <a:latin typeface="Comic Sans MS" pitchFamily="66" charset="0"/>
            </a:endParaRPr>
          </a:p>
          <a:p>
            <a:pPr>
              <a:buNone/>
            </a:pPr>
            <a:r>
              <a:rPr lang="tr-TR" dirty="0" smtClean="0">
                <a:latin typeface="Comic Sans MS" pitchFamily="66" charset="0"/>
              </a:rPr>
              <a:t>	C) Mardin’de bir ilköğretim okulunda görev yapan</a:t>
            </a:r>
          </a:p>
          <a:p>
            <a:pPr>
              <a:buNone/>
            </a:pPr>
            <a:r>
              <a:rPr lang="tr-TR" dirty="0" smtClean="0">
                <a:latin typeface="Comic Sans MS" pitchFamily="66" charset="0"/>
              </a:rPr>
              <a:t>   öğretmen</a:t>
            </a:r>
          </a:p>
          <a:p>
            <a:endParaRPr lang="tr-TR" dirty="0" smtClean="0">
              <a:latin typeface="Comic Sans MS" pitchFamily="66" charset="0"/>
            </a:endParaRPr>
          </a:p>
          <a:p>
            <a:pPr>
              <a:buNone/>
            </a:pPr>
            <a:r>
              <a:rPr lang="tr-TR" dirty="0" smtClean="0">
                <a:latin typeface="Comic Sans MS" pitchFamily="66" charset="0"/>
              </a:rPr>
              <a:t>	D) Konya’da bir hastanede görev yapan doktor</a:t>
            </a:r>
          </a:p>
          <a:p>
            <a:endParaRPr lang="tr-TR" dirty="0" smtClean="0">
              <a:latin typeface="Comic Sans MS" pitchFamily="66" charset="0"/>
            </a:endParaRPr>
          </a:p>
          <a:p>
            <a:pPr>
              <a:buNone/>
            </a:pPr>
            <a:r>
              <a:rPr lang="tr-TR" dirty="0" smtClean="0">
                <a:latin typeface="Comic Sans MS" pitchFamily="66" charset="0"/>
              </a:rPr>
              <a:t>	E) Ilgaz Dağı’ndaki bir otelde çalışan aşçı</a:t>
            </a:r>
          </a:p>
          <a:p>
            <a:endParaRPr lang="tr-TR" dirty="0" smtClean="0">
              <a:latin typeface="Comic Sans MS" pitchFamily="66" charset="0"/>
            </a:endParaRPr>
          </a:p>
          <a:p>
            <a:endParaRPr lang="tr-TR" dirty="0">
              <a:latin typeface="Comic Sans MS" pitchFamily="66" charset="0"/>
            </a:endParaRPr>
          </a:p>
        </p:txBody>
      </p:sp>
    </p:spTree>
  </p:cSld>
  <p:clrMapOvr>
    <a:masterClrMapping/>
  </p:clrMapOvr>
  <p:transition spd="slow">
    <p:fade thruBlk="1"/>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02920" y="530352"/>
            <a:ext cx="8183880" cy="5398978"/>
          </a:xfrm>
        </p:spPr>
        <p:txBody>
          <a:bodyPr/>
          <a:lstStyle/>
          <a:p>
            <a:pPr>
              <a:buNone/>
            </a:pPr>
            <a:r>
              <a:rPr lang="tr-TR" dirty="0" smtClean="0">
                <a:latin typeface="Comic Sans MS" pitchFamily="66" charset="0"/>
              </a:rPr>
              <a:t>6-1/1 000 000 ölçekli bir Türkiye fizikî haritası, ölçeği 4 kat daha büyütülerek tekrar çizilmektedir.</a:t>
            </a:r>
            <a:br>
              <a:rPr lang="tr-TR" dirty="0" smtClean="0">
                <a:latin typeface="Comic Sans MS" pitchFamily="66" charset="0"/>
              </a:rPr>
            </a:br>
            <a:r>
              <a:rPr lang="tr-TR" dirty="0" smtClean="0">
                <a:latin typeface="Comic Sans MS" pitchFamily="66" charset="0"/>
              </a:rPr>
              <a:t>Bu iki harita ile ilgili olarak aşağıdakiler-den hangisi söylenemez?</a:t>
            </a:r>
            <a:r>
              <a:rPr lang="tr-TR" b="1" dirty="0" smtClean="0">
                <a:latin typeface="Comic Sans MS" pitchFamily="66" charset="0"/>
              </a:rPr>
              <a:t/>
            </a:r>
            <a:br>
              <a:rPr lang="tr-TR" b="1" dirty="0" smtClean="0">
                <a:latin typeface="Comic Sans MS" pitchFamily="66" charset="0"/>
              </a:rPr>
            </a:br>
            <a:r>
              <a:rPr lang="tr-TR" dirty="0" smtClean="0">
                <a:latin typeface="Comic Sans MS" pitchFamily="66" charset="0"/>
              </a:rPr>
              <a:t>A) 1. haritanın alanı 16 kat küçüktür.</a:t>
            </a:r>
            <a:br>
              <a:rPr lang="tr-TR" dirty="0" smtClean="0">
                <a:latin typeface="Comic Sans MS" pitchFamily="66" charset="0"/>
              </a:rPr>
            </a:br>
            <a:r>
              <a:rPr lang="tr-TR" dirty="0" smtClean="0">
                <a:latin typeface="Comic Sans MS" pitchFamily="66" charset="0"/>
              </a:rPr>
              <a:t>B) 1. haritada yer şekilleri daha ayrıntılı gösterilir.</a:t>
            </a:r>
            <a:br>
              <a:rPr lang="tr-TR" dirty="0" smtClean="0">
                <a:latin typeface="Comic Sans MS" pitchFamily="66" charset="0"/>
              </a:rPr>
            </a:br>
            <a:r>
              <a:rPr lang="tr-TR" dirty="0" smtClean="0">
                <a:latin typeface="Comic Sans MS" pitchFamily="66" charset="0"/>
              </a:rPr>
              <a:t>C) 1. harita duvar haritasıdır.</a:t>
            </a:r>
            <a:br>
              <a:rPr lang="tr-TR" dirty="0" smtClean="0">
                <a:latin typeface="Comic Sans MS" pitchFamily="66" charset="0"/>
              </a:rPr>
            </a:br>
            <a:r>
              <a:rPr lang="tr-TR" dirty="0" smtClean="0">
                <a:latin typeface="Comic Sans MS" pitchFamily="66" charset="0"/>
              </a:rPr>
              <a:t>D) 2. haritanın ölçeği 1/250 000 dır.</a:t>
            </a:r>
            <a:br>
              <a:rPr lang="tr-TR" dirty="0" smtClean="0">
                <a:latin typeface="Comic Sans MS" pitchFamily="66" charset="0"/>
              </a:rPr>
            </a:br>
            <a:r>
              <a:rPr lang="tr-TR" dirty="0" smtClean="0">
                <a:latin typeface="Comic Sans MS" pitchFamily="66" charset="0"/>
              </a:rPr>
              <a:t>E) 1. haritanın izohips aralıkları daha büyüktür</a:t>
            </a:r>
            <a:endParaRPr lang="tr-TR" dirty="0">
              <a:latin typeface="Comic Sans MS" pitchFamily="66" charset="0"/>
            </a:endParaRPr>
          </a:p>
        </p:txBody>
      </p:sp>
    </p:spTree>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Dell\Desktop\ders2.gif"/>
          <p:cNvPicPr>
            <a:picLocks noGrp="1" noChangeAspect="1" noChangeArrowheads="1"/>
          </p:cNvPicPr>
          <p:nvPr>
            <p:ph idx="1"/>
          </p:nvPr>
        </p:nvPicPr>
        <p:blipFill>
          <a:blip r:embed="rId2" cstate="print"/>
          <a:srcRect/>
          <a:stretch>
            <a:fillRect/>
          </a:stretch>
        </p:blipFill>
        <p:spPr bwMode="auto">
          <a:xfrm>
            <a:off x="2555776" y="3501008"/>
            <a:ext cx="3194170" cy="2985195"/>
          </a:xfrm>
          <a:prstGeom prst="rect">
            <a:avLst/>
          </a:prstGeom>
          <a:noFill/>
        </p:spPr>
      </p:pic>
      <p:sp>
        <p:nvSpPr>
          <p:cNvPr id="8" name="7 Dikdörtgen Belirtme Çizgisi"/>
          <p:cNvSpPr/>
          <p:nvPr/>
        </p:nvSpPr>
        <p:spPr>
          <a:xfrm>
            <a:off x="571472" y="928670"/>
            <a:ext cx="2928958" cy="2357454"/>
          </a:xfrm>
          <a:prstGeom prst="wedgeRectCallout">
            <a:avLst>
              <a:gd name="adj1" fmla="val 50731"/>
              <a:gd name="adj2" fmla="val 69661"/>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err="1" smtClean="0">
                <a:solidFill>
                  <a:schemeClr val="tx1"/>
                </a:solidFill>
              </a:rPr>
              <a:t>Hmm</a:t>
            </a:r>
            <a:r>
              <a:rPr lang="tr-TR" sz="2400" i="1" dirty="0" smtClean="0">
                <a:solidFill>
                  <a:schemeClr val="tx1"/>
                </a:solidFill>
              </a:rPr>
              <a:t>… O zaman ilk önce harita ve ölçeğin ne olduğunu öğrenelim oğlum.</a:t>
            </a:r>
            <a:endParaRPr lang="tr-TR" sz="2400" i="1" dirty="0">
              <a:solidFill>
                <a:schemeClr val="tx1"/>
              </a:solidFill>
            </a:endParaRPr>
          </a:p>
        </p:txBody>
      </p:sp>
      <p:sp>
        <p:nvSpPr>
          <p:cNvPr id="7" name="6 Dikdörtgen Belirtme Çizgisi"/>
          <p:cNvSpPr/>
          <p:nvPr/>
        </p:nvSpPr>
        <p:spPr>
          <a:xfrm>
            <a:off x="5715008" y="571480"/>
            <a:ext cx="2928958" cy="4000528"/>
          </a:xfrm>
          <a:prstGeom prst="wedgeRectCallout">
            <a:avLst>
              <a:gd name="adj1" fmla="val -68383"/>
              <a:gd name="adj2" fmla="val 39108"/>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smtClean="0">
                <a:solidFill>
                  <a:schemeClr val="tx1"/>
                </a:solidFill>
              </a:rPr>
              <a:t>Öğretmenimiz dedi ki: Haritalarda ölçek değişince haritanın da bazı özellikleri de değişiyormuş. Bizden  bunları öğrenmemizi istedi.</a:t>
            </a:r>
            <a:endParaRPr lang="tr-TR" sz="2400" i="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checkerboard(across)">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heel(4)">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Dell\Desktop\ders2.gif"/>
          <p:cNvPicPr>
            <a:picLocks noGrp="1" noChangeAspect="1" noChangeArrowheads="1"/>
          </p:cNvPicPr>
          <p:nvPr>
            <p:ph idx="1"/>
          </p:nvPr>
        </p:nvPicPr>
        <p:blipFill>
          <a:blip r:embed="rId2" cstate="print"/>
          <a:srcRect/>
          <a:stretch>
            <a:fillRect/>
          </a:stretch>
        </p:blipFill>
        <p:spPr bwMode="auto">
          <a:xfrm>
            <a:off x="2571736" y="3929066"/>
            <a:ext cx="3410194" cy="2697163"/>
          </a:xfrm>
          <a:prstGeom prst="rect">
            <a:avLst/>
          </a:prstGeom>
          <a:noFill/>
        </p:spPr>
      </p:pic>
      <p:sp>
        <p:nvSpPr>
          <p:cNvPr id="9" name="8 Dikdörtgen Belirtme Çizgisi"/>
          <p:cNvSpPr/>
          <p:nvPr/>
        </p:nvSpPr>
        <p:spPr>
          <a:xfrm>
            <a:off x="7000892" y="3857628"/>
            <a:ext cx="1500198" cy="1214446"/>
          </a:xfrm>
          <a:prstGeom prst="wedgeRectCallout">
            <a:avLst>
              <a:gd name="adj1" fmla="val -152114"/>
              <a:gd name="adj2" fmla="val 32383"/>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smtClean="0">
                <a:solidFill>
                  <a:schemeClr val="tx1"/>
                </a:solidFill>
              </a:rPr>
              <a:t>Tamam Baba          </a:t>
            </a:r>
            <a:r>
              <a:rPr lang="tr-TR" sz="2400" i="1" dirty="0" smtClean="0">
                <a:solidFill>
                  <a:schemeClr val="tx1"/>
                </a:solidFill>
                <a:sym typeface="Wingdings" pitchFamily="2" charset="2"/>
              </a:rPr>
              <a:t></a:t>
            </a:r>
            <a:endParaRPr lang="tr-TR" sz="2400" i="1" dirty="0">
              <a:solidFill>
                <a:schemeClr val="tx1"/>
              </a:solidFill>
            </a:endParaRPr>
          </a:p>
        </p:txBody>
      </p:sp>
      <p:sp>
        <p:nvSpPr>
          <p:cNvPr id="8" name="7 Dikdörtgen Belirtme Çizgisi"/>
          <p:cNvSpPr/>
          <p:nvPr/>
        </p:nvSpPr>
        <p:spPr>
          <a:xfrm>
            <a:off x="0" y="0"/>
            <a:ext cx="3500430" cy="3571900"/>
          </a:xfrm>
          <a:prstGeom prst="wedgeRectCallout">
            <a:avLst>
              <a:gd name="adj1" fmla="val 48291"/>
              <a:gd name="adj2" fmla="val 68816"/>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smtClean="0">
                <a:solidFill>
                  <a:schemeClr val="tx1"/>
                </a:solidFill>
              </a:rPr>
              <a:t>Oğlum harita Yeryüzünün tamamının ya da bir bölümünün kuş bakışı görünümünün belli bir oranda küçültülerek düzleme aktarılmasına denir.</a:t>
            </a:r>
            <a:endParaRPr lang="tr-TR" sz="2400" i="1" dirty="0">
              <a:solidFill>
                <a:schemeClr val="tx1"/>
              </a:solidFill>
            </a:endParaRPr>
          </a:p>
        </p:txBody>
      </p:sp>
      <p:pic>
        <p:nvPicPr>
          <p:cNvPr id="7" name="Picture 7" descr="turkiyesiyasiharitasi"/>
          <p:cNvPicPr>
            <a:picLocks noChangeAspect="1" noChangeArrowheads="1"/>
          </p:cNvPicPr>
          <p:nvPr/>
        </p:nvPicPr>
        <p:blipFill>
          <a:blip r:embed="rId3" cstate="print"/>
          <a:srcRect/>
          <a:stretch>
            <a:fillRect/>
          </a:stretch>
        </p:blipFill>
        <p:spPr bwMode="auto">
          <a:xfrm>
            <a:off x="3786182" y="428604"/>
            <a:ext cx="4824536" cy="264320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52"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Scale>
                                      <p:cBhvr>
                                        <p:cTn id="15"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8"/>
                                        </p:tgtEl>
                                        <p:attrNameLst>
                                          <p:attrName>ppt_x</p:attrName>
                                          <p:attrName>ppt_y</p:attrName>
                                        </p:attrNameLst>
                                      </p:cBhvr>
                                    </p:animMotion>
                                    <p:animEffect transition="in" filter="fade">
                                      <p:cBhvr>
                                        <p:cTn id="17" dur="1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5"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2000"/>
                                        <p:tgtEl>
                                          <p:spTgt spid="7"/>
                                        </p:tgtEl>
                                      </p:cBhvr>
                                    </p:animEffect>
                                    <p:anim calcmode="lin" valueType="num">
                                      <p:cBhvr>
                                        <p:cTn id="23" dur="2000" fill="hold"/>
                                        <p:tgtEl>
                                          <p:spTgt spid="7"/>
                                        </p:tgtEl>
                                        <p:attrNameLst>
                                          <p:attrName>style.rotation</p:attrName>
                                        </p:attrNameLst>
                                      </p:cBhvr>
                                      <p:tavLst>
                                        <p:tav tm="0">
                                          <p:val>
                                            <p:fltVal val="720"/>
                                          </p:val>
                                        </p:tav>
                                        <p:tav tm="100000">
                                          <p:val>
                                            <p:fltVal val="0"/>
                                          </p:val>
                                        </p:tav>
                                      </p:tavLst>
                                    </p:anim>
                                    <p:anim calcmode="lin" valueType="num">
                                      <p:cBhvr>
                                        <p:cTn id="24" dur="2000" fill="hold"/>
                                        <p:tgtEl>
                                          <p:spTgt spid="7"/>
                                        </p:tgtEl>
                                        <p:attrNameLst>
                                          <p:attrName>ppt_h</p:attrName>
                                        </p:attrNameLst>
                                      </p:cBhvr>
                                      <p:tavLst>
                                        <p:tav tm="0">
                                          <p:val>
                                            <p:fltVal val="0"/>
                                          </p:val>
                                        </p:tav>
                                        <p:tav tm="100000">
                                          <p:val>
                                            <p:strVal val="#ppt_h"/>
                                          </p:val>
                                        </p:tav>
                                      </p:tavLst>
                                    </p:anim>
                                    <p:anim calcmode="lin" valueType="num">
                                      <p:cBhvr>
                                        <p:cTn id="25" dur="2000" fill="hold"/>
                                        <p:tgtEl>
                                          <p:spTgt spid="7"/>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Dell\Desktop\ders2.gif"/>
          <p:cNvPicPr>
            <a:picLocks noGrp="1" noChangeAspect="1" noChangeArrowheads="1"/>
          </p:cNvPicPr>
          <p:nvPr>
            <p:ph idx="1"/>
          </p:nvPr>
        </p:nvPicPr>
        <p:blipFill>
          <a:blip r:embed="rId2" cstate="print"/>
          <a:stretch>
            <a:fillRect/>
          </a:stretch>
        </p:blipFill>
        <p:spPr bwMode="auto">
          <a:xfrm>
            <a:off x="4929190" y="3429000"/>
            <a:ext cx="2649672" cy="3116255"/>
          </a:xfrm>
          <a:prstGeom prst="rect">
            <a:avLst/>
          </a:prstGeom>
          <a:noFill/>
        </p:spPr>
      </p:pic>
      <p:sp>
        <p:nvSpPr>
          <p:cNvPr id="9" name="8 Dikdörtgen Belirtme Çizgisi"/>
          <p:cNvSpPr/>
          <p:nvPr/>
        </p:nvSpPr>
        <p:spPr>
          <a:xfrm>
            <a:off x="500034" y="357166"/>
            <a:ext cx="3429024" cy="4071966"/>
          </a:xfrm>
          <a:prstGeom prst="wedgeRectCallout">
            <a:avLst>
              <a:gd name="adj1" fmla="val 93217"/>
              <a:gd name="adj2" fmla="val 36589"/>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smtClean="0">
                <a:solidFill>
                  <a:schemeClr val="tx1"/>
                </a:solidFill>
              </a:rPr>
              <a:t>Ayrıca oğlum haritalar kullanılan ölçeğe göre 3’e ayrılır:</a:t>
            </a:r>
          </a:p>
          <a:p>
            <a:r>
              <a:rPr lang="tr-TR" sz="2400" i="1" dirty="0" smtClean="0">
                <a:solidFill>
                  <a:schemeClr val="tx1"/>
                </a:solidFill>
              </a:rPr>
              <a:t>1-büyük ölçekli haritalar,</a:t>
            </a:r>
          </a:p>
          <a:p>
            <a:r>
              <a:rPr lang="tr-TR" sz="2400" i="1" dirty="0" smtClean="0">
                <a:solidFill>
                  <a:schemeClr val="tx1"/>
                </a:solidFill>
              </a:rPr>
              <a:t>2-Orta ölçekli haritalar,</a:t>
            </a:r>
          </a:p>
          <a:p>
            <a:r>
              <a:rPr lang="tr-TR" sz="2400" i="1" dirty="0" smtClean="0">
                <a:solidFill>
                  <a:schemeClr val="tx1"/>
                </a:solidFill>
              </a:rPr>
              <a:t>3-Küçük ölçekli haritalar.</a:t>
            </a:r>
          </a:p>
        </p:txBody>
      </p:sp>
      <p:sp>
        <p:nvSpPr>
          <p:cNvPr id="8" name="7 Dikdörtgen Belirtme Çizgisi"/>
          <p:cNvSpPr/>
          <p:nvPr/>
        </p:nvSpPr>
        <p:spPr>
          <a:xfrm>
            <a:off x="6929454" y="1285860"/>
            <a:ext cx="1785950" cy="1428760"/>
          </a:xfrm>
          <a:prstGeom prst="wedgeRectCallout">
            <a:avLst>
              <a:gd name="adj1" fmla="val -56637"/>
              <a:gd name="adj2" fmla="val 145207"/>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smtClean="0">
                <a:solidFill>
                  <a:schemeClr val="tx1"/>
                </a:solidFill>
              </a:rPr>
              <a:t>Peki ölçek ne babacım?</a:t>
            </a:r>
            <a:endParaRPr lang="tr-TR" sz="2400" i="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80">
                                          <p:stCondLst>
                                            <p:cond delay="0"/>
                                          </p:stCondLst>
                                        </p:cTn>
                                        <p:tgtEl>
                                          <p:spTgt spid="9"/>
                                        </p:tgtEl>
                                      </p:cBhvr>
                                    </p:animEffect>
                                    <p:anim calcmode="lin" valueType="num">
                                      <p:cBhvr>
                                        <p:cTn id="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3" dur="26">
                                          <p:stCondLst>
                                            <p:cond delay="650"/>
                                          </p:stCondLst>
                                        </p:cTn>
                                        <p:tgtEl>
                                          <p:spTgt spid="9"/>
                                        </p:tgtEl>
                                      </p:cBhvr>
                                      <p:to x="100000" y="60000"/>
                                    </p:animScale>
                                    <p:animScale>
                                      <p:cBhvr>
                                        <p:cTn id="14" dur="166" decel="50000">
                                          <p:stCondLst>
                                            <p:cond delay="676"/>
                                          </p:stCondLst>
                                        </p:cTn>
                                        <p:tgtEl>
                                          <p:spTgt spid="9"/>
                                        </p:tgtEl>
                                      </p:cBhvr>
                                      <p:to x="100000" y="100000"/>
                                    </p:animScale>
                                    <p:animScale>
                                      <p:cBhvr>
                                        <p:cTn id="15" dur="26">
                                          <p:stCondLst>
                                            <p:cond delay="1312"/>
                                          </p:stCondLst>
                                        </p:cTn>
                                        <p:tgtEl>
                                          <p:spTgt spid="9"/>
                                        </p:tgtEl>
                                      </p:cBhvr>
                                      <p:to x="100000" y="80000"/>
                                    </p:animScale>
                                    <p:animScale>
                                      <p:cBhvr>
                                        <p:cTn id="16" dur="166" decel="50000">
                                          <p:stCondLst>
                                            <p:cond delay="1338"/>
                                          </p:stCondLst>
                                        </p:cTn>
                                        <p:tgtEl>
                                          <p:spTgt spid="9"/>
                                        </p:tgtEl>
                                      </p:cBhvr>
                                      <p:to x="100000" y="100000"/>
                                    </p:animScale>
                                    <p:animScale>
                                      <p:cBhvr>
                                        <p:cTn id="17" dur="26">
                                          <p:stCondLst>
                                            <p:cond delay="1642"/>
                                          </p:stCondLst>
                                        </p:cTn>
                                        <p:tgtEl>
                                          <p:spTgt spid="9"/>
                                        </p:tgtEl>
                                      </p:cBhvr>
                                      <p:to x="100000" y="90000"/>
                                    </p:animScale>
                                    <p:animScale>
                                      <p:cBhvr>
                                        <p:cTn id="18" dur="166" decel="50000">
                                          <p:stCondLst>
                                            <p:cond delay="1668"/>
                                          </p:stCondLst>
                                        </p:cTn>
                                        <p:tgtEl>
                                          <p:spTgt spid="9"/>
                                        </p:tgtEl>
                                      </p:cBhvr>
                                      <p:to x="100000" y="100000"/>
                                    </p:animScale>
                                    <p:animScale>
                                      <p:cBhvr>
                                        <p:cTn id="19" dur="26">
                                          <p:stCondLst>
                                            <p:cond delay="1808"/>
                                          </p:stCondLst>
                                        </p:cTn>
                                        <p:tgtEl>
                                          <p:spTgt spid="9"/>
                                        </p:tgtEl>
                                      </p:cBhvr>
                                      <p:to x="100000" y="95000"/>
                                    </p:animScale>
                                    <p:animScale>
                                      <p:cBhvr>
                                        <p:cTn id="20" dur="166" decel="50000">
                                          <p:stCondLst>
                                            <p:cond delay="1834"/>
                                          </p:stCondLst>
                                        </p:cTn>
                                        <p:tgtEl>
                                          <p:spTgt spid="9"/>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5"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26"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27"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28" dur="1000" fill="hold"/>
                                        <p:tgtEl>
                                          <p:spTgt spid="8"/>
                                        </p:tgtEl>
                                        <p:attrNameLst>
                                          <p:attrName>ppt_h</p:attrName>
                                        </p:attrNameLst>
                                      </p:cBhvr>
                                      <p:tavLst>
                                        <p:tav tm="0">
                                          <p:val>
                                            <p:strVal val="#ppt_h"/>
                                          </p:val>
                                        </p:tav>
                                        <p:tav tm="100000">
                                          <p:val>
                                            <p:strVal val="#ppt_h"/>
                                          </p:val>
                                        </p:tav>
                                      </p:tavLst>
                                    </p:anim>
                                    <p:anim calcmode="lin" valueType="num">
                                      <p:cBhvr>
                                        <p:cTn id="29"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30"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31"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32"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Dell\Desktop\ders2.gif"/>
          <p:cNvPicPr>
            <a:picLocks noGrp="1" noChangeAspect="1" noChangeArrowheads="1"/>
          </p:cNvPicPr>
          <p:nvPr>
            <p:ph idx="1"/>
          </p:nvPr>
        </p:nvPicPr>
        <p:blipFill>
          <a:blip r:embed="rId2" cstate="print"/>
          <a:srcRect/>
          <a:stretch>
            <a:fillRect/>
          </a:stretch>
        </p:blipFill>
        <p:spPr bwMode="auto">
          <a:xfrm>
            <a:off x="2571736" y="3500438"/>
            <a:ext cx="3122162" cy="3573016"/>
          </a:xfrm>
          <a:prstGeom prst="rect">
            <a:avLst/>
          </a:prstGeom>
          <a:noFill/>
        </p:spPr>
      </p:pic>
      <p:sp>
        <p:nvSpPr>
          <p:cNvPr id="12" name="11 Dikdörtgen Belirtme Çizgisi"/>
          <p:cNvSpPr/>
          <p:nvPr/>
        </p:nvSpPr>
        <p:spPr>
          <a:xfrm>
            <a:off x="6072198" y="3357562"/>
            <a:ext cx="2643206" cy="1214446"/>
          </a:xfrm>
          <a:prstGeom prst="wedgeRectCallout">
            <a:avLst>
              <a:gd name="adj1" fmla="val -94279"/>
              <a:gd name="adj2" fmla="val 35857"/>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err="1" smtClean="0">
                <a:solidFill>
                  <a:schemeClr val="tx1"/>
                </a:solidFill>
              </a:rPr>
              <a:t>Hmm</a:t>
            </a:r>
            <a:r>
              <a:rPr lang="tr-TR" sz="2400" i="1" dirty="0" smtClean="0">
                <a:solidFill>
                  <a:schemeClr val="tx1"/>
                </a:solidFill>
              </a:rPr>
              <a:t>… Anladım babacım.</a:t>
            </a:r>
            <a:endParaRPr lang="tr-TR" sz="2400" i="1" dirty="0">
              <a:solidFill>
                <a:schemeClr val="tx1"/>
              </a:solidFill>
            </a:endParaRPr>
          </a:p>
        </p:txBody>
      </p:sp>
      <p:pic>
        <p:nvPicPr>
          <p:cNvPr id="7" name="Picture 3" descr="olcek"/>
          <p:cNvPicPr>
            <a:picLocks noChangeAspect="1" noChangeArrowheads="1"/>
          </p:cNvPicPr>
          <p:nvPr/>
        </p:nvPicPr>
        <p:blipFill>
          <a:blip r:embed="rId3" cstate="print"/>
          <a:srcRect/>
          <a:stretch>
            <a:fillRect/>
          </a:stretch>
        </p:blipFill>
        <p:spPr>
          <a:xfrm>
            <a:off x="3357554" y="500042"/>
            <a:ext cx="3553058" cy="1008112"/>
          </a:xfrm>
          <a:prstGeom prst="rect">
            <a:avLst/>
          </a:prstGeom>
          <a:solidFill>
            <a:srgbClr val="FFFF00"/>
          </a:solidFill>
          <a:ln/>
        </p:spPr>
      </p:pic>
      <p:pic>
        <p:nvPicPr>
          <p:cNvPr id="8" name="Picture 4" descr="b003"/>
          <p:cNvPicPr>
            <a:picLocks noChangeAspect="1" noChangeArrowheads="1"/>
          </p:cNvPicPr>
          <p:nvPr/>
        </p:nvPicPr>
        <p:blipFill>
          <a:blip r:embed="rId4" cstate="print"/>
          <a:srcRect/>
          <a:stretch>
            <a:fillRect/>
          </a:stretch>
        </p:blipFill>
        <p:spPr>
          <a:xfrm>
            <a:off x="6084168" y="1700808"/>
            <a:ext cx="3059832" cy="1513878"/>
          </a:xfrm>
          <a:prstGeom prst="rect">
            <a:avLst/>
          </a:prstGeom>
          <a:noFill/>
          <a:ln/>
        </p:spPr>
      </p:pic>
      <p:sp>
        <p:nvSpPr>
          <p:cNvPr id="9" name="8 Metin kutusu"/>
          <p:cNvSpPr txBox="1"/>
          <p:nvPr/>
        </p:nvSpPr>
        <p:spPr>
          <a:xfrm>
            <a:off x="4572000" y="188640"/>
            <a:ext cx="1763688" cy="369332"/>
          </a:xfrm>
          <a:prstGeom prst="rect">
            <a:avLst/>
          </a:prstGeom>
          <a:noFill/>
        </p:spPr>
        <p:txBody>
          <a:bodyPr wrap="square" rtlCol="0">
            <a:spAutoFit/>
          </a:bodyPr>
          <a:lstStyle/>
          <a:p>
            <a:r>
              <a:rPr lang="tr-TR" dirty="0" smtClean="0"/>
              <a:t>Çizgi ölçek</a:t>
            </a:r>
            <a:endParaRPr lang="tr-TR" dirty="0"/>
          </a:p>
        </p:txBody>
      </p:sp>
      <p:sp>
        <p:nvSpPr>
          <p:cNvPr id="10" name="9 Metin kutusu"/>
          <p:cNvSpPr txBox="1"/>
          <p:nvPr/>
        </p:nvSpPr>
        <p:spPr>
          <a:xfrm>
            <a:off x="7020272" y="1196752"/>
            <a:ext cx="2123728" cy="369332"/>
          </a:xfrm>
          <a:prstGeom prst="rect">
            <a:avLst/>
          </a:prstGeom>
          <a:noFill/>
        </p:spPr>
        <p:txBody>
          <a:bodyPr wrap="square" rtlCol="0">
            <a:spAutoFit/>
          </a:bodyPr>
          <a:lstStyle/>
          <a:p>
            <a:r>
              <a:rPr lang="tr-TR" dirty="0" smtClean="0"/>
              <a:t>Kesir ölçek</a:t>
            </a:r>
            <a:endParaRPr lang="tr-TR" dirty="0"/>
          </a:p>
        </p:txBody>
      </p:sp>
      <p:sp>
        <p:nvSpPr>
          <p:cNvPr id="16" name="15 Dikdörtgen Belirtme Çizgisi"/>
          <p:cNvSpPr/>
          <p:nvPr/>
        </p:nvSpPr>
        <p:spPr>
          <a:xfrm>
            <a:off x="357158" y="785794"/>
            <a:ext cx="2286016" cy="4071966"/>
          </a:xfrm>
          <a:prstGeom prst="wedgeRectCallout">
            <a:avLst>
              <a:gd name="adj1" fmla="val 88089"/>
              <a:gd name="adj2" fmla="val 28989"/>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smtClean="0">
                <a:solidFill>
                  <a:schemeClr val="tx1"/>
                </a:solidFill>
              </a:rPr>
              <a:t>Ölçek de haritalardaki küçültme oranıdır oğlum ve ölçek 2’ye ayrılır: Bunlar çizgi ölçek ve kesir ölçektir.</a:t>
            </a:r>
            <a:endParaRPr lang="tr-TR" sz="2400" i="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 calcmode="lin" valueType="num">
                                      <p:cBhvr>
                                        <p:cTn id="9" dur="1000" fill="hold"/>
                                        <p:tgtEl>
                                          <p:spTgt spid="16"/>
                                        </p:tgtEl>
                                        <p:attrNameLst>
                                          <p:attrName>style.rotation</p:attrName>
                                        </p:attrNameLst>
                                      </p:cBhvr>
                                      <p:tavLst>
                                        <p:tav tm="0">
                                          <p:val>
                                            <p:fltVal val="90"/>
                                          </p:val>
                                        </p:tav>
                                        <p:tav tm="100000">
                                          <p:val>
                                            <p:fltVal val="0"/>
                                          </p:val>
                                        </p:tav>
                                      </p:tavLst>
                                    </p:anim>
                                    <p:animEffect transition="in" filter="fade">
                                      <p:cBhvr>
                                        <p:cTn id="10" dur="10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20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49" presetClass="entr" presetSubtype="0" decel="10000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 calcmode="lin" valueType="num">
                                      <p:cBhvr>
                                        <p:cTn id="28" dur="500" fill="hold"/>
                                        <p:tgtEl>
                                          <p:spTgt spid="12"/>
                                        </p:tgtEl>
                                        <p:attrNameLst>
                                          <p:attrName>style.rotation</p:attrName>
                                        </p:attrNameLst>
                                      </p:cBhvr>
                                      <p:tavLst>
                                        <p:tav tm="0">
                                          <p:val>
                                            <p:fltVal val="360"/>
                                          </p:val>
                                        </p:tav>
                                        <p:tav tm="100000">
                                          <p:val>
                                            <p:fltVal val="0"/>
                                          </p:val>
                                        </p:tav>
                                      </p:tavLst>
                                    </p:anim>
                                    <p:animEffect transition="in" filter="fade">
                                      <p:cBhvr>
                                        <p:cTn id="2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Dell\Desktop\ders2.gif"/>
          <p:cNvPicPr>
            <a:picLocks noGrp="1" noChangeAspect="1" noChangeArrowheads="1"/>
          </p:cNvPicPr>
          <p:nvPr>
            <p:ph idx="1"/>
          </p:nvPr>
        </p:nvPicPr>
        <p:blipFill>
          <a:blip r:embed="rId2" cstate="print"/>
          <a:srcRect/>
          <a:stretch>
            <a:fillRect/>
          </a:stretch>
        </p:blipFill>
        <p:spPr bwMode="auto">
          <a:xfrm>
            <a:off x="2699792" y="3484165"/>
            <a:ext cx="2880320" cy="3373835"/>
          </a:xfrm>
          <a:prstGeom prst="rect">
            <a:avLst/>
          </a:prstGeom>
          <a:noFill/>
        </p:spPr>
      </p:pic>
      <p:sp>
        <p:nvSpPr>
          <p:cNvPr id="9" name="8 Dikdörtgen Belirtme Çizgisi"/>
          <p:cNvSpPr/>
          <p:nvPr/>
        </p:nvSpPr>
        <p:spPr>
          <a:xfrm>
            <a:off x="500034" y="428604"/>
            <a:ext cx="3000396" cy="2428892"/>
          </a:xfrm>
          <a:prstGeom prst="wedgeRectCallout">
            <a:avLst>
              <a:gd name="adj1" fmla="val 55591"/>
              <a:gd name="adj2" fmla="val 88563"/>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smtClean="0">
                <a:solidFill>
                  <a:schemeClr val="tx1"/>
                </a:solidFill>
              </a:rPr>
              <a:t>Oğlum kullanılan ölçek haritalarda pek çok şeyi değiştirir. Bunları şöyle anlatayım sana:</a:t>
            </a:r>
            <a:endParaRPr lang="tr-TR" sz="2400" i="1" dirty="0">
              <a:solidFill>
                <a:schemeClr val="tx1"/>
              </a:solidFill>
            </a:endParaRPr>
          </a:p>
        </p:txBody>
      </p:sp>
      <p:sp>
        <p:nvSpPr>
          <p:cNvPr id="7" name="6 Dikdörtgen Belirtme Çizgisi"/>
          <p:cNvSpPr/>
          <p:nvPr/>
        </p:nvSpPr>
        <p:spPr>
          <a:xfrm>
            <a:off x="6215074" y="3357562"/>
            <a:ext cx="2428892" cy="2500330"/>
          </a:xfrm>
          <a:prstGeom prst="wedgeRectCallout">
            <a:avLst>
              <a:gd name="adj1" fmla="val -103656"/>
              <a:gd name="adj2" fmla="val 12988"/>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smtClean="0">
                <a:solidFill>
                  <a:schemeClr val="tx1"/>
                </a:solidFill>
              </a:rPr>
              <a:t>Peki babacım bu ölçek haritalarda neyi değiştirir ki?</a:t>
            </a:r>
            <a:endParaRPr lang="tr-TR" sz="2400" i="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Dell\Desktop\ders2.gif"/>
          <p:cNvPicPr>
            <a:picLocks noGrp="1" noChangeAspect="1" noChangeArrowheads="1"/>
          </p:cNvPicPr>
          <p:nvPr>
            <p:ph idx="1"/>
          </p:nvPr>
        </p:nvPicPr>
        <p:blipFill>
          <a:blip r:embed="rId2" cstate="print"/>
          <a:srcRect/>
          <a:stretch>
            <a:fillRect/>
          </a:stretch>
        </p:blipFill>
        <p:spPr bwMode="auto">
          <a:xfrm>
            <a:off x="2267744" y="2636912"/>
            <a:ext cx="3626218" cy="3960440"/>
          </a:xfrm>
          <a:prstGeom prst="rect">
            <a:avLst/>
          </a:prstGeom>
          <a:noFill/>
        </p:spPr>
      </p:pic>
      <p:sp>
        <p:nvSpPr>
          <p:cNvPr id="5" name="4 Dikdörtgen Belirtme Çizgisi"/>
          <p:cNvSpPr/>
          <p:nvPr/>
        </p:nvSpPr>
        <p:spPr>
          <a:xfrm>
            <a:off x="428596" y="571480"/>
            <a:ext cx="4786346" cy="1857388"/>
          </a:xfrm>
          <a:prstGeom prst="wedgeRectCallout">
            <a:avLst>
              <a:gd name="adj1" fmla="val -1141"/>
              <a:gd name="adj2" fmla="val 93553"/>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smtClean="0">
                <a:solidFill>
                  <a:schemeClr val="tx1"/>
                </a:solidFill>
              </a:rPr>
              <a:t>Haritanın  kapladığı alan , gösterilen ayrıntı, ölçeğin paydasındaki sayı vb. değişir.</a:t>
            </a:r>
            <a:endParaRPr lang="tr-TR" sz="2400" i="1" dirty="0">
              <a:solidFill>
                <a:schemeClr val="tx1"/>
              </a:solidFill>
            </a:endParaRPr>
          </a:p>
        </p:txBody>
      </p:sp>
      <p:sp>
        <p:nvSpPr>
          <p:cNvPr id="6" name="5 Dikdörtgen Belirtme Çizgisi"/>
          <p:cNvSpPr/>
          <p:nvPr/>
        </p:nvSpPr>
        <p:spPr>
          <a:xfrm>
            <a:off x="6429388" y="2214554"/>
            <a:ext cx="2428892" cy="3214710"/>
          </a:xfrm>
          <a:prstGeom prst="wedgeRectCallout">
            <a:avLst>
              <a:gd name="adj1" fmla="val -103077"/>
              <a:gd name="adj2" fmla="val 13488"/>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smtClean="0">
                <a:solidFill>
                  <a:schemeClr val="tx1"/>
                </a:solidFill>
              </a:rPr>
              <a:t>Nasıl yani babacım anlamadım?</a:t>
            </a:r>
          </a:p>
          <a:p>
            <a:r>
              <a:rPr lang="tr-TR" sz="2400" i="1" dirty="0" smtClean="0">
                <a:solidFill>
                  <a:schemeClr val="tx1"/>
                </a:solidFill>
              </a:rPr>
              <a:t>Bunlar kullanılan ölçeğe göre mi değişir? </a:t>
            </a:r>
            <a:endParaRPr lang="tr-TR" sz="2400" i="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3"/>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1"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770" decel="100000"/>
                                        <p:tgtEl>
                                          <p:spTgt spid="6"/>
                                        </p:tgtEl>
                                      </p:cBhvr>
                                    </p:animEffect>
                                    <p:animScale>
                                      <p:cBhvr>
                                        <p:cTn id="15" dur="770" decel="100000"/>
                                        <p:tgtEl>
                                          <p:spTgt spid="6"/>
                                        </p:tgtEl>
                                      </p:cBhvr>
                                      <p:from x="10000" y="10000"/>
                                      <p:to x="200000" y="450000"/>
                                    </p:animScale>
                                    <p:animScale>
                                      <p:cBhvr>
                                        <p:cTn id="16" dur="1230" accel="100000" fill="hold">
                                          <p:stCondLst>
                                            <p:cond delay="770"/>
                                          </p:stCondLst>
                                        </p:cTn>
                                        <p:tgtEl>
                                          <p:spTgt spid="6"/>
                                        </p:tgtEl>
                                      </p:cBhvr>
                                      <p:from x="200000" y="450000"/>
                                      <p:to x="100000" y="100000"/>
                                    </p:animScale>
                                    <p:set>
                                      <p:cBhvr>
                                        <p:cTn id="17" dur="770" fill="hold"/>
                                        <p:tgtEl>
                                          <p:spTgt spid="6"/>
                                        </p:tgtEl>
                                        <p:attrNameLst>
                                          <p:attrName>ppt_x</p:attrName>
                                        </p:attrNameLst>
                                      </p:cBhvr>
                                      <p:to>
                                        <p:strVal val="(0.5)"/>
                                      </p:to>
                                    </p:set>
                                    <p:anim from="(0.5)" to="(#ppt_x)" calcmode="lin" valueType="num">
                                      <p:cBhvr>
                                        <p:cTn id="18" dur="1230" accel="100000" fill="hold">
                                          <p:stCondLst>
                                            <p:cond delay="770"/>
                                          </p:stCondLst>
                                        </p:cTn>
                                        <p:tgtEl>
                                          <p:spTgt spid="6"/>
                                        </p:tgtEl>
                                        <p:attrNameLst>
                                          <p:attrName>ppt_x</p:attrName>
                                        </p:attrNameLst>
                                      </p:cBhvr>
                                    </p:anim>
                                    <p:set>
                                      <p:cBhvr>
                                        <p:cTn id="19" dur="770" fill="hold"/>
                                        <p:tgtEl>
                                          <p:spTgt spid="6"/>
                                        </p:tgtEl>
                                        <p:attrNameLst>
                                          <p:attrName>ppt_y</p:attrName>
                                        </p:attrNameLst>
                                      </p:cBhvr>
                                      <p:to>
                                        <p:strVal val="(#ppt_y+0.4)"/>
                                      </p:to>
                                    </p:set>
                                    <p:anim from="(#ppt_y+0.4)" to="(#ppt_y)" calcmode="lin" valueType="num">
                                      <p:cBhvr>
                                        <p:cTn id="20" dur="1230" accel="100000" fill="hold">
                                          <p:stCondLst>
                                            <p:cond delay="770"/>
                                          </p:stCondLst>
                                        </p:cTn>
                                        <p:tgtEl>
                                          <p:spTgt spid="6"/>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Dell\Desktop\ders2.gif"/>
          <p:cNvPicPr>
            <a:picLocks noGrp="1" noChangeAspect="1" noChangeArrowheads="1"/>
          </p:cNvPicPr>
          <p:nvPr>
            <p:ph idx="1"/>
          </p:nvPr>
        </p:nvPicPr>
        <p:blipFill>
          <a:blip r:embed="rId2" cstate="print"/>
          <a:srcRect/>
          <a:stretch>
            <a:fillRect/>
          </a:stretch>
        </p:blipFill>
        <p:spPr bwMode="auto">
          <a:xfrm>
            <a:off x="3214678" y="3571876"/>
            <a:ext cx="2814012" cy="3286124"/>
          </a:xfrm>
          <a:prstGeom prst="rect">
            <a:avLst/>
          </a:prstGeom>
          <a:noFill/>
        </p:spPr>
      </p:pic>
      <p:sp>
        <p:nvSpPr>
          <p:cNvPr id="12" name="11 Dikdörtgen Belirtme Çizgisi"/>
          <p:cNvSpPr/>
          <p:nvPr/>
        </p:nvSpPr>
        <p:spPr>
          <a:xfrm>
            <a:off x="6143636" y="4643446"/>
            <a:ext cx="2286016" cy="928694"/>
          </a:xfrm>
          <a:prstGeom prst="wedgeRectCallout">
            <a:avLst>
              <a:gd name="adj1" fmla="val -93448"/>
              <a:gd name="adj2" fmla="val -34446"/>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i="1" dirty="0" err="1" smtClean="0">
                <a:solidFill>
                  <a:schemeClr val="tx1"/>
                </a:solidFill>
              </a:rPr>
              <a:t>Hmm</a:t>
            </a:r>
            <a:r>
              <a:rPr lang="tr-TR" sz="2400" i="1" dirty="0" smtClean="0">
                <a:solidFill>
                  <a:schemeClr val="tx1"/>
                </a:solidFill>
              </a:rPr>
              <a:t> şimdi anladım.</a:t>
            </a:r>
            <a:endParaRPr lang="tr-TR" sz="2400" i="1" dirty="0">
              <a:solidFill>
                <a:schemeClr val="tx1"/>
              </a:solidFill>
            </a:endParaRPr>
          </a:p>
        </p:txBody>
      </p:sp>
      <p:sp>
        <p:nvSpPr>
          <p:cNvPr id="11" name="10 Dikdörtgen Belirtme Çizgisi"/>
          <p:cNvSpPr/>
          <p:nvPr/>
        </p:nvSpPr>
        <p:spPr>
          <a:xfrm>
            <a:off x="6215074" y="357166"/>
            <a:ext cx="2500330" cy="3714776"/>
          </a:xfrm>
          <a:prstGeom prst="wedgeRectCallout">
            <a:avLst>
              <a:gd name="adj1" fmla="val -27585"/>
              <a:gd name="adj2" fmla="val 50760"/>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i="1" u="sng" dirty="0" smtClean="0">
                <a:solidFill>
                  <a:schemeClr val="tx1"/>
                </a:solidFill>
              </a:rPr>
              <a:t>Küçük Ölçekli Haritalarda:</a:t>
            </a:r>
          </a:p>
          <a:p>
            <a:pPr algn="ctr">
              <a:buFont typeface="Wingdings" pitchFamily="2" charset="2"/>
              <a:buChar char="Ø"/>
            </a:pPr>
            <a:r>
              <a:rPr lang="tr-TR" i="1" dirty="0" smtClean="0">
                <a:solidFill>
                  <a:schemeClr val="tx1"/>
                </a:solidFill>
              </a:rPr>
              <a:t>Küçültme oranı fazla,</a:t>
            </a:r>
          </a:p>
          <a:p>
            <a:pPr algn="ctr">
              <a:buFont typeface="Wingdings" pitchFamily="2" charset="2"/>
              <a:buChar char="Ø"/>
            </a:pPr>
            <a:r>
              <a:rPr lang="tr-TR" i="1" dirty="0" smtClean="0">
                <a:solidFill>
                  <a:schemeClr val="tx1"/>
                </a:solidFill>
              </a:rPr>
              <a:t>Ayrıntıyı gösterme gücü az,</a:t>
            </a:r>
          </a:p>
          <a:p>
            <a:pPr algn="ctr">
              <a:buFont typeface="Wingdings" pitchFamily="2" charset="2"/>
              <a:buChar char="Ø"/>
            </a:pPr>
            <a:r>
              <a:rPr lang="tr-TR" i="1" dirty="0" smtClean="0">
                <a:solidFill>
                  <a:schemeClr val="tx1"/>
                </a:solidFill>
              </a:rPr>
              <a:t>Kağıt üzerinde az yer kaplar,</a:t>
            </a:r>
          </a:p>
          <a:p>
            <a:pPr algn="ctr">
              <a:buFont typeface="Wingdings" pitchFamily="2" charset="2"/>
              <a:buChar char="Ø"/>
            </a:pPr>
            <a:r>
              <a:rPr lang="tr-TR" i="1" dirty="0" smtClean="0">
                <a:solidFill>
                  <a:schemeClr val="tx1"/>
                </a:solidFill>
              </a:rPr>
              <a:t>Yeryüzünün geniş bölümlerini gösterirler,</a:t>
            </a:r>
          </a:p>
          <a:p>
            <a:pPr algn="ctr">
              <a:buFont typeface="Wingdings" pitchFamily="2" charset="2"/>
              <a:buChar char="Ø"/>
            </a:pPr>
            <a:r>
              <a:rPr lang="tr-TR" i="1" dirty="0" smtClean="0">
                <a:solidFill>
                  <a:schemeClr val="tx1"/>
                </a:solidFill>
              </a:rPr>
              <a:t>Ölçek paydasındaki sayı büyüktür</a:t>
            </a:r>
            <a:r>
              <a:rPr lang="tr-TR" dirty="0" smtClean="0">
                <a:solidFill>
                  <a:srgbClr val="002060"/>
                </a:solidFill>
              </a:rPr>
              <a:t>.</a:t>
            </a:r>
            <a:endParaRPr lang="tr-TR" dirty="0">
              <a:solidFill>
                <a:srgbClr val="002060"/>
              </a:solidFill>
            </a:endParaRPr>
          </a:p>
        </p:txBody>
      </p:sp>
      <p:sp>
        <p:nvSpPr>
          <p:cNvPr id="10" name="9 Dikdörtgen Belirtme Çizgisi"/>
          <p:cNvSpPr/>
          <p:nvPr/>
        </p:nvSpPr>
        <p:spPr>
          <a:xfrm>
            <a:off x="3214678" y="285728"/>
            <a:ext cx="2857520" cy="3000396"/>
          </a:xfrm>
          <a:prstGeom prst="wedgeRectCallout">
            <a:avLst>
              <a:gd name="adj1" fmla="val -14433"/>
              <a:gd name="adj2" fmla="val 49841"/>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i="1" dirty="0" smtClean="0">
                <a:solidFill>
                  <a:schemeClr val="tx1"/>
                </a:solidFill>
              </a:rPr>
              <a:t> </a:t>
            </a:r>
            <a:r>
              <a:rPr lang="tr-TR" b="1" i="1" u="sng" dirty="0" smtClean="0">
                <a:solidFill>
                  <a:schemeClr val="tx1"/>
                </a:solidFill>
              </a:rPr>
              <a:t>Büyük Ölçekli Haritalarda:</a:t>
            </a:r>
          </a:p>
          <a:p>
            <a:pPr algn="ctr">
              <a:buFont typeface="Wingdings" pitchFamily="2" charset="2"/>
              <a:buChar char="Ø"/>
            </a:pPr>
            <a:r>
              <a:rPr lang="tr-TR" i="1" dirty="0" smtClean="0">
                <a:solidFill>
                  <a:schemeClr val="tx1"/>
                </a:solidFill>
              </a:rPr>
              <a:t>Küçültme oranı az,</a:t>
            </a:r>
          </a:p>
          <a:p>
            <a:pPr algn="ctr">
              <a:buFont typeface="Wingdings" pitchFamily="2" charset="2"/>
              <a:buChar char="Ø"/>
            </a:pPr>
            <a:r>
              <a:rPr lang="tr-TR" i="1" dirty="0" smtClean="0">
                <a:solidFill>
                  <a:schemeClr val="tx1"/>
                </a:solidFill>
              </a:rPr>
              <a:t>Ayrıntıyı gösterme gücü fazla,</a:t>
            </a:r>
          </a:p>
          <a:p>
            <a:pPr algn="ctr">
              <a:buFont typeface="Wingdings" pitchFamily="2" charset="2"/>
              <a:buChar char="Ø"/>
            </a:pPr>
            <a:r>
              <a:rPr lang="tr-TR" i="1" dirty="0" smtClean="0">
                <a:solidFill>
                  <a:schemeClr val="tx1"/>
                </a:solidFill>
              </a:rPr>
              <a:t>Kağıt üzerinde geniş yer tutar,</a:t>
            </a:r>
          </a:p>
          <a:p>
            <a:pPr algn="ctr">
              <a:buFont typeface="Wingdings" pitchFamily="2" charset="2"/>
              <a:buChar char="Ø"/>
            </a:pPr>
            <a:r>
              <a:rPr lang="tr-TR" i="1" dirty="0" smtClean="0">
                <a:solidFill>
                  <a:schemeClr val="tx1"/>
                </a:solidFill>
              </a:rPr>
              <a:t>Yeryüzünün küçük bölümlerini gösterirler,</a:t>
            </a:r>
          </a:p>
          <a:p>
            <a:pPr algn="ctr">
              <a:buFont typeface="Wingdings" pitchFamily="2" charset="2"/>
              <a:buChar char="Ø"/>
            </a:pPr>
            <a:r>
              <a:rPr lang="tr-TR" i="1" dirty="0" smtClean="0">
                <a:solidFill>
                  <a:schemeClr val="tx1"/>
                </a:solidFill>
              </a:rPr>
              <a:t>Ölçek paydasındaki sayı küçüktür.</a:t>
            </a:r>
            <a:endParaRPr lang="tr-TR" i="1" dirty="0">
              <a:solidFill>
                <a:schemeClr val="tx1"/>
              </a:solidFill>
            </a:endParaRPr>
          </a:p>
        </p:txBody>
      </p:sp>
      <p:sp>
        <p:nvSpPr>
          <p:cNvPr id="9" name="8 Dikdörtgen Belirtme Çizgisi"/>
          <p:cNvSpPr/>
          <p:nvPr/>
        </p:nvSpPr>
        <p:spPr>
          <a:xfrm>
            <a:off x="357158" y="2071678"/>
            <a:ext cx="2571768" cy="2071702"/>
          </a:xfrm>
          <a:prstGeom prst="wedgeRectCallout">
            <a:avLst>
              <a:gd name="adj1" fmla="val 90209"/>
              <a:gd name="adj2" fmla="val 42808"/>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smtClean="0">
                <a:solidFill>
                  <a:schemeClr val="tx1"/>
                </a:solidFill>
              </a:rPr>
              <a:t>Evet oğlum. Şöyle </a:t>
            </a:r>
            <a:r>
              <a:rPr lang="tr-TR" sz="2400" i="1" dirty="0" err="1" smtClean="0">
                <a:solidFill>
                  <a:schemeClr val="tx1"/>
                </a:solidFill>
              </a:rPr>
              <a:t>bi</a:t>
            </a:r>
            <a:r>
              <a:rPr lang="tr-TR" sz="2400" i="1" dirty="0" smtClean="0">
                <a:solidFill>
                  <a:schemeClr val="tx1"/>
                </a:solidFill>
              </a:rPr>
              <a:t> tabloda göstermek gerekirse:</a:t>
            </a:r>
            <a:endParaRPr lang="tr-TR" sz="2400" i="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anim calcmode="lin" valueType="num">
                                      <p:cBhvr>
                                        <p:cTn id="8" dur="2000" fill="hold"/>
                                        <p:tgtEl>
                                          <p:spTgt spid="9"/>
                                        </p:tgtEl>
                                        <p:attrNameLst>
                                          <p:attrName>style.rotation</p:attrName>
                                        </p:attrNameLst>
                                      </p:cBhvr>
                                      <p:tavLst>
                                        <p:tav tm="0">
                                          <p:val>
                                            <p:fltVal val="720"/>
                                          </p:val>
                                        </p:tav>
                                        <p:tav tm="100000">
                                          <p:val>
                                            <p:fltVal val="0"/>
                                          </p:val>
                                        </p:tav>
                                      </p:tavLst>
                                    </p:anim>
                                    <p:anim calcmode="lin" valueType="num">
                                      <p:cBhvr>
                                        <p:cTn id="9" dur="2000" fill="hold"/>
                                        <p:tgtEl>
                                          <p:spTgt spid="9"/>
                                        </p:tgtEl>
                                        <p:attrNameLst>
                                          <p:attrName>ppt_h</p:attrName>
                                        </p:attrNameLst>
                                      </p:cBhvr>
                                      <p:tavLst>
                                        <p:tav tm="0">
                                          <p:val>
                                            <p:fltVal val="0"/>
                                          </p:val>
                                        </p:tav>
                                        <p:tav tm="100000">
                                          <p:val>
                                            <p:strVal val="#ppt_h"/>
                                          </p:val>
                                        </p:tav>
                                      </p:tavLst>
                                    </p:anim>
                                    <p:anim calcmode="lin" valueType="num">
                                      <p:cBhvr>
                                        <p:cTn id="10" dur="2000" fill="hold"/>
                                        <p:tgtEl>
                                          <p:spTgt spid="9"/>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30"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800" decel="100000"/>
                                        <p:tgtEl>
                                          <p:spTgt spid="10"/>
                                        </p:tgtEl>
                                      </p:cBhvr>
                                    </p:animEffect>
                                    <p:anim calcmode="lin" valueType="num">
                                      <p:cBhvr>
                                        <p:cTn id="16" dur="800" decel="100000" fill="hold"/>
                                        <p:tgtEl>
                                          <p:spTgt spid="10"/>
                                        </p:tgtEl>
                                        <p:attrNameLst>
                                          <p:attrName>style.rotation</p:attrName>
                                        </p:attrNameLst>
                                      </p:cBhvr>
                                      <p:tavLst>
                                        <p:tav tm="0">
                                          <p:val>
                                            <p:fltVal val="-90"/>
                                          </p:val>
                                        </p:tav>
                                        <p:tav tm="100000">
                                          <p:val>
                                            <p:fltVal val="0"/>
                                          </p:val>
                                        </p:tav>
                                      </p:tavLst>
                                    </p:anim>
                                    <p:anim calcmode="lin" valueType="num">
                                      <p:cBhvr>
                                        <p:cTn id="17" dur="800" decel="100000" fill="hold"/>
                                        <p:tgtEl>
                                          <p:spTgt spid="10"/>
                                        </p:tgtEl>
                                        <p:attrNameLst>
                                          <p:attrName>ppt_x</p:attrName>
                                        </p:attrNameLst>
                                      </p:cBhvr>
                                      <p:tavLst>
                                        <p:tav tm="0">
                                          <p:val>
                                            <p:strVal val="#ppt_x+0.4"/>
                                          </p:val>
                                        </p:tav>
                                        <p:tav tm="100000">
                                          <p:val>
                                            <p:strVal val="#ppt_x-0.05"/>
                                          </p:val>
                                        </p:tav>
                                      </p:tavLst>
                                    </p:anim>
                                    <p:anim calcmode="lin" valueType="num">
                                      <p:cBhvr>
                                        <p:cTn id="18" dur="800" decel="100000" fill="hold"/>
                                        <p:tgtEl>
                                          <p:spTgt spid="10"/>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down)">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37"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anim calcmode="lin" valueType="num">
                                      <p:cBhvr>
                                        <p:cTn id="31" dur="1000" fill="hold"/>
                                        <p:tgtEl>
                                          <p:spTgt spid="12"/>
                                        </p:tgtEl>
                                        <p:attrNameLst>
                                          <p:attrName>ppt_x</p:attrName>
                                        </p:attrNameLst>
                                      </p:cBhvr>
                                      <p:tavLst>
                                        <p:tav tm="0">
                                          <p:val>
                                            <p:strVal val="#ppt_x"/>
                                          </p:val>
                                        </p:tav>
                                        <p:tav tm="100000">
                                          <p:val>
                                            <p:strVal val="#ppt_x"/>
                                          </p:val>
                                        </p:tav>
                                      </p:tavLst>
                                    </p:anim>
                                    <p:anim calcmode="lin" valueType="num">
                                      <p:cBhvr>
                                        <p:cTn id="32" dur="900" decel="100000" fill="hold"/>
                                        <p:tgtEl>
                                          <p:spTgt spid="12"/>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animBg="1"/>
      <p:bldP spid="10" grpId="0" animBg="1"/>
      <p:bldP spid="9"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örünüş">
  <a:themeElements>
    <a:clrScheme name="Görünüş">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Görünüş">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Görünüş">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311</TotalTime>
  <Words>718</Words>
  <PresentationFormat>Ekran Gösterisi (4:3)</PresentationFormat>
  <Paragraphs>129</Paragraphs>
  <Slides>26</Slides>
  <Notes>1</Notes>
  <HiddenSlides>0</HiddenSlides>
  <MMClips>0</MMClips>
  <ScaleCrop>false</ScaleCrop>
  <HeadingPairs>
    <vt:vector size="4" baseType="variant">
      <vt:variant>
        <vt:lpstr>Tema</vt:lpstr>
      </vt:variant>
      <vt:variant>
        <vt:i4>1</vt:i4>
      </vt:variant>
      <vt:variant>
        <vt:lpstr>Slayt Başlıkları</vt:lpstr>
      </vt:variant>
      <vt:variant>
        <vt:i4>26</vt:i4>
      </vt:variant>
    </vt:vector>
  </HeadingPairs>
  <TitlesOfParts>
    <vt:vector size="27" baseType="lpstr">
      <vt:lpstr>Görünüş</vt:lpstr>
      <vt:lpstr>YERYÜZÜNDE YAŞAM</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KAYNAKÇA:</vt:lpstr>
      <vt:lpstr>ÇIKMIŞ SORULAR</vt:lpstr>
      <vt:lpstr>Slayt 22</vt:lpstr>
      <vt:lpstr>Slayt 23</vt:lpstr>
      <vt:lpstr>Slayt 24</vt:lpstr>
      <vt:lpstr>Slayt 25</vt:lpstr>
      <vt:lpstr>Slayt 26</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2012-10-12T12:30:21Z</dcterms:created>
  <dcterms:modified xsi:type="dcterms:W3CDTF">2016-10-30T15:58:58Z</dcterms:modified>
  <cp:category>www.sorubak.com</cp:category>
</cp:coreProperties>
</file>