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18.12.2016</a:t>
            </a:fld>
            <a:endParaRPr lang="tr-TR" dirty="0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8800" dirty="0" smtClean="0">
                <a:solidFill>
                  <a:srgbClr val="FF0000"/>
                </a:solidFill>
              </a:rPr>
              <a:t>Sıfatlar (ön ad)</a:t>
            </a:r>
            <a:endParaRPr lang="tr-TR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bomb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Sıfat türleri</a:t>
            </a:r>
            <a:endParaRPr lang="tr-TR" dirty="0"/>
          </a:p>
        </p:txBody>
      </p:sp>
      <p:pic>
        <p:nvPicPr>
          <p:cNvPr id="6" name="5 İçerik Yer Tutucusu" descr="sifatla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450" y="2464594"/>
            <a:ext cx="5905500" cy="27051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86766" cy="1162050"/>
          </a:xfrm>
        </p:spPr>
        <p:txBody>
          <a:bodyPr>
            <a:normAutofit/>
          </a:bodyPr>
          <a:lstStyle/>
          <a:p>
            <a:pPr marL="457200" indent="-457200"/>
            <a:r>
              <a:rPr lang="tr-TR" dirty="0" smtClean="0"/>
              <a:t>                         </a:t>
            </a:r>
            <a:r>
              <a:rPr lang="tr-TR" dirty="0" smtClean="0">
                <a:solidFill>
                  <a:srgbClr val="FF0000"/>
                </a:solidFill>
              </a:rPr>
              <a:t>          </a:t>
            </a:r>
            <a:r>
              <a:rPr lang="tr-TR" sz="5400" dirty="0" smtClean="0">
                <a:solidFill>
                  <a:srgbClr val="FF0000"/>
                </a:solidFill>
              </a:rPr>
              <a:t>Niteleme sıfatı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idx="2"/>
          </p:nvPr>
        </p:nvSpPr>
        <p:spPr>
          <a:xfrm>
            <a:off x="457200" y="1571612"/>
            <a:ext cx="8401080" cy="4554551"/>
          </a:xfrm>
        </p:spPr>
        <p:txBody>
          <a:bodyPr/>
          <a:lstStyle/>
          <a:p>
            <a:r>
              <a:rPr lang="tr-TR" sz="2400" dirty="0" smtClean="0"/>
              <a:t>İsimlerin şeklini,durumunu,hareketini,</a:t>
            </a:r>
          </a:p>
          <a:p>
            <a:r>
              <a:rPr lang="tr-TR" sz="2400" dirty="0" smtClean="0"/>
              <a:t>rengini, Kısacası kalıcı  özelliklerini gösteren  Sıfatlardır.Niteleme sıfatları isimlere sorulan’’nasıl’’ sorusunun cevabıdır.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Penceresinden kavak ağaçları görünen /bir sağlık ocağı</a:t>
            </a:r>
          </a:p>
          <a:p>
            <a:endParaRPr lang="tr-TR" sz="2400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01080" cy="1162050"/>
          </a:xfrm>
        </p:spPr>
        <p:txBody>
          <a:bodyPr>
            <a:normAutofit/>
          </a:bodyPr>
          <a:lstStyle/>
          <a:p>
            <a:r>
              <a:rPr lang="tr-TR" dirty="0" smtClean="0"/>
              <a:t>                          </a:t>
            </a:r>
            <a:r>
              <a:rPr lang="tr-TR" sz="5400" dirty="0" smtClean="0">
                <a:solidFill>
                  <a:srgbClr val="FF0000"/>
                </a:solidFill>
              </a:rPr>
              <a:t>BELİRTME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sz="5400" dirty="0" smtClean="0">
                <a:solidFill>
                  <a:srgbClr val="FF0000"/>
                </a:solidFill>
              </a:rPr>
              <a:t>SIFATI</a:t>
            </a:r>
            <a:endParaRPr lang="tr-TR" sz="5400" dirty="0">
              <a:solidFill>
                <a:srgbClr val="FF0000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idx="2"/>
          </p:nvPr>
        </p:nvSpPr>
        <p:spPr>
          <a:xfrm>
            <a:off x="214282" y="1428736"/>
            <a:ext cx="8786874" cy="5214974"/>
          </a:xfrm>
        </p:spPr>
        <p:txBody>
          <a:bodyPr>
            <a:normAutofit/>
          </a:bodyPr>
          <a:lstStyle/>
          <a:p>
            <a:r>
              <a:rPr lang="tr-TR" sz="2400" dirty="0" smtClean="0"/>
              <a:t>İsimleri sayı yönünden tamamlayan ;yerlerini işaret eden ; özelliklerini </a:t>
            </a:r>
          </a:p>
          <a:p>
            <a:r>
              <a:rPr lang="tr-TR" sz="2400" dirty="0" smtClean="0"/>
              <a:t>belli belirsiz olarak bildiren;onların özelliklerini soran sıfatların  tümüne belirtme sıfatları denir .belirtme sıfatları denir. Belirtme sıfatları varlıkların geçici özelliklerini bildirirler.</a:t>
            </a:r>
          </a:p>
          <a:p>
            <a:pPr>
              <a:buFont typeface="Arial" pitchFamily="34" charset="0"/>
              <a:buChar char="•"/>
            </a:pPr>
            <a:endParaRPr lang="tr-TR" sz="2400" dirty="0" smtClean="0"/>
          </a:p>
          <a:p>
            <a:r>
              <a:rPr lang="tr-TR" sz="2400" dirty="0" smtClean="0"/>
              <a:t>Bu adam ,o adam,şuradaki adam  </a:t>
            </a:r>
          </a:p>
          <a:p>
            <a:pPr marL="457200" indent="-457200">
              <a:buFont typeface="+mj-lt"/>
              <a:buAutoNum type="alphaUcPeriod"/>
            </a:pPr>
            <a:r>
              <a:rPr lang="tr-TR" sz="2400" dirty="0" smtClean="0">
                <a:solidFill>
                  <a:srgbClr val="FF0000"/>
                </a:solidFill>
              </a:rPr>
              <a:t>İşaret  sıfatları</a:t>
            </a:r>
          </a:p>
          <a:p>
            <a:pPr marL="457200" indent="-457200"/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isimleri işaret ederek belirten ve yerlerini bildiren sıfatlardır.</a:t>
            </a:r>
          </a:p>
          <a:p>
            <a:pPr marL="457200" indent="-457200"/>
            <a:r>
              <a:rPr lang="tr-TR" sz="2400" dirty="0" smtClean="0"/>
              <a:t>“bu,şu,o,öteki,beriki,böyle,şöyle”</a:t>
            </a:r>
          </a:p>
          <a:p>
            <a:pPr marL="457200" indent="-457200"/>
            <a:endParaRPr lang="tr-TR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idx="2"/>
          </p:nvPr>
        </p:nvSpPr>
        <p:spPr>
          <a:xfrm>
            <a:off x="457200" y="357166"/>
            <a:ext cx="8401080" cy="5768997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B.Sayı sıfatları</a:t>
            </a:r>
          </a:p>
          <a:p>
            <a:r>
              <a:rPr lang="tr-TR" sz="2400" dirty="0" smtClean="0"/>
              <a:t>İsimlerin sayılarını ,bölümlerini,sıralarını,parçaları kesin olarak</a:t>
            </a:r>
          </a:p>
          <a:p>
            <a:r>
              <a:rPr lang="tr-TR" sz="2400" dirty="0" smtClean="0"/>
              <a:t>Belirten sıfatlardır. Sayı sıfatlarının çeşitleri şunlardır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-asıl sayı sıfatları</a:t>
            </a:r>
          </a:p>
          <a:p>
            <a:r>
              <a:rPr lang="tr-TR" sz="2400" dirty="0" smtClean="0"/>
              <a:t>İsimleri sayılarını kesin olarak belirten sıfatlardır: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Her gün </a:t>
            </a:r>
            <a:r>
              <a:rPr lang="tr-TR" sz="2400" dirty="0" smtClean="0">
                <a:solidFill>
                  <a:srgbClr val="00B0F0"/>
                </a:solidFill>
              </a:rPr>
              <a:t>iki</a:t>
            </a:r>
            <a:r>
              <a:rPr lang="tr-TR" sz="2400" dirty="0" smtClean="0">
                <a:solidFill>
                  <a:srgbClr val="FFC000"/>
                </a:solidFill>
              </a:rPr>
              <a:t> </a:t>
            </a:r>
            <a:r>
              <a:rPr lang="tr-TR" sz="2400" dirty="0" smtClean="0"/>
              <a:t>saat ders çalışır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-sıra sayı sıfatları</a:t>
            </a:r>
            <a:endParaRPr lang="tr-TR" sz="2400" dirty="0" smtClean="0"/>
          </a:p>
          <a:p>
            <a:r>
              <a:rPr lang="tr-TR" sz="2400" dirty="0" smtClean="0"/>
              <a:t>“-nci” eki  yada nokta kullanılır .isimlerin sıralarını, derecelerini belirten sıfatlardır.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77.yıl,11’inci bölük,</a:t>
            </a:r>
            <a:endParaRPr lang="tr-TR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idx="2"/>
          </p:nvPr>
        </p:nvSpPr>
        <p:spPr>
          <a:xfrm>
            <a:off x="381000" y="857232"/>
            <a:ext cx="8477280" cy="5268931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C00000"/>
                </a:solidFill>
              </a:rPr>
              <a:t>-kesir sayı sıfatı</a:t>
            </a:r>
          </a:p>
          <a:p>
            <a:r>
              <a:rPr lang="tr-TR" sz="2400" dirty="0" smtClean="0">
                <a:solidFill>
                  <a:schemeClr val="tx1"/>
                </a:solidFill>
              </a:rPr>
              <a:t>İsimlerin, bütününün kaçta kaçı olduğunu  gösteren sıfatlardır 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Yüzde bir ihtimal</a:t>
            </a:r>
          </a:p>
          <a:p>
            <a:r>
              <a:rPr lang="tr-TR" sz="2400" dirty="0" smtClean="0">
                <a:solidFill>
                  <a:srgbClr val="FF0000"/>
                </a:solidFill>
              </a:rPr>
              <a:t>-üleştirme sayı sıfatları</a:t>
            </a:r>
          </a:p>
          <a:p>
            <a:r>
              <a:rPr lang="tr-TR" sz="2400" dirty="0" smtClean="0">
                <a:solidFill>
                  <a:schemeClr val="tx1"/>
                </a:solidFill>
              </a:rPr>
              <a:t>İsimlerin bölümlere ayrıldığını , bölüştürüldüğünü  gösteren sıfatlardır .”-(ş)er” ekiyle yapılır.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285720" y="285728"/>
            <a:ext cx="8572560" cy="6357982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C.Belgisiz sıfatlar </a:t>
            </a:r>
          </a:p>
          <a:p>
            <a:r>
              <a:rPr lang="tr-TR" sz="2400" b="1" dirty="0" smtClean="0"/>
              <a:t>İsimlerin sayılarını ve miktarlarını kesin olarak değil, yaklaşık, aşağı yukarı, belli belirsiz bildiren sıfatlardır.</a:t>
            </a:r>
          </a:p>
          <a:p>
            <a:endParaRPr lang="tr-TR" sz="2400" b="1" dirty="0" smtClean="0">
              <a:solidFill>
                <a:schemeClr val="tx1"/>
              </a:solidFill>
            </a:endParaRPr>
          </a:p>
          <a:p>
            <a:r>
              <a:rPr lang="tr-TR" sz="2400" b="1" i="1" dirty="0" smtClean="0"/>
              <a:t>"bir, birkaç, birçok, az, çok, biraz, birtakım, bütün, bazı, tüm, her, hiçbir, herhangi bir, kimi...</a:t>
            </a:r>
          </a:p>
          <a:p>
            <a:endParaRPr lang="tr-TR" sz="2400" b="1" i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başka / </a:t>
            </a:r>
            <a:r>
              <a:rPr lang="tr-TR" sz="2400" u="sng" dirty="0" smtClean="0"/>
              <a:t>bir</a:t>
            </a:r>
            <a:r>
              <a:rPr lang="tr-TR" sz="2400" dirty="0" smtClean="0"/>
              <a:t> / boyut,</a:t>
            </a:r>
            <a:r>
              <a:rPr lang="tr-TR" sz="2400" u="sng" dirty="0" smtClean="0"/>
              <a:t>kimi</a:t>
            </a:r>
            <a:r>
              <a:rPr lang="tr-TR" sz="2400" dirty="0" smtClean="0"/>
              <a:t> insanlar,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D. Soru Sıfatları</a:t>
            </a:r>
          </a:p>
          <a:p>
            <a:r>
              <a:rPr lang="tr-TR" sz="2400" dirty="0" smtClean="0"/>
              <a:t>Soru sıfatları, isimlerin nitelik ve niceliklerini soru yoluyla öğrenmeyi amaçlayan, cevapları da herhangi bir sıfat olan kelimelerdir.</a:t>
            </a:r>
          </a:p>
          <a:p>
            <a:r>
              <a:rPr lang="tr-TR" sz="2400" b="1" dirty="0" smtClean="0"/>
              <a:t>"ne, nasıl, nice, ne gibi, ne biçim, kaç, kaçıncı, kaçar, hangi, ne türlü..."</a:t>
            </a:r>
            <a:endParaRPr lang="tr-TR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E.İşaret (Gösterme) Sıfatları</a:t>
            </a:r>
            <a:endParaRPr lang="tr-TR" sz="2400" b="1" dirty="0" smtClean="0">
              <a:solidFill>
                <a:schemeClr val="tx1"/>
              </a:solidFill>
            </a:endParaRPr>
          </a:p>
          <a:p>
            <a:r>
              <a:rPr lang="tr-TR" sz="2400" dirty="0" smtClean="0"/>
              <a:t>Önünde kullanıldıkları adı işaret yoluyla belirten sıfatlardır.</a:t>
            </a:r>
            <a:endParaRPr lang="tr-TR" sz="2400" dirty="0" smtClean="0">
              <a:solidFill>
                <a:srgbClr val="FF0000"/>
              </a:solidFill>
            </a:endParaRPr>
          </a:p>
          <a:p>
            <a:endParaRPr lang="tr-TR" dirty="0" smtClean="0">
              <a:solidFill>
                <a:schemeClr val="tx1"/>
              </a:solidFill>
            </a:endParaRPr>
          </a:p>
          <a:p>
            <a:r>
              <a:rPr lang="tr-TR" sz="2400" b="1" dirty="0" smtClean="0"/>
              <a:t>"Bu, şu, o, böyle, şöyle, öyle, öte, beri, öteki, beriki,</a:t>
            </a:r>
          </a:p>
          <a:p>
            <a:endParaRPr lang="tr-TR" sz="2400" b="1" dirty="0" smtClean="0">
              <a:solidFill>
                <a:schemeClr val="tx1"/>
              </a:solidFill>
            </a:endParaRPr>
          </a:p>
          <a:p>
            <a:r>
              <a:rPr lang="tr-TR" sz="2400" b="1" dirty="0" smtClean="0"/>
              <a:t>bu</a:t>
            </a:r>
            <a:r>
              <a:rPr lang="tr-TR" sz="2400" dirty="0" smtClean="0"/>
              <a:t> ev</a:t>
            </a:r>
          </a:p>
          <a:p>
            <a:r>
              <a:rPr lang="tr-TR" sz="2400" b="1" dirty="0" smtClean="0"/>
              <a:t>şu</a:t>
            </a:r>
            <a:r>
              <a:rPr lang="tr-TR" sz="2400" dirty="0" smtClean="0"/>
              <a:t> ağaç</a:t>
            </a:r>
          </a:p>
          <a:p>
            <a:r>
              <a:rPr lang="tr-TR" sz="2400" b="1" dirty="0" smtClean="0"/>
              <a:t>o</a:t>
            </a:r>
            <a:r>
              <a:rPr lang="tr-TR" sz="2400" dirty="0" smtClean="0"/>
              <a:t> okul</a:t>
            </a:r>
          </a:p>
          <a:p>
            <a:endParaRPr lang="tr-TR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285720" y="214290"/>
            <a:ext cx="8715436" cy="6286544"/>
          </a:xfrm>
        </p:spPr>
        <p:txBody>
          <a:bodyPr>
            <a:normAutofit/>
          </a:bodyPr>
          <a:lstStyle/>
          <a:p>
            <a:endParaRPr lang="tr-TR" sz="3600" dirty="0" smtClean="0"/>
          </a:p>
          <a:p>
            <a:endParaRPr lang="tr-TR" sz="3600" dirty="0" smtClean="0"/>
          </a:p>
          <a:p>
            <a:endParaRPr lang="tr-TR" sz="3600" dirty="0" smtClean="0"/>
          </a:p>
          <a:p>
            <a:r>
              <a:rPr lang="tr-TR" sz="3600" dirty="0" smtClean="0"/>
              <a:t>      Hazırlayan: </a:t>
            </a:r>
            <a:r>
              <a:rPr lang="tr-TR" sz="3600" dirty="0" smtClean="0">
                <a:solidFill>
                  <a:srgbClr val="FF0000"/>
                </a:solidFill>
              </a:rPr>
              <a:t>KERİM YAMAN </a:t>
            </a:r>
          </a:p>
          <a:p>
            <a:endParaRPr lang="tr-TR" sz="3600" dirty="0" smtClean="0"/>
          </a:p>
          <a:p>
            <a:r>
              <a:rPr lang="tr-TR" sz="3600" dirty="0" smtClean="0"/>
              <a:t>                        7/F 245</a:t>
            </a:r>
            <a:endParaRPr lang="tr-TR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427</TotalTime>
  <Words>247</Words>
  <PresentationFormat>Ekran Gösterisi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Gezinti</vt:lpstr>
      <vt:lpstr>Sıfatlar (ön ad)</vt:lpstr>
      <vt:lpstr>Sıfat türleri</vt:lpstr>
      <vt:lpstr>                                   Niteleme sıfatı</vt:lpstr>
      <vt:lpstr>                          BELİRTME SIFATI</vt:lpstr>
      <vt:lpstr>Slayt 5</vt:lpstr>
      <vt:lpstr>Slayt 6</vt:lpstr>
      <vt:lpstr>Slayt 7</vt:lpstr>
      <vt:lpstr>Slayt 8</vt:lpstr>
      <vt:lpstr>Slayt 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2016-12-13T16:35:51Z</dcterms:created>
  <dcterms:modified xsi:type="dcterms:W3CDTF">2016-12-18T08:57:29Z</dcterms:modified>
  <cp:category>www.sorubak.com</cp:category>
</cp:coreProperties>
</file>