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25"/>
  </p:notes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8" r:id="rId18"/>
    <p:sldId id="279" r:id="rId19"/>
    <p:sldId id="275" r:id="rId20"/>
    <p:sldId id="276" r:id="rId21"/>
    <p:sldId id="277" r:id="rId22"/>
    <p:sldId id="281" r:id="rId23"/>
    <p:sldId id="282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CB0B62"/>
    <a:srgbClr val="000099"/>
    <a:srgbClr val="00FF00"/>
    <a:srgbClr val="FF0000"/>
    <a:srgbClr val="008000"/>
    <a:srgbClr val="CC0000"/>
    <a:srgbClr val="FFCC00"/>
    <a:srgbClr val="33CC33"/>
    <a:srgbClr val="00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2693B6-2ADE-42DA-90A9-E78A909199A9}" type="datetimeFigureOut">
              <a:rPr lang="tr-TR" smtClean="0"/>
              <a:pPr/>
              <a:t>12.01.2017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4D24C1-FE36-48E6-A74C-562C28A5F09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4D24C1-FE36-48E6-A74C-562C28A5F09C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4D24C1-FE36-48E6-A74C-562C28A5F09C}" type="slidenum">
              <a:rPr lang="tr-TR" smtClean="0"/>
              <a:pPr/>
              <a:t>8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4D24C1-FE36-48E6-A74C-562C28A5F09C}" type="slidenum">
              <a:rPr lang="tr-TR" smtClean="0"/>
              <a:pPr/>
              <a:t>12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4D24C1-FE36-48E6-A74C-562C28A5F09C}" type="slidenum">
              <a:rPr lang="tr-TR" smtClean="0"/>
              <a:pPr/>
              <a:t>13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4D24C1-FE36-48E6-A74C-562C28A5F09C}" type="slidenum">
              <a:rPr lang="tr-TR" smtClean="0"/>
              <a:pPr/>
              <a:t>15</a:t>
            </a:fld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4D24C1-FE36-48E6-A74C-562C28A5F09C}" type="slidenum">
              <a:rPr lang="tr-TR" smtClean="0"/>
              <a:pPr/>
              <a:t>19</a:t>
            </a:fld>
            <a:endParaRPr lang="tr-T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4D24C1-FE36-48E6-A74C-562C28A5F09C}" type="slidenum">
              <a:rPr lang="tr-TR" smtClean="0"/>
              <a:pPr/>
              <a:t>22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22 Dikdörtgen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23 Dikdörtgen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24 Dikdörtgen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25 Dikdörtgen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26 Dikdörtgen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29 Yuvarlatılmış Dikdörtgen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30 Yuvarlatılmış Dikdörtgen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Dikdörtgen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Dikdörtgen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375150EA-1E2C-46DC-B940-42FF1EC7B7B8}" type="datetimeFigureOut">
              <a:rPr lang="tr-TR" smtClean="0"/>
              <a:pPr/>
              <a:t>12.01.2017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A885479F-AF7D-46EF-B7CE-6FFD5DF3FD6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150EA-1E2C-46DC-B940-42FF1EC7B7B8}" type="datetimeFigureOut">
              <a:rPr lang="tr-TR" smtClean="0"/>
              <a:pPr/>
              <a:t>12.01.2017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5479F-AF7D-46EF-B7CE-6FFD5DF3FD6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150EA-1E2C-46DC-B940-42FF1EC7B7B8}" type="datetimeFigureOut">
              <a:rPr lang="tr-TR" smtClean="0"/>
              <a:pPr/>
              <a:t>12.01.2017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5479F-AF7D-46EF-B7CE-6FFD5DF3FD6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150EA-1E2C-46DC-B940-42FF1EC7B7B8}" type="datetimeFigureOut">
              <a:rPr lang="tr-TR" smtClean="0"/>
              <a:pPr/>
              <a:t>12.01.2017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5479F-AF7D-46EF-B7CE-6FFD5DF3FD6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150EA-1E2C-46DC-B940-42FF1EC7B7B8}" type="datetimeFigureOut">
              <a:rPr lang="tr-TR" smtClean="0"/>
              <a:pPr/>
              <a:t>12.01.2017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5479F-AF7D-46EF-B7CE-6FFD5DF3FD6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150EA-1E2C-46DC-B940-42FF1EC7B7B8}" type="datetimeFigureOut">
              <a:rPr lang="tr-TR" smtClean="0"/>
              <a:pPr/>
              <a:t>12.01.2017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5479F-AF7D-46EF-B7CE-6FFD5DF3FD6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6" name="25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75150EA-1E2C-46DC-B940-42FF1EC7B7B8}" type="datetimeFigureOut">
              <a:rPr lang="tr-TR" smtClean="0"/>
              <a:pPr/>
              <a:t>12.01.2017</a:t>
            </a:fld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885479F-AF7D-46EF-B7CE-6FFD5DF3FD6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8" name="27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375150EA-1E2C-46DC-B940-42FF1EC7B7B8}" type="datetimeFigureOut">
              <a:rPr lang="tr-TR" smtClean="0"/>
              <a:pPr/>
              <a:t>12.01.2017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A885479F-AF7D-46EF-B7CE-6FFD5DF3FD6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150EA-1E2C-46DC-B940-42FF1EC7B7B8}" type="datetimeFigureOut">
              <a:rPr lang="tr-TR" smtClean="0"/>
              <a:pPr/>
              <a:t>12.01.2017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5479F-AF7D-46EF-B7CE-6FFD5DF3FD6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150EA-1E2C-46DC-B940-42FF1EC7B7B8}" type="datetimeFigureOut">
              <a:rPr lang="tr-TR" smtClean="0"/>
              <a:pPr/>
              <a:t>12.01.2017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5479F-AF7D-46EF-B7CE-6FFD5DF3FD6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150EA-1E2C-46DC-B940-42FF1EC7B7B8}" type="datetimeFigureOut">
              <a:rPr lang="tr-TR" smtClean="0"/>
              <a:pPr/>
              <a:t>12.01.2017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5479F-AF7D-46EF-B7CE-6FFD5DF3FD6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27 Dikdörtgen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28 Dikdörtgen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29 Dikdörtgen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30 Dikdörtgen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31 Dikdörtgen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32 Yuvarlatılmış Dikdörtgen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33 Yuvarlatılmış Dikdörtgen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34 Dikdörtgen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35 Dikdörtgen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36 Dikdörtgen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37 Dikdörtgen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38 Dikdörtgen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39 Dikdörtgen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375150EA-1E2C-46DC-B940-42FF1EC7B7B8}" type="datetimeFigureOut">
              <a:rPr lang="tr-TR" smtClean="0"/>
              <a:pPr/>
              <a:t>12.01.2017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A885479F-AF7D-46EF-B7CE-6FFD5DF3FD69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audio" Target="../media/audio4.wav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6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5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57200" y="2204865"/>
            <a:ext cx="8458200" cy="1296144"/>
          </a:xfrm>
        </p:spPr>
        <p:txBody>
          <a:bodyPr/>
          <a:lstStyle/>
          <a:p>
            <a:r>
              <a:rPr lang="tr-TR" dirty="0" smtClean="0">
                <a:solidFill>
                  <a:srgbClr val="0070C0"/>
                </a:solidFill>
              </a:rPr>
              <a:t>Hazırlayan:</a:t>
            </a:r>
            <a:r>
              <a:rPr lang="tr-TR" dirty="0" smtClean="0">
                <a:solidFill>
                  <a:schemeClr val="tx1"/>
                </a:solidFill>
              </a:rPr>
              <a:t>Melih Kerem Çakmak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467544" y="3861048"/>
            <a:ext cx="4953000" cy="1752600"/>
          </a:xfrm>
        </p:spPr>
        <p:txBody>
          <a:bodyPr>
            <a:norm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6.Sınıf </a:t>
            </a:r>
            <a:r>
              <a:rPr lang="tr-TR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1.</a:t>
            </a:r>
            <a:r>
              <a:rPr lang="tr-TR" sz="2800" dirty="0" smtClean="0">
                <a:solidFill>
                  <a:srgbClr val="FF0000"/>
                </a:solidFill>
              </a:rPr>
              <a:t>Ünite Sosyal Bilgiler</a:t>
            </a:r>
          </a:p>
          <a:p>
            <a:r>
              <a:rPr lang="tr-TR" sz="2800" dirty="0" smtClean="0">
                <a:solidFill>
                  <a:srgbClr val="FF0000"/>
                </a:solidFill>
              </a:rPr>
              <a:t>                Sunusu</a:t>
            </a:r>
            <a:endParaRPr lang="tr-TR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blipFill>
            <a:blip r:embed="rId3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txBody>
          <a:bodyPr>
            <a:noAutofit/>
          </a:bodyPr>
          <a:lstStyle/>
          <a:p>
            <a:r>
              <a:rPr lang="tr-TR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B0F0"/>
                </a:solidFill>
              </a:rPr>
              <a:t>   Haklarımızı Hangi Yollarla Arayabiliriz ?</a:t>
            </a:r>
          </a:p>
        </p:txBody>
      </p:sp>
      <p:cxnSp>
        <p:nvCxnSpPr>
          <p:cNvPr id="5" name="4 Eğri Bağlayıcı"/>
          <p:cNvCxnSpPr/>
          <p:nvPr/>
        </p:nvCxnSpPr>
        <p:spPr>
          <a:xfrm rot="16200000" flipH="1">
            <a:off x="5868144" y="2348880"/>
            <a:ext cx="1080120" cy="792088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6 Eğri Bağlayıcı"/>
          <p:cNvCxnSpPr/>
          <p:nvPr/>
        </p:nvCxnSpPr>
        <p:spPr>
          <a:xfrm rot="5400000">
            <a:off x="1727684" y="2384884"/>
            <a:ext cx="1152128" cy="792088"/>
          </a:xfrm>
          <a:prstGeom prst="curvedConnector3">
            <a:avLst>
              <a:gd name="adj1" fmla="val 50000"/>
            </a:avLst>
          </a:prstGeom>
          <a:ln>
            <a:solidFill>
              <a:srgbClr val="00FF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10 Dikdörtgen"/>
          <p:cNvSpPr/>
          <p:nvPr/>
        </p:nvSpPr>
        <p:spPr>
          <a:xfrm>
            <a:off x="971600" y="3429000"/>
            <a:ext cx="2088232" cy="1008112"/>
          </a:xfrm>
          <a:prstGeom prst="rect">
            <a:avLst/>
          </a:prstGeom>
          <a:solidFill>
            <a:srgbClr val="33CC33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/>
              <a:t>Bilgi Edinme Hakkı</a:t>
            </a:r>
            <a:endParaRPr lang="tr-TR" sz="2000" dirty="0"/>
          </a:p>
        </p:txBody>
      </p:sp>
      <p:sp>
        <p:nvSpPr>
          <p:cNvPr id="15" name="14 Dikdörtgen"/>
          <p:cNvSpPr/>
          <p:nvPr/>
        </p:nvSpPr>
        <p:spPr>
          <a:xfrm>
            <a:off x="5940152" y="3429000"/>
            <a:ext cx="2088232" cy="1008112"/>
          </a:xfrm>
          <a:prstGeom prst="rect">
            <a:avLst/>
          </a:prstGeom>
          <a:solidFill>
            <a:srgbClr val="FF0000"/>
          </a:solidFill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/>
              <a:t>Dilekçe Hakkı</a:t>
            </a:r>
            <a:endParaRPr lang="tr-TR" sz="2000" dirty="0"/>
          </a:p>
        </p:txBody>
      </p:sp>
    </p:spTree>
  </p:cSld>
  <p:clrMapOvr>
    <a:masterClrMapping/>
  </p:clrMapOvr>
  <p:transition>
    <p:blinds dir="vert"/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  <a:blipFill>
            <a:blip r:embed="rId3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txBody>
          <a:bodyPr>
            <a:noAutofit/>
          </a:bodyPr>
          <a:lstStyle/>
          <a:p>
            <a:r>
              <a:rPr lang="tr-TR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B0F0"/>
                </a:solidFill>
              </a:rPr>
              <a:t>   Haklarımızı Hangi Yollarla Arayabiliriz ?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467544" y="2204864"/>
            <a:ext cx="2664296" cy="1008112"/>
          </a:xfrm>
          <a:prstGeom prst="rect">
            <a:avLst/>
          </a:prstGeom>
          <a:solidFill>
            <a:srgbClr val="33CC33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buNone/>
            </a:pPr>
            <a:r>
              <a:rPr lang="tr-TR" sz="2000" dirty="0" smtClean="0"/>
              <a:t>Bilgi Edinme</a:t>
            </a:r>
          </a:p>
          <a:p>
            <a:pPr algn="ctr">
              <a:buNone/>
            </a:pPr>
            <a:r>
              <a:rPr lang="tr-TR" sz="2000" dirty="0" smtClean="0"/>
              <a:t>Hakkı</a:t>
            </a:r>
            <a:endParaRPr lang="tr-TR" sz="2000" dirty="0"/>
          </a:p>
        </p:txBody>
      </p:sp>
      <p:sp>
        <p:nvSpPr>
          <p:cNvPr id="6" name="5 Dikdörtgen"/>
          <p:cNvSpPr/>
          <p:nvPr/>
        </p:nvSpPr>
        <p:spPr>
          <a:xfrm>
            <a:off x="5868144" y="2204864"/>
            <a:ext cx="2664296" cy="936104"/>
          </a:xfrm>
          <a:prstGeom prst="rect">
            <a:avLst/>
          </a:prstGeom>
          <a:solidFill>
            <a:srgbClr val="FF0000"/>
          </a:solidFill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/>
              <a:t>Dilekçe Hakkı</a:t>
            </a:r>
            <a:endParaRPr lang="tr-TR" sz="2000" dirty="0"/>
          </a:p>
        </p:txBody>
      </p:sp>
      <p:sp>
        <p:nvSpPr>
          <p:cNvPr id="8" name="7 Dikdörtgen"/>
          <p:cNvSpPr/>
          <p:nvPr/>
        </p:nvSpPr>
        <p:spPr>
          <a:xfrm>
            <a:off x="467544" y="3212976"/>
            <a:ext cx="2664296" cy="3429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2003 yılından itibaren çıkarılan Bilgi Edinme Kanunu’ </a:t>
            </a:r>
            <a:r>
              <a:rPr lang="tr-TR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na</a:t>
            </a:r>
            <a:r>
              <a:rPr lang="tr-TR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göre,</a:t>
            </a:r>
          </a:p>
          <a:p>
            <a:pPr algn="ctr"/>
            <a:r>
              <a:rPr lang="tr-TR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* </a:t>
            </a:r>
            <a:r>
              <a:rPr lang="tr-TR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Kişi kendini ilgilendiren bir konuda bilgi alma hakkına sahiptir.</a:t>
            </a:r>
          </a:p>
          <a:p>
            <a:pPr algn="ctr"/>
            <a:r>
              <a:rPr lang="tr-TR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* </a:t>
            </a:r>
            <a:r>
              <a:rPr lang="tr-TR" dirty="0" smtClean="0">
                <a:solidFill>
                  <a:srgbClr val="FFCC00"/>
                </a:solidFill>
                <a:latin typeface="Arial" pitchFamily="34" charset="0"/>
                <a:cs typeface="Arial" pitchFamily="34" charset="0"/>
              </a:rPr>
              <a:t>Kurum ve kuruluşlar, kişileri ya da kurumları ilgilendiren konularda bilgi verme yükümlülüğüne sahiptir.</a:t>
            </a:r>
          </a:p>
          <a:p>
            <a:pPr algn="ctr"/>
            <a:r>
              <a:rPr lang="tr-TR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9" name="8 Dikdörtgen"/>
          <p:cNvSpPr/>
          <p:nvPr/>
        </p:nvSpPr>
        <p:spPr>
          <a:xfrm>
            <a:off x="5868144" y="3140968"/>
            <a:ext cx="2664296" cy="3429000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</a:rPr>
              <a:t>Türk vatandaşlarının ve Türkiye’de ikamet eden yabancıların kendileriyle veya kamu ile ilgili dilek ve şikayetleri hakkında, TBMM’ ne ve yetkili makamlara yazı ile başvurma hakkı vardır. Bu hakka,dilekçe hakkı denir.</a:t>
            </a:r>
            <a:endParaRPr lang="tr-TR" dirty="0">
              <a:solidFill>
                <a:schemeClr val="tx1"/>
              </a:solidFill>
            </a:endParaRPr>
          </a:p>
        </p:txBody>
      </p:sp>
      <p:pic>
        <p:nvPicPr>
          <p:cNvPr id="10" name="9 Resim" descr="image00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07904" y="3573016"/>
            <a:ext cx="1800200" cy="2637293"/>
          </a:xfrm>
          <a:prstGeom prst="rect">
            <a:avLst/>
          </a:prstGeom>
        </p:spPr>
      </p:pic>
      <p:sp>
        <p:nvSpPr>
          <p:cNvPr id="11" name="10 Yuvarlatılmış Dikdörtgen"/>
          <p:cNvSpPr/>
          <p:nvPr/>
        </p:nvSpPr>
        <p:spPr>
          <a:xfrm rot="1435620">
            <a:off x="446810" y="3276758"/>
            <a:ext cx="8034357" cy="1240587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Bilgi Edinme ve Dilekçe Hakları, 2003 yılından itibaren uygulanmaktadır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. </a:t>
            </a:r>
            <a:endParaRPr lang="tr-TR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heel spokes="3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4400" b="1" dirty="0" smtClean="0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Sosyal Bilgiler Sayesinde</a:t>
            </a:r>
            <a:endParaRPr lang="tr-TR" sz="4400" b="1" dirty="0">
              <a:ln w="18000">
                <a:solidFill>
                  <a:schemeClr val="accent2">
                    <a:lumMod val="5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33CC33"/>
              </a:buClr>
              <a:buNone/>
            </a:pPr>
            <a:r>
              <a:rPr lang="tr-TR" dirty="0" smtClean="0">
                <a:latin typeface="Arial" pitchFamily="34" charset="0"/>
                <a:cs typeface="Arial" pitchFamily="34" charset="0"/>
              </a:rPr>
              <a:t>    </a:t>
            </a:r>
          </a:p>
        </p:txBody>
      </p:sp>
      <p:sp>
        <p:nvSpPr>
          <p:cNvPr id="4" name="3 Yuvarlatılmış Dikdörtgen"/>
          <p:cNvSpPr/>
          <p:nvPr/>
        </p:nvSpPr>
        <p:spPr>
          <a:xfrm>
            <a:off x="251520" y="2204864"/>
            <a:ext cx="8208912" cy="720080"/>
          </a:xfrm>
          <a:prstGeom prst="roundRect">
            <a:avLst/>
          </a:prstGeom>
          <a:solidFill>
            <a:srgbClr val="FFCC00"/>
          </a:solidFill>
          <a:ln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Etkin, sorumlu ve insan haklarını bilen bir vatandaş olmayı,</a:t>
            </a:r>
            <a:endParaRPr lang="tr-TR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251520" y="3212976"/>
            <a:ext cx="8208912" cy="720080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Vatanını ve milletini seven bir vatandaş olmayı,</a:t>
            </a:r>
            <a:endParaRPr lang="tr-TR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251520" y="4221088"/>
            <a:ext cx="8208912" cy="720080"/>
          </a:xfrm>
          <a:prstGeom prst="roundRect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Haklarını ve sorumluluklarını bilen, koruyan vatandaş olmayı, </a:t>
            </a:r>
            <a:endParaRPr lang="tr-TR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251520" y="5229200"/>
            <a:ext cx="8208912" cy="720080"/>
          </a:xfrm>
          <a:prstGeom prst="roundRect">
            <a:avLst/>
          </a:prstGeom>
          <a:solidFill>
            <a:srgbClr val="FF00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Ülkemiz ve dünya ekonomisi hakkında bilgi sahibi olmayı vb.</a:t>
            </a:r>
            <a:endParaRPr lang="tr-TR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4788024" y="5934670"/>
            <a:ext cx="3658374" cy="92333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solidFill>
                  <a:srgbClr val="00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Öğreniriz</a:t>
            </a:r>
            <a:endParaRPr lang="tr-TR" sz="5400" b="1" cap="none" spc="50" dirty="0">
              <a:ln w="11430"/>
              <a:solidFill>
                <a:srgbClr val="00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ru"/>
    <p:sndAc>
      <p:stSnd>
        <p:snd r:embed="rId3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1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b="1" dirty="0" smtClean="0">
                <a:ln w="11430">
                  <a:solidFill>
                    <a:srgbClr val="33CC33"/>
                  </a:solidFill>
                </a:ln>
                <a:solidFill>
                  <a:srgbClr val="33CC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Sosyal Bilgilere Yardımcı Olan Bilim                      Dalları</a:t>
            </a:r>
            <a:endParaRPr lang="tr-TR" b="1" dirty="0">
              <a:ln w="11430">
                <a:solidFill>
                  <a:srgbClr val="33CC33"/>
                </a:solidFill>
              </a:ln>
              <a:solidFill>
                <a:srgbClr val="33CC33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2132856"/>
            <a:ext cx="8219256" cy="4725144"/>
          </a:xfrm>
        </p:spPr>
        <p:txBody>
          <a:bodyPr/>
          <a:lstStyle/>
          <a:p>
            <a:pPr>
              <a:buClr>
                <a:srgbClr val="0070C0"/>
              </a:buClr>
              <a:buFont typeface="Wingdings" pitchFamily="2" charset="2"/>
              <a:buChar char="ü"/>
            </a:pPr>
            <a:r>
              <a:rPr lang="tr-TR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600" b="1" dirty="0" smtClean="0">
                <a:solidFill>
                  <a:srgbClr val="CB0B62"/>
                </a:solidFill>
                <a:latin typeface="Arial" pitchFamily="34" charset="0"/>
                <a:cs typeface="Arial" pitchFamily="34" charset="0"/>
              </a:rPr>
              <a:t>Tarih </a:t>
            </a:r>
            <a:endParaRPr lang="tr-TR" sz="2600" dirty="0" smtClean="0">
              <a:solidFill>
                <a:srgbClr val="CB0B62"/>
              </a:solidFill>
              <a:latin typeface="Arial" pitchFamily="34" charset="0"/>
              <a:cs typeface="Arial" pitchFamily="34" charset="0"/>
            </a:endParaRPr>
          </a:p>
          <a:p>
            <a:pPr>
              <a:buClr>
                <a:srgbClr val="0070C0"/>
              </a:buClr>
              <a:buFont typeface="Wingdings" pitchFamily="2" charset="2"/>
              <a:buChar char="ü"/>
            </a:pPr>
            <a:r>
              <a:rPr lang="tr-TR" sz="2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600" b="1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Coğrafya</a:t>
            </a:r>
          </a:p>
          <a:p>
            <a:pPr>
              <a:buClr>
                <a:srgbClr val="0070C0"/>
              </a:buClr>
              <a:buFont typeface="Wingdings" pitchFamily="2" charset="2"/>
              <a:buChar char="ü"/>
            </a:pPr>
            <a:r>
              <a:rPr lang="tr-TR" sz="2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Arkeoloji </a:t>
            </a:r>
            <a:r>
              <a:rPr lang="tr-TR" sz="2600" dirty="0" smtClean="0">
                <a:latin typeface="Arial" pitchFamily="34" charset="0"/>
                <a:cs typeface="Arial" pitchFamily="34" charset="0"/>
              </a:rPr>
              <a:t>Kazı bilimi</a:t>
            </a:r>
          </a:p>
          <a:p>
            <a:pPr>
              <a:buClr>
                <a:srgbClr val="0070C0"/>
              </a:buClr>
              <a:buFont typeface="Wingdings" pitchFamily="2" charset="2"/>
              <a:buChar char="ü"/>
            </a:pPr>
            <a:r>
              <a:rPr lang="tr-TR" sz="26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26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Paleografya</a:t>
            </a:r>
            <a:r>
              <a:rPr lang="tr-TR" sz="26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Eski yazıların okunmasını sağlayan bilim</a:t>
            </a:r>
          </a:p>
          <a:p>
            <a:pPr>
              <a:buClr>
                <a:srgbClr val="0070C0"/>
              </a:buClr>
              <a:buFont typeface="Wingdings" pitchFamily="2" charset="2"/>
              <a:buChar char="ü"/>
            </a:pPr>
            <a:r>
              <a:rPr lang="tr-TR" sz="26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 Sosyoloji </a:t>
            </a:r>
            <a:r>
              <a:rPr lang="tr-TR" sz="2600" dirty="0" smtClean="0">
                <a:latin typeface="Arial" pitchFamily="34" charset="0"/>
                <a:cs typeface="Arial" pitchFamily="34" charset="0"/>
              </a:rPr>
              <a:t>Toplum bilimi</a:t>
            </a:r>
          </a:p>
          <a:p>
            <a:pPr>
              <a:buClr>
                <a:srgbClr val="0070C0"/>
              </a:buClr>
              <a:buFont typeface="Wingdings" pitchFamily="2" charset="2"/>
              <a:buChar char="ü"/>
            </a:pPr>
            <a:r>
              <a:rPr lang="tr-TR" sz="2600" b="1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Filoloji </a:t>
            </a:r>
            <a:r>
              <a:rPr lang="tr-TR" sz="2600" dirty="0" smtClean="0">
                <a:latin typeface="Arial" pitchFamily="34" charset="0"/>
                <a:cs typeface="Arial" pitchFamily="34" charset="0"/>
              </a:rPr>
              <a:t>Dil bilimi</a:t>
            </a:r>
          </a:p>
          <a:p>
            <a:pPr>
              <a:buClr>
                <a:srgbClr val="0070C0"/>
              </a:buClr>
              <a:buFont typeface="Wingdings" pitchFamily="2" charset="2"/>
              <a:buChar char="ü"/>
            </a:pPr>
            <a:r>
              <a:rPr lang="tr-TR" sz="26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Antropoloji </a:t>
            </a:r>
            <a:r>
              <a:rPr lang="tr-TR" sz="2500" dirty="0" smtClean="0">
                <a:latin typeface="Arial" pitchFamily="34" charset="0"/>
                <a:cs typeface="Arial" pitchFamily="34" charset="0"/>
              </a:rPr>
              <a:t>Toplumların ırk yapılarını inceleyen bilim</a:t>
            </a:r>
          </a:p>
          <a:p>
            <a:pPr>
              <a:buClr>
                <a:srgbClr val="0070C0"/>
              </a:buClr>
              <a:buFont typeface="Wingdings" pitchFamily="2" charset="2"/>
              <a:buChar char="ü"/>
            </a:pPr>
            <a:r>
              <a:rPr lang="tr-TR" sz="2500" dirty="0">
                <a:latin typeface="Arial" pitchFamily="34" charset="0"/>
                <a:cs typeface="Arial" pitchFamily="34" charset="0"/>
              </a:rPr>
              <a:t> </a:t>
            </a:r>
            <a:r>
              <a:rPr lang="tr-TR" sz="2500" b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Nümizmatik</a:t>
            </a:r>
            <a:r>
              <a:rPr lang="tr-TR" sz="25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2500" dirty="0" smtClean="0">
                <a:latin typeface="Arial" pitchFamily="34" charset="0"/>
                <a:cs typeface="Arial" pitchFamily="34" charset="0"/>
              </a:rPr>
              <a:t>Eski paraları inceleyen bilim</a:t>
            </a:r>
          </a:p>
          <a:p>
            <a:pPr>
              <a:buClr>
                <a:srgbClr val="0070C0"/>
              </a:buClr>
              <a:buFont typeface="Wingdings" pitchFamily="2" charset="2"/>
              <a:buChar char="ü"/>
            </a:pPr>
            <a:r>
              <a:rPr lang="tr-TR" sz="2500" b="1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 Kronoloji </a:t>
            </a:r>
            <a:r>
              <a:rPr lang="tr-TR" sz="2500" dirty="0" smtClean="0">
                <a:latin typeface="Arial" pitchFamily="34" charset="0"/>
                <a:cs typeface="Arial" pitchFamily="34" charset="0"/>
              </a:rPr>
              <a:t>Tarihi olayların zamanlarını belirleyerek, meydana  geliş sıralarını düzenleyen bilim.</a:t>
            </a:r>
          </a:p>
        </p:txBody>
      </p:sp>
    </p:spTree>
  </p:cSld>
  <p:clrMapOvr>
    <a:masterClrMapping/>
  </p:clrMapOvr>
  <p:transition>
    <p:zoom/>
    <p:sndAc>
      <p:stSnd>
        <p:snd r:embed="rId3" name="wind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3284984"/>
            <a:ext cx="8229600" cy="1066800"/>
          </a:xfrm>
        </p:spPr>
        <p:txBody>
          <a:bodyPr>
            <a:noAutofit/>
          </a:bodyPr>
          <a:lstStyle/>
          <a:p>
            <a:r>
              <a:rPr lang="tr-TR" sz="44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Sorular Ve Etkinlikler    </a:t>
            </a:r>
            <a:endParaRPr lang="tr-TR" sz="44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ransition>
    <p:circle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066800"/>
          </a:xfrm>
        </p:spPr>
        <p:txBody>
          <a:bodyPr>
            <a:normAutofit/>
          </a:bodyPr>
          <a:lstStyle/>
          <a:p>
            <a:r>
              <a:rPr lang="tr-TR" sz="5000" b="1" dirty="0" smtClean="0">
                <a:ln w="18000">
                  <a:solidFill>
                    <a:srgbClr val="CC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Soru 1</a:t>
            </a:r>
            <a:endParaRPr lang="tr-TR" sz="5000" b="1" dirty="0">
              <a:ln w="18000">
                <a:solidFill>
                  <a:srgbClr val="CC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3 Oval"/>
          <p:cNvSpPr/>
          <p:nvPr/>
        </p:nvSpPr>
        <p:spPr>
          <a:xfrm>
            <a:off x="1115616" y="2204864"/>
            <a:ext cx="648072" cy="648072"/>
          </a:xfrm>
          <a:prstGeom prst="ellipse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I</a:t>
            </a:r>
            <a:endParaRPr lang="tr-TR" dirty="0"/>
          </a:p>
        </p:txBody>
      </p:sp>
      <p:sp>
        <p:nvSpPr>
          <p:cNvPr id="6" name="5 Oval"/>
          <p:cNvSpPr/>
          <p:nvPr/>
        </p:nvSpPr>
        <p:spPr>
          <a:xfrm>
            <a:off x="3995936" y="2204864"/>
            <a:ext cx="648072" cy="64807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II</a:t>
            </a:r>
            <a:endParaRPr lang="tr-TR" dirty="0"/>
          </a:p>
        </p:txBody>
      </p:sp>
      <p:sp>
        <p:nvSpPr>
          <p:cNvPr id="7" name="6 Oval"/>
          <p:cNvSpPr/>
          <p:nvPr/>
        </p:nvSpPr>
        <p:spPr>
          <a:xfrm>
            <a:off x="6732240" y="2204864"/>
            <a:ext cx="648072" cy="64807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 smtClean="0"/>
              <a:t>III</a:t>
            </a:r>
            <a:endParaRPr lang="tr-TR" sz="1600" dirty="0"/>
          </a:p>
        </p:txBody>
      </p:sp>
      <p:sp>
        <p:nvSpPr>
          <p:cNvPr id="8" name="7 Yuvarlatılmış Dikdörtgen"/>
          <p:cNvSpPr/>
          <p:nvPr/>
        </p:nvSpPr>
        <p:spPr>
          <a:xfrm>
            <a:off x="683568" y="2924944"/>
            <a:ext cx="1728192" cy="648072"/>
          </a:xfrm>
          <a:prstGeom prst="roundRect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Kanıtlanabilir.</a:t>
            </a:r>
            <a:endParaRPr lang="tr-TR" dirty="0"/>
          </a:p>
        </p:txBody>
      </p:sp>
      <p:sp>
        <p:nvSpPr>
          <p:cNvPr id="10" name="9 Yuvarlatılmış Dikdörtgen"/>
          <p:cNvSpPr/>
          <p:nvPr/>
        </p:nvSpPr>
        <p:spPr>
          <a:xfrm>
            <a:off x="3563888" y="2924944"/>
            <a:ext cx="1728192" cy="648072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Ispatlanabilir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11" name="10 Yuvarlatılmış Dikdörtgen"/>
          <p:cNvSpPr/>
          <p:nvPr/>
        </p:nvSpPr>
        <p:spPr>
          <a:xfrm>
            <a:off x="6300192" y="2924944"/>
            <a:ext cx="1728192" cy="648072"/>
          </a:xfrm>
          <a:prstGeom prst="roundRect">
            <a:avLst/>
          </a:prstGeom>
          <a:solidFill>
            <a:srgbClr val="0070C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Duygusallık</a:t>
            </a:r>
          </a:p>
          <a:p>
            <a:pPr algn="ctr"/>
            <a:r>
              <a:rPr lang="tr-TR" dirty="0" smtClean="0"/>
              <a:t>Vardır.</a:t>
            </a:r>
            <a:endParaRPr lang="tr-TR" dirty="0"/>
          </a:p>
        </p:txBody>
      </p:sp>
      <p:sp>
        <p:nvSpPr>
          <p:cNvPr id="9" name="8 Metin kutusu"/>
          <p:cNvSpPr txBox="1"/>
          <p:nvPr/>
        </p:nvSpPr>
        <p:spPr>
          <a:xfrm>
            <a:off x="395536" y="4077072"/>
            <a:ext cx="8748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23" name="22 Metin kutusu"/>
          <p:cNvSpPr txBox="1"/>
          <p:nvPr/>
        </p:nvSpPr>
        <p:spPr>
          <a:xfrm>
            <a:off x="0" y="3687901"/>
            <a:ext cx="9144000" cy="317009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000" dirty="0" smtClean="0"/>
              <a:t>Yukarıda verilen öncülerden  hangisi ya da hangileri ‘’Olgu’’ ile ilgili cümlelerin özelliğidir?</a:t>
            </a:r>
          </a:p>
          <a:p>
            <a:endParaRPr lang="tr-TR" sz="2000" dirty="0" smtClean="0"/>
          </a:p>
          <a:p>
            <a:pPr marL="457200" indent="-457200">
              <a:buAutoNum type="alphaUcParenR"/>
            </a:pPr>
            <a:r>
              <a:rPr lang="tr-TR" sz="2000" dirty="0" smtClean="0">
                <a:solidFill>
                  <a:schemeClr val="tx1"/>
                </a:solidFill>
              </a:rPr>
              <a:t> Yalnız I</a:t>
            </a:r>
          </a:p>
          <a:p>
            <a:pPr marL="457200" indent="-457200">
              <a:buAutoNum type="alphaUcParenR"/>
            </a:pPr>
            <a:endParaRPr lang="tr-TR" sz="2000" dirty="0" smtClean="0">
              <a:solidFill>
                <a:schemeClr val="tx1"/>
              </a:solidFill>
            </a:endParaRPr>
          </a:p>
          <a:p>
            <a:pPr marL="457200" indent="-457200">
              <a:buAutoNum type="alphaUcParenR"/>
            </a:pPr>
            <a:r>
              <a:rPr lang="tr-TR" sz="2000" dirty="0" smtClean="0">
                <a:solidFill>
                  <a:schemeClr val="tx1"/>
                </a:solidFill>
              </a:rPr>
              <a:t> I ve II</a:t>
            </a:r>
          </a:p>
          <a:p>
            <a:pPr marL="457200" indent="-457200">
              <a:buAutoNum type="alphaUcParenR"/>
            </a:pPr>
            <a:endParaRPr lang="tr-TR" sz="2000" dirty="0" smtClean="0">
              <a:solidFill>
                <a:schemeClr val="tx1"/>
              </a:solidFill>
            </a:endParaRPr>
          </a:p>
          <a:p>
            <a:pPr marL="457200" indent="-457200">
              <a:buAutoNum type="alphaUcParenR"/>
            </a:pPr>
            <a:r>
              <a:rPr lang="tr-TR" sz="2000" dirty="0" smtClean="0">
                <a:solidFill>
                  <a:schemeClr val="tx1"/>
                </a:solidFill>
              </a:rPr>
              <a:t> I ve III</a:t>
            </a:r>
          </a:p>
          <a:p>
            <a:pPr marL="457200" indent="-457200">
              <a:buAutoNum type="alphaUcParenR"/>
            </a:pPr>
            <a:endParaRPr lang="tr-TR" sz="2000" dirty="0" smtClean="0">
              <a:solidFill>
                <a:schemeClr val="tx1"/>
              </a:solidFill>
            </a:endParaRPr>
          </a:p>
          <a:p>
            <a:pPr marL="457200" indent="-457200">
              <a:buAutoNum type="alphaUcParenR"/>
            </a:pPr>
            <a:r>
              <a:rPr lang="tr-TR" sz="2000" dirty="0" smtClean="0">
                <a:solidFill>
                  <a:schemeClr val="tx1"/>
                </a:solidFill>
              </a:rPr>
              <a:t> I –II -III</a:t>
            </a:r>
          </a:p>
        </p:txBody>
      </p:sp>
      <p:sp>
        <p:nvSpPr>
          <p:cNvPr id="12" name="11 Gülen Yüz"/>
          <p:cNvSpPr/>
          <p:nvPr/>
        </p:nvSpPr>
        <p:spPr>
          <a:xfrm>
            <a:off x="0" y="5157192"/>
            <a:ext cx="539552" cy="576064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split orient="vert"/>
    <p:sndAc>
      <p:stSnd>
        <p:snd r:embed="rId3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4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r>
              <a:rPr lang="tr-TR" sz="5000" b="1" dirty="0" smtClean="0">
                <a:ln w="18000">
                  <a:solidFill>
                    <a:srgbClr val="CC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Soru 2</a:t>
            </a:r>
            <a:endParaRPr lang="tr-TR" sz="50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2348880"/>
            <a:ext cx="9144000" cy="4509120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Aşağıdakilerden hangisi görüşe örnek değildir?</a:t>
            </a:r>
            <a:endParaRPr lang="tr-TR" dirty="0"/>
          </a:p>
        </p:txBody>
      </p:sp>
      <p:sp>
        <p:nvSpPr>
          <p:cNvPr id="4" name="2 İçerik Yer Tutucusu"/>
          <p:cNvSpPr txBox="1">
            <a:spLocks/>
          </p:cNvSpPr>
          <p:nvPr/>
        </p:nvSpPr>
        <p:spPr>
          <a:xfrm>
            <a:off x="0" y="3429000"/>
            <a:ext cx="9144000" cy="34290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>
            <a:normAutofit fontScale="47500" lnSpcReduction="20000"/>
          </a:bodyPr>
          <a:lstStyle/>
          <a:p>
            <a:pPr marL="624078" marR="0" lvl="0" indent="-51435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tabLst/>
              <a:defRPr/>
            </a:pPr>
            <a:r>
              <a:rPr lang="tr-TR" sz="5800" dirty="0" smtClean="0"/>
              <a:t>A)Dünyanın en güzel çiçeği papatya’dır.</a:t>
            </a:r>
          </a:p>
          <a:p>
            <a:pPr marL="624078" marR="0" lvl="0" indent="-51435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AutoNum type="alphaUcParenR"/>
              <a:tabLst/>
              <a:defRPr/>
            </a:pPr>
            <a:endParaRPr lang="tr-TR" sz="5800" dirty="0" smtClean="0"/>
          </a:p>
          <a:p>
            <a:pPr marL="624078" marR="0" lvl="0" indent="-51435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tabLst/>
              <a:defRPr/>
            </a:pPr>
            <a:r>
              <a:rPr kumimoji="0" lang="tr-TR" sz="5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B)Sosyal Bilgiler dersi çok güzel bir derstir.</a:t>
            </a:r>
          </a:p>
          <a:p>
            <a:pPr marL="624078" marR="0" lvl="0" indent="-51435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AutoNum type="alphaUcParenR"/>
              <a:tabLst/>
              <a:defRPr/>
            </a:pPr>
            <a:endParaRPr kumimoji="0" lang="tr-TR" sz="58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24078" marR="0" lvl="0" indent="-51435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tabLst/>
              <a:defRPr/>
            </a:pPr>
            <a:r>
              <a:rPr lang="tr-TR" sz="5800" noProof="0" dirty="0" smtClean="0"/>
              <a:t>C)En  güzel takım Beşiktaş’ dır.</a:t>
            </a:r>
          </a:p>
          <a:p>
            <a:pPr marL="624078" marR="0" lvl="0" indent="-51435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tabLst/>
              <a:defRPr/>
            </a:pPr>
            <a:endParaRPr lang="tr-TR" sz="5800" noProof="0" dirty="0" smtClean="0"/>
          </a:p>
          <a:p>
            <a:pPr marL="624078" marR="0" lvl="0" indent="-51435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tabLst/>
              <a:defRPr/>
            </a:pPr>
            <a:r>
              <a:rPr lang="tr-TR" sz="5800" dirty="0" smtClean="0"/>
              <a:t>D) </a:t>
            </a:r>
            <a:r>
              <a:rPr kumimoji="0" lang="tr-TR" sz="5800" b="0" i="0" u="none" strike="noStrike" kern="1200" cap="none" spc="0" normalizeH="0" baseline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Türkiye’nin başkenti Ankara’ dır.</a:t>
            </a:r>
            <a:endParaRPr kumimoji="0" lang="tr-TR" sz="58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24078" marR="0" lvl="0" indent="-51435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AutoNum type="alphaUcParenR"/>
              <a:tabLst/>
              <a:defRPr/>
            </a:pPr>
            <a:endParaRPr kumimoji="0" lang="tr-TR" sz="28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endParaRPr kumimoji="0" lang="tr-TR" sz="28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lang="tr-TR" sz="2800" dirty="0" smtClean="0"/>
              <a:t>                                          </a:t>
            </a:r>
            <a:endParaRPr kumimoji="0" lang="tr-TR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endParaRPr kumimoji="0" lang="tr-TR" sz="28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endParaRPr kumimoji="0" lang="tr-TR" sz="28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endParaRPr kumimoji="0" lang="tr-TR" sz="2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4 Gülen Yüz"/>
          <p:cNvSpPr/>
          <p:nvPr/>
        </p:nvSpPr>
        <p:spPr>
          <a:xfrm>
            <a:off x="0" y="5589240"/>
            <a:ext cx="611560" cy="648072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wheel spokes="1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000" b="1" dirty="0" smtClean="0">
                <a:ln w="18000">
                  <a:solidFill>
                    <a:srgbClr val="CC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Soru 3</a:t>
            </a:r>
            <a:endParaRPr lang="tr-TR" sz="5000" dirty="0"/>
          </a:p>
        </p:txBody>
      </p:sp>
      <p:sp>
        <p:nvSpPr>
          <p:cNvPr id="4" name="2 İçerik Yer Tutucusu"/>
          <p:cNvSpPr txBox="1">
            <a:spLocks noGrp="1"/>
          </p:cNvSpPr>
          <p:nvPr>
            <p:ph idx="1"/>
          </p:nvPr>
        </p:nvSpPr>
        <p:spPr>
          <a:xfrm>
            <a:off x="0" y="3573016"/>
            <a:ext cx="9144000" cy="328498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>
            <a:normAutofit fontScale="92500" lnSpcReduction="20000"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endParaRPr kumimoji="0" lang="tr-TR" sz="28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24078" lvl="0" indent="-514350">
              <a:buNone/>
              <a:defRPr/>
            </a:pPr>
            <a:r>
              <a:rPr lang="tr-TR" dirty="0" smtClean="0"/>
              <a:t>A)Türkiye’nin en kalabalık ili </a:t>
            </a:r>
          </a:p>
          <a:p>
            <a:pPr marL="624078" lvl="0" indent="-514350">
              <a:buAutoNum type="alphaUcParenR"/>
              <a:defRPr/>
            </a:pPr>
            <a:endParaRPr lang="tr-TR" dirty="0" smtClean="0"/>
          </a:p>
          <a:p>
            <a:pPr marL="624078" lvl="0" indent="-514350">
              <a:buNone/>
              <a:defRPr/>
            </a:pPr>
            <a:r>
              <a:rPr lang="tr-TR" dirty="0" smtClean="0"/>
              <a:t>B) Marmara bölgesinin en gelişmiş ili </a:t>
            </a:r>
          </a:p>
          <a:p>
            <a:pPr marL="624078" lvl="0" indent="-514350">
              <a:buAutoNum type="alphaUcParenR"/>
              <a:defRPr/>
            </a:pPr>
            <a:endParaRPr lang="tr-TR" dirty="0" smtClean="0"/>
          </a:p>
          <a:p>
            <a:pPr marL="624078" lvl="0" indent="-514350">
              <a:buNone/>
              <a:defRPr/>
            </a:pPr>
            <a:r>
              <a:rPr lang="tr-TR" dirty="0" smtClean="0"/>
              <a:t>C) Türkiye’de en çok göç alan il </a:t>
            </a:r>
          </a:p>
          <a:p>
            <a:pPr marL="624078" lvl="0" indent="-514350">
              <a:buNone/>
              <a:defRPr/>
            </a:pPr>
            <a:endParaRPr lang="tr-TR" dirty="0" smtClean="0"/>
          </a:p>
          <a:p>
            <a:pPr marL="624078" lvl="0" indent="-514350">
              <a:buNone/>
              <a:defRPr/>
            </a:pPr>
            <a:r>
              <a:rPr lang="tr-TR" dirty="0" smtClean="0"/>
              <a:t>D) Türkiye’nin en güzel ili</a:t>
            </a:r>
            <a:endParaRPr kumimoji="0" lang="tr-TR" sz="28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lang="tr-TR" sz="2800" dirty="0" smtClean="0"/>
              <a:t>                                          </a:t>
            </a:r>
            <a:endParaRPr kumimoji="0" lang="tr-TR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endParaRPr kumimoji="0" lang="tr-TR" sz="28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endParaRPr kumimoji="0" lang="tr-TR" sz="28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endParaRPr kumimoji="0" lang="tr-TR" sz="2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2 İçerik Yer Tutucusu"/>
          <p:cNvSpPr txBox="1">
            <a:spLocks/>
          </p:cNvSpPr>
          <p:nvPr/>
        </p:nvSpPr>
        <p:spPr>
          <a:xfrm>
            <a:off x="0" y="1988840"/>
            <a:ext cx="9144000" cy="158417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>
            <a:normAutofit/>
          </a:bodyPr>
          <a:lstStyle/>
          <a:p>
            <a:pPr marL="365760" lvl="0" indent="-256032">
              <a:spcBef>
                <a:spcPts val="300"/>
              </a:spcBef>
              <a:buClr>
                <a:schemeClr val="accent3"/>
              </a:buClr>
              <a:defRPr/>
            </a:pPr>
            <a:r>
              <a:rPr lang="tr-TR" sz="2600" dirty="0" smtClean="0">
                <a:latin typeface="Arial" pitchFamily="34" charset="0"/>
                <a:cs typeface="Arial" pitchFamily="34" charset="0"/>
              </a:rPr>
              <a:t>    ………………….. İstanbul’dur. Yukarıdaki boş olan yere aşağıdakilerden hangisi getirilirse bir görüş belirtilmiş olur. </a:t>
            </a:r>
            <a:r>
              <a:rPr lang="tr-TR" sz="2800" dirty="0" smtClean="0"/>
              <a:t/>
            </a:r>
            <a:br>
              <a:rPr lang="tr-TR" sz="2800" dirty="0" smtClean="0"/>
            </a:br>
            <a:endParaRPr kumimoji="0" lang="tr-TR" sz="2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6 Gülen Yüz"/>
          <p:cNvSpPr/>
          <p:nvPr/>
        </p:nvSpPr>
        <p:spPr>
          <a:xfrm>
            <a:off x="0" y="5949280"/>
            <a:ext cx="611560" cy="576064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diamond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8000">
                  <a:solidFill>
                    <a:srgbClr val="CC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Soru 4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988840"/>
            <a:ext cx="9144000" cy="4869160"/>
          </a:xfrm>
        </p:spPr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0" y="4005064"/>
            <a:ext cx="9144000" cy="285293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514350" indent="-514350">
              <a:buAutoNum type="alphaUcParenR"/>
            </a:pPr>
            <a:r>
              <a:rPr lang="tr-TR" sz="2800" dirty="0" smtClean="0"/>
              <a:t>I-II </a:t>
            </a:r>
          </a:p>
          <a:p>
            <a:pPr marL="514350" indent="-514350">
              <a:buAutoNum type="alphaUcParenR"/>
            </a:pPr>
            <a:r>
              <a:rPr lang="tr-TR" sz="2800" dirty="0" smtClean="0"/>
              <a:t>II-III </a:t>
            </a:r>
          </a:p>
          <a:p>
            <a:pPr marL="514350" indent="-514350">
              <a:buAutoNum type="alphaUcParenR"/>
            </a:pPr>
            <a:r>
              <a:rPr lang="tr-TR" sz="2800" dirty="0" smtClean="0"/>
              <a:t> I-IV </a:t>
            </a:r>
          </a:p>
          <a:p>
            <a:pPr marL="514350" indent="-514350">
              <a:buAutoNum type="alphaUcParenR"/>
            </a:pPr>
            <a:r>
              <a:rPr lang="tr-TR" sz="2800" dirty="0" smtClean="0"/>
              <a:t> I-III</a:t>
            </a:r>
            <a:endParaRPr lang="tr-TR" sz="2800" dirty="0">
              <a:solidFill>
                <a:schemeClr val="tx1"/>
              </a:solidFill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0" y="1916832"/>
            <a:ext cx="91440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latin typeface="Arial" pitchFamily="34" charset="0"/>
                <a:cs typeface="Arial" pitchFamily="34" charset="0"/>
              </a:rPr>
              <a:t>I.  Güneş batarken yürümek çok güzeldir </a:t>
            </a:r>
            <a:br>
              <a:rPr lang="tr-TR" sz="2400" dirty="0" smtClean="0">
                <a:latin typeface="Arial" pitchFamily="34" charset="0"/>
                <a:cs typeface="Arial" pitchFamily="34" charset="0"/>
              </a:rPr>
            </a:br>
            <a:r>
              <a:rPr lang="tr-TR" sz="2400" dirty="0" smtClean="0">
                <a:latin typeface="Arial" pitchFamily="34" charset="0"/>
                <a:cs typeface="Arial" pitchFamily="34" charset="0"/>
              </a:rPr>
              <a:t>II. Türkiye’nin en kalabalık kenti İstanbul’dur. </a:t>
            </a:r>
            <a:br>
              <a:rPr lang="tr-TR" sz="2400" dirty="0" smtClean="0">
                <a:latin typeface="Arial" pitchFamily="34" charset="0"/>
                <a:cs typeface="Arial" pitchFamily="34" charset="0"/>
              </a:rPr>
            </a:br>
            <a:r>
              <a:rPr lang="tr-TR" sz="2400" dirty="0" smtClean="0">
                <a:latin typeface="Arial" pitchFamily="34" charset="0"/>
                <a:cs typeface="Arial" pitchFamily="34" charset="0"/>
              </a:rPr>
              <a:t>III. Manisa Ege bölgesinde yer alır. </a:t>
            </a:r>
            <a:br>
              <a:rPr lang="tr-TR" sz="2400" dirty="0" smtClean="0">
                <a:latin typeface="Arial" pitchFamily="34" charset="0"/>
                <a:cs typeface="Arial" pitchFamily="34" charset="0"/>
              </a:rPr>
            </a:br>
            <a:r>
              <a:rPr lang="tr-TR" sz="2400" dirty="0" smtClean="0">
                <a:latin typeface="Arial" pitchFamily="34" charset="0"/>
                <a:cs typeface="Arial" pitchFamily="34" charset="0"/>
              </a:rPr>
              <a:t>IV. Türkiye dünyanın en güzel ülkesidir.</a:t>
            </a:r>
          </a:p>
          <a:p>
            <a:endParaRPr lang="tr-TR" dirty="0" smtClean="0">
              <a:latin typeface="Arial" pitchFamily="34" charset="0"/>
              <a:cs typeface="Arial" pitchFamily="34" charset="0"/>
            </a:endParaRPr>
          </a:p>
          <a:p>
            <a:r>
              <a:rPr lang="tr-TR" dirty="0" smtClean="0">
                <a:latin typeface="Arial" pitchFamily="34" charset="0"/>
                <a:cs typeface="Arial" pitchFamily="34" charset="0"/>
              </a:rPr>
              <a:t> </a:t>
            </a:r>
            <a:br>
              <a:rPr lang="tr-TR" dirty="0" smtClean="0">
                <a:latin typeface="Arial" pitchFamily="34" charset="0"/>
                <a:cs typeface="Arial" pitchFamily="34" charset="0"/>
              </a:rPr>
            </a:b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Yukarıdakilerden hangileri olgudur? 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 smtClean="0"/>
          </a:p>
          <a:p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7" name="6 Gülen Yüz"/>
          <p:cNvSpPr/>
          <p:nvPr/>
        </p:nvSpPr>
        <p:spPr>
          <a:xfrm>
            <a:off x="0" y="4941168"/>
            <a:ext cx="539552" cy="50405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comb/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066800"/>
          </a:xfrm>
        </p:spPr>
        <p:txBody>
          <a:bodyPr/>
          <a:lstStyle/>
          <a:p>
            <a:r>
              <a:rPr lang="tr-TR" b="1" dirty="0" smtClean="0">
                <a:ln w="18000">
                  <a:solidFill>
                    <a:srgbClr val="CC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Etkinlik 1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5" name="4 Metin kutusu"/>
          <p:cNvSpPr txBox="1"/>
          <p:nvPr/>
        </p:nvSpPr>
        <p:spPr>
          <a:xfrm>
            <a:off x="0" y="2276872"/>
            <a:ext cx="9144000" cy="172354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tr-TR" sz="2800" dirty="0" smtClean="0"/>
          </a:p>
          <a:p>
            <a:pPr algn="ctr"/>
            <a:r>
              <a:rPr lang="tr-TR" sz="2800" dirty="0" smtClean="0"/>
              <a:t>Herkes  tarafından aynı kabul edilen bilgilere ne denir?</a:t>
            </a:r>
          </a:p>
          <a:p>
            <a:endParaRPr lang="tr-TR" sz="3200" dirty="0" smtClean="0"/>
          </a:p>
          <a:p>
            <a:endParaRPr lang="tr-TR" dirty="0"/>
          </a:p>
        </p:txBody>
      </p:sp>
      <p:sp>
        <p:nvSpPr>
          <p:cNvPr id="7" name="6 Dikdörtgen"/>
          <p:cNvSpPr/>
          <p:nvPr/>
        </p:nvSpPr>
        <p:spPr>
          <a:xfrm>
            <a:off x="0" y="4005064"/>
            <a:ext cx="9144000" cy="285293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solidFill>
                  <a:schemeClr val="tx1"/>
                </a:solidFill>
              </a:rPr>
              <a:t>Olgu</a:t>
            </a:r>
            <a:endParaRPr lang="tr-TR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newsflash/>
    <p:sndAc>
      <p:stSnd>
        <p:snd r:embed="rId3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8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    Olgu ve Görüş</a:t>
            </a:r>
            <a:endParaRPr lang="tr-TR" sz="4800" b="1" dirty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2276872"/>
            <a:ext cx="8229600" cy="432511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tr-TR" dirty="0" smtClean="0"/>
              <a:t>Herkes tarafından  kabul edilen ve deneylerle kanıtlanabilen bilgiye, </a:t>
            </a:r>
            <a:r>
              <a:rPr lang="tr-TR" u="sng" dirty="0" smtClean="0">
                <a:solidFill>
                  <a:srgbClr val="FF0000"/>
                </a:solidFill>
              </a:rPr>
              <a:t>OLGU</a:t>
            </a:r>
            <a:r>
              <a:rPr lang="tr-TR" dirty="0" smtClean="0"/>
              <a:t> denir.</a:t>
            </a:r>
          </a:p>
          <a:p>
            <a:pPr>
              <a:buFont typeface="Wingdings" pitchFamily="2" charset="2"/>
              <a:buChar char="ü"/>
            </a:pPr>
            <a:endParaRPr lang="tr-TR" dirty="0" smtClean="0"/>
          </a:p>
          <a:p>
            <a:pPr>
              <a:buFont typeface="Wingdings" pitchFamily="2" charset="2"/>
              <a:buChar char="ü"/>
            </a:pPr>
            <a:endParaRPr lang="tr-TR" dirty="0" smtClean="0"/>
          </a:p>
          <a:p>
            <a:pPr>
              <a:buFont typeface="Wingdings" pitchFamily="2" charset="2"/>
              <a:buChar char="ü"/>
            </a:pPr>
            <a:endParaRPr lang="tr-TR" dirty="0" smtClean="0"/>
          </a:p>
          <a:p>
            <a:pPr>
              <a:buFont typeface="Wingdings" pitchFamily="2" charset="2"/>
              <a:buChar char="ü"/>
            </a:pPr>
            <a:r>
              <a:rPr lang="tr-TR" dirty="0" smtClean="0"/>
              <a:t>Kişiden kişiye değişen, insanların kendi düşüncelerini yansıtan bilgilere </a:t>
            </a:r>
            <a:r>
              <a:rPr lang="tr-TR" u="sng" dirty="0" smtClean="0">
                <a:solidFill>
                  <a:srgbClr val="FF0000"/>
                </a:solidFill>
              </a:rPr>
              <a:t>GÖRÜŞ</a:t>
            </a:r>
            <a:r>
              <a:rPr lang="tr-TR" dirty="0" smtClean="0"/>
              <a:t> denir.</a:t>
            </a:r>
            <a:endParaRPr lang="tr-TR" dirty="0"/>
          </a:p>
        </p:txBody>
      </p:sp>
      <p:pic>
        <p:nvPicPr>
          <p:cNvPr id="4" name="3 Resim" descr="dnAD87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00192" y="3068960"/>
            <a:ext cx="2304256" cy="1224620"/>
          </a:xfrm>
          <a:prstGeom prst="rect">
            <a:avLst/>
          </a:prstGeom>
        </p:spPr>
      </p:pic>
    </p:spTree>
  </p:cSld>
  <p:clrMapOvr>
    <a:masterClrMapping/>
  </p:clrMapOvr>
  <p:transition>
    <p:strips dir="rd"/>
    <p:sndAc>
      <p:stSnd>
        <p:snd r:embed="rId2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3528" y="908720"/>
            <a:ext cx="8229600" cy="1066800"/>
          </a:xfrm>
        </p:spPr>
        <p:txBody>
          <a:bodyPr/>
          <a:lstStyle/>
          <a:p>
            <a:r>
              <a:rPr lang="tr-TR" b="1" dirty="0" smtClean="0">
                <a:ln w="18000">
                  <a:solidFill>
                    <a:srgbClr val="CC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Etkinlik 2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988840"/>
            <a:ext cx="9144000" cy="187220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tr-TR" dirty="0" smtClean="0"/>
          </a:p>
          <a:p>
            <a:pPr algn="ctr">
              <a:buNone/>
            </a:pPr>
            <a:r>
              <a:rPr lang="tr-TR" dirty="0" smtClean="0"/>
              <a:t>       Kişiden kişiye değişen bilgiye ne denir ?</a:t>
            </a:r>
          </a:p>
          <a:p>
            <a:pPr algn="ctr"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/>
          </a:p>
        </p:txBody>
      </p:sp>
      <p:sp>
        <p:nvSpPr>
          <p:cNvPr id="5" name="2 İçerik Yer Tutucusu"/>
          <p:cNvSpPr txBox="1">
            <a:spLocks/>
          </p:cNvSpPr>
          <p:nvPr/>
        </p:nvSpPr>
        <p:spPr>
          <a:xfrm flipH="1">
            <a:off x="0" y="3861048"/>
            <a:ext cx="9144000" cy="29969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endParaRPr kumimoji="0" lang="tr-TR" sz="28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kumimoji="0" lang="tr-TR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tr-T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2 İçerik Yer Tutucusu"/>
          <p:cNvSpPr txBox="1">
            <a:spLocks/>
          </p:cNvSpPr>
          <p:nvPr/>
        </p:nvSpPr>
        <p:spPr>
          <a:xfrm>
            <a:off x="0" y="3861048"/>
            <a:ext cx="9144000" cy="299695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endParaRPr kumimoji="0" lang="tr-TR" sz="28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endParaRPr kumimoji="0" lang="tr-TR" sz="28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lang="tr-TR" sz="2800" dirty="0" smtClean="0"/>
              <a:t>                                          </a:t>
            </a:r>
            <a:r>
              <a:rPr lang="tr-TR" sz="2800" dirty="0" smtClean="0">
                <a:solidFill>
                  <a:schemeClr val="tx1"/>
                </a:solidFill>
              </a:rPr>
              <a:t>Görüş</a:t>
            </a:r>
            <a:endParaRPr kumimoji="0" lang="tr-TR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endParaRPr kumimoji="0" lang="tr-TR" sz="28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endParaRPr kumimoji="0" lang="tr-TR" sz="28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endParaRPr kumimoji="0" lang="tr-TR" sz="2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circle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8000">
                  <a:solidFill>
                    <a:srgbClr val="CC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Etkinlik 3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2060848"/>
            <a:ext cx="9144000" cy="208823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endParaRPr lang="tr-TR" dirty="0" smtClean="0"/>
          </a:p>
          <a:p>
            <a:pPr algn="ctr">
              <a:buNone/>
            </a:pPr>
            <a:r>
              <a:rPr lang="tr-TR" dirty="0" smtClean="0"/>
              <a:t>   Bir kişinin duygusal olarak, başkasının yerine    koymak ne demektir?            </a:t>
            </a:r>
            <a:endParaRPr lang="tr-TR" dirty="0"/>
          </a:p>
        </p:txBody>
      </p:sp>
      <p:sp>
        <p:nvSpPr>
          <p:cNvPr id="4" name="2 İçerik Yer Tutucusu"/>
          <p:cNvSpPr txBox="1">
            <a:spLocks/>
          </p:cNvSpPr>
          <p:nvPr/>
        </p:nvSpPr>
        <p:spPr>
          <a:xfrm>
            <a:off x="0" y="4149080"/>
            <a:ext cx="9144000" cy="270892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endParaRPr kumimoji="0" lang="tr-TR" sz="28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endParaRPr kumimoji="0" lang="tr-TR" sz="28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lang="tr-TR" sz="2800" dirty="0" smtClean="0">
                <a:solidFill>
                  <a:schemeClr val="tx1"/>
                </a:solidFill>
              </a:rPr>
              <a:t>                                             Empati                                          </a:t>
            </a:r>
            <a:endParaRPr kumimoji="0" lang="tr-TR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endParaRPr kumimoji="0" lang="tr-TR" sz="28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endParaRPr kumimoji="0" lang="tr-TR" sz="28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endParaRPr kumimoji="0" lang="tr-TR" sz="2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 dir="in"/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1066800"/>
          </a:xfrm>
        </p:spPr>
        <p:txBody>
          <a:bodyPr>
            <a:normAutofit/>
          </a:bodyPr>
          <a:lstStyle/>
          <a:p>
            <a:r>
              <a:rPr lang="tr-TR" b="1" dirty="0" smtClean="0">
                <a:ln w="18000">
                  <a:solidFill>
                    <a:srgbClr val="CC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Etkinlik 4</a:t>
            </a:r>
            <a:endParaRPr lang="tr-TR" dirty="0"/>
          </a:p>
        </p:txBody>
      </p:sp>
      <p:sp>
        <p:nvSpPr>
          <p:cNvPr id="6" name="5 İçerik Yer Tutucusu"/>
          <p:cNvSpPr>
            <a:spLocks noGrp="1"/>
          </p:cNvSpPr>
          <p:nvPr>
            <p:ph idx="1"/>
          </p:nvPr>
        </p:nvSpPr>
        <p:spPr>
          <a:xfrm>
            <a:off x="0" y="1628800"/>
            <a:ext cx="9144000" cy="5229200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tr-TR" dirty="0" smtClean="0"/>
              <a:t>             </a:t>
            </a:r>
            <a:r>
              <a:rPr lang="tr-TR" dirty="0" smtClean="0">
                <a:solidFill>
                  <a:srgbClr val="FF0000"/>
                </a:solidFill>
              </a:rPr>
              <a:t>Cümleler </a:t>
            </a:r>
            <a:r>
              <a:rPr lang="tr-TR" dirty="0" smtClean="0"/>
              <a:t>                           </a:t>
            </a:r>
            <a:r>
              <a:rPr lang="tr-TR" dirty="0" smtClean="0">
                <a:solidFill>
                  <a:srgbClr val="FF0000"/>
                </a:solidFill>
              </a:rPr>
              <a:t>Doğru </a:t>
            </a:r>
            <a:r>
              <a:rPr lang="tr-TR" dirty="0" smtClean="0"/>
              <a:t>            </a:t>
            </a:r>
            <a:r>
              <a:rPr lang="tr-TR" dirty="0" smtClean="0">
                <a:solidFill>
                  <a:srgbClr val="FF0000"/>
                </a:solidFill>
              </a:rPr>
              <a:t>Yanlış</a:t>
            </a:r>
          </a:p>
          <a:p>
            <a:pPr>
              <a:buNone/>
            </a:pPr>
            <a:endParaRPr lang="tr-TR" sz="17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tr-TR" sz="1700" dirty="0" smtClean="0">
                <a:latin typeface="Arial" pitchFamily="34" charset="0"/>
                <a:cs typeface="Arial" pitchFamily="34" charset="0"/>
              </a:rPr>
              <a:t>Fişi veya faturası ile alınan bir ürünü 10 gün</a:t>
            </a:r>
            <a:endParaRPr lang="tr-TR" sz="1700" u="sng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tr-TR" sz="1700" dirty="0" smtClean="0">
                <a:latin typeface="Arial" pitchFamily="34" charset="0"/>
                <a:cs typeface="Arial" pitchFamily="34" charset="0"/>
              </a:rPr>
              <a:t>içinde  iade edebiliriz.</a:t>
            </a:r>
          </a:p>
          <a:p>
            <a:pPr>
              <a:buNone/>
            </a:pPr>
            <a:endParaRPr lang="tr-TR" sz="17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tr-TR" sz="1700" dirty="0" smtClean="0">
                <a:latin typeface="Arial" pitchFamily="34" charset="0"/>
                <a:cs typeface="Arial" pitchFamily="34" charset="0"/>
              </a:rPr>
              <a:t>İntihal bir tür emek hırsızlığıdır.</a:t>
            </a:r>
          </a:p>
          <a:p>
            <a:pPr>
              <a:buNone/>
            </a:pPr>
            <a:endParaRPr lang="tr-TR" sz="17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tr-TR" sz="17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tr-TR" sz="1700" dirty="0" smtClean="0">
                <a:latin typeface="Arial" pitchFamily="34" charset="0"/>
                <a:cs typeface="Arial" pitchFamily="34" charset="0"/>
              </a:rPr>
              <a:t>Ödevimizi yapmak bir sorumluluktur.</a:t>
            </a:r>
          </a:p>
          <a:p>
            <a:pPr>
              <a:buNone/>
            </a:pPr>
            <a:endParaRPr lang="tr-TR" sz="17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tr-TR" sz="1600" dirty="0" smtClean="0">
                <a:latin typeface="Arial" pitchFamily="34" charset="0"/>
                <a:cs typeface="Arial" pitchFamily="34" charset="0"/>
              </a:rPr>
              <a:t>Bilgi edinme dilekçe hakları, 2005 yılından </a:t>
            </a:r>
          </a:p>
          <a:p>
            <a:pPr>
              <a:buNone/>
            </a:pPr>
            <a:r>
              <a:rPr lang="tr-TR" sz="1600" dirty="0" smtClean="0">
                <a:latin typeface="Arial" pitchFamily="34" charset="0"/>
                <a:cs typeface="Arial" pitchFamily="34" charset="0"/>
              </a:rPr>
              <a:t>itibaren kullanılmaktadır.</a:t>
            </a:r>
            <a:endParaRPr lang="tr-TR" sz="17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tr-TR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tr-TR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   </a:t>
            </a:r>
            <a:endParaRPr lang="tr-TR" dirty="0">
              <a:solidFill>
                <a:srgbClr val="FF0000"/>
              </a:solidFill>
            </a:endParaRPr>
          </a:p>
        </p:txBody>
      </p:sp>
      <p:cxnSp>
        <p:nvCxnSpPr>
          <p:cNvPr id="8" name="7 Düz Bağlayıcı"/>
          <p:cNvCxnSpPr/>
          <p:nvPr/>
        </p:nvCxnSpPr>
        <p:spPr>
          <a:xfrm>
            <a:off x="4572000" y="1601416"/>
            <a:ext cx="0" cy="384380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8892480" y="1556792"/>
            <a:ext cx="0" cy="388843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6732240" y="1601416"/>
            <a:ext cx="0" cy="37718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2276872"/>
            <a:ext cx="889248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17 Düz Bağlayıcı"/>
          <p:cNvCxnSpPr/>
          <p:nvPr/>
        </p:nvCxnSpPr>
        <p:spPr>
          <a:xfrm>
            <a:off x="0" y="1556792"/>
            <a:ext cx="889248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28 Düz Bağlayıcı"/>
          <p:cNvCxnSpPr/>
          <p:nvPr/>
        </p:nvCxnSpPr>
        <p:spPr>
          <a:xfrm flipH="1">
            <a:off x="0" y="5445224"/>
            <a:ext cx="889248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29 Düz Bağlayıcı"/>
          <p:cNvCxnSpPr/>
          <p:nvPr/>
        </p:nvCxnSpPr>
        <p:spPr>
          <a:xfrm>
            <a:off x="0" y="3068960"/>
            <a:ext cx="889248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32 Düz Bağlayıcı"/>
          <p:cNvCxnSpPr/>
          <p:nvPr/>
        </p:nvCxnSpPr>
        <p:spPr>
          <a:xfrm>
            <a:off x="0" y="3861048"/>
            <a:ext cx="889248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8" name="37 Gülen Yüz"/>
          <p:cNvSpPr/>
          <p:nvPr/>
        </p:nvSpPr>
        <p:spPr>
          <a:xfrm>
            <a:off x="7308304" y="2348880"/>
            <a:ext cx="720080" cy="648072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0" name="39 Gülen Yüz"/>
          <p:cNvSpPr/>
          <p:nvPr/>
        </p:nvSpPr>
        <p:spPr>
          <a:xfrm>
            <a:off x="5148064" y="3140968"/>
            <a:ext cx="720080" cy="648072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41" name="40 Düz Bağlayıcı"/>
          <p:cNvCxnSpPr/>
          <p:nvPr/>
        </p:nvCxnSpPr>
        <p:spPr>
          <a:xfrm>
            <a:off x="0" y="4653136"/>
            <a:ext cx="889248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9" name="48 Gülen Yüz"/>
          <p:cNvSpPr/>
          <p:nvPr/>
        </p:nvSpPr>
        <p:spPr>
          <a:xfrm>
            <a:off x="5148064" y="3933056"/>
            <a:ext cx="720080" cy="648072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1" name="60 Gülen Yüz"/>
          <p:cNvSpPr/>
          <p:nvPr/>
        </p:nvSpPr>
        <p:spPr>
          <a:xfrm>
            <a:off x="7380312" y="4725144"/>
            <a:ext cx="720080" cy="648072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diamond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0" grpId="0" animBg="1"/>
      <p:bldP spid="49" grpId="0" animBg="1"/>
      <p:bldP spid="6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" dirty="0" smtClean="0">
                <a:latin typeface="Arial" pitchFamily="34" charset="0"/>
                <a:cs typeface="Arial" pitchFamily="34" charset="0"/>
              </a:rPr>
              <a:t>İntihal bir tür emek hırsızlığıdır.</a:t>
            </a:r>
          </a:p>
          <a:p>
            <a:r>
              <a:rPr lang="tr-TR" sz="1800" dirty="0" smtClean="0">
                <a:latin typeface="Arial" pitchFamily="34" charset="0"/>
                <a:cs typeface="Arial" pitchFamily="34" charset="0"/>
              </a:rPr>
              <a:t>Ödevimizi yapmak bir sorumluluktur.</a:t>
            </a:r>
          </a:p>
          <a:p>
            <a:r>
              <a:rPr lang="tr-TR" sz="1800" dirty="0" smtClean="0">
                <a:latin typeface="Arial" pitchFamily="34" charset="0"/>
                <a:cs typeface="Arial" pitchFamily="34" charset="0"/>
              </a:rPr>
              <a:t>Bilgi edinme dilekçe hakları, 2005 yılından itibaren </a:t>
            </a:r>
            <a:r>
              <a:rPr lang="tr-TR" sz="1800" dirty="0" err="1" smtClean="0">
                <a:latin typeface="Arial" pitchFamily="34" charset="0"/>
                <a:cs typeface="Arial" pitchFamily="34" charset="0"/>
              </a:rPr>
              <a:t>kullanılmaktadı</a:t>
            </a:r>
            <a:endParaRPr lang="tr-TR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tr-TR" sz="1800" dirty="0" smtClean="0">
                <a:latin typeface="Arial" pitchFamily="34" charset="0"/>
                <a:cs typeface="Arial" pitchFamily="34" charset="0"/>
              </a:rPr>
              <a:t>r.</a:t>
            </a:r>
          </a:p>
          <a:p>
            <a:r>
              <a:rPr lang="tr-TR" sz="1800" dirty="0" smtClean="0">
                <a:latin typeface="Arial" pitchFamily="34" charset="0"/>
                <a:cs typeface="Arial" pitchFamily="34" charset="0"/>
              </a:rPr>
              <a:t>Filoloji Sosyal Bilgiler dalına yardım eden bir bilim dalıdır.</a:t>
            </a:r>
            <a:endParaRPr lang="tr-TR" sz="1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tr-TR" sz="3200" dirty="0" smtClean="0"/>
          </a:p>
          <a:p>
            <a:pPr>
              <a:buFont typeface="Wingdings" pitchFamily="2" charset="2"/>
              <a:buChar char="Ø"/>
            </a:pPr>
            <a:r>
              <a:rPr lang="tr-TR" sz="3200" dirty="0" smtClean="0"/>
              <a:t>Türkiye’nin başkenti, Ankara’dır</a:t>
            </a:r>
          </a:p>
          <a:p>
            <a:pPr>
              <a:buNone/>
            </a:pPr>
            <a:endParaRPr lang="tr-TR" sz="3200" dirty="0" smtClean="0"/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Türkiye’nin en kalabalık şehri İstanbul’dur. </a:t>
            </a:r>
          </a:p>
          <a:p>
            <a:pPr>
              <a:buFont typeface="Wingdings" pitchFamily="2" charset="2"/>
              <a:buChar char="Ø"/>
            </a:pPr>
            <a:endParaRPr lang="tr-TR" dirty="0" smtClean="0"/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11. Cumhurbaşkanımız, Abdullah Gül’dür.</a:t>
            </a:r>
          </a:p>
          <a:p>
            <a:pPr>
              <a:buNone/>
            </a:pP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29600" cy="10668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just"/>
            <a:r>
              <a:rPr lang="tr-TR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               </a:t>
            </a:r>
            <a:r>
              <a:rPr lang="tr-TR" sz="48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Olgu - Örnekler</a:t>
            </a:r>
            <a:endParaRPr lang="tr-TR" sz="48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comb/>
    <p:sndAc>
      <p:stSnd>
        <p:snd r:embed="rId3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29600" cy="10668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just"/>
            <a:r>
              <a:rPr lang="tr-TR" sz="43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             Görüş - Örnekler</a:t>
            </a:r>
            <a:endParaRPr lang="tr-TR" sz="43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endParaRPr lang="tr-TR" sz="3200" dirty="0" smtClean="0"/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tr-TR" sz="3200" dirty="0" smtClean="0"/>
              <a:t>En güzel renk, yeşildir.</a:t>
            </a:r>
          </a:p>
          <a:p>
            <a:pPr>
              <a:buFont typeface="Wingdings" pitchFamily="2" charset="2"/>
              <a:buChar char="Ø"/>
            </a:pPr>
            <a:endParaRPr lang="tr-TR" sz="3200" dirty="0" smtClean="0"/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tr-TR" dirty="0" smtClean="0"/>
              <a:t>Türkiye’nin en güzel takımı, Galatasaray’ dır.</a:t>
            </a:r>
          </a:p>
          <a:p>
            <a:pPr>
              <a:buFont typeface="Wingdings" pitchFamily="2" charset="2"/>
              <a:buChar char="Ø"/>
            </a:pPr>
            <a:endParaRPr lang="tr-TR" dirty="0" smtClean="0"/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tr-TR" dirty="0" smtClean="0"/>
              <a:t>Dünyanın en güzel annesi, benim annemdir.</a:t>
            </a:r>
          </a:p>
          <a:p>
            <a:pPr>
              <a:buFont typeface="Wingdings" pitchFamily="2" charset="2"/>
              <a:buChar char="Ø"/>
            </a:pPr>
            <a:endParaRPr lang="tr-TR" dirty="0" smtClean="0"/>
          </a:p>
          <a:p>
            <a:pPr>
              <a:buFont typeface="Wingdings" pitchFamily="2" charset="2"/>
              <a:buChar char="Ø"/>
            </a:pPr>
            <a:endParaRPr lang="tr-TR" dirty="0" smtClean="0"/>
          </a:p>
          <a:p>
            <a:pPr>
              <a:buFont typeface="Wingdings" pitchFamily="2" charset="2"/>
              <a:buChar char="Ø"/>
            </a:pPr>
            <a:endParaRPr lang="tr-TR" dirty="0" smtClean="0"/>
          </a:p>
          <a:p>
            <a:pPr>
              <a:buFont typeface="Wingdings" pitchFamily="2" charset="2"/>
              <a:buChar char="Ø"/>
            </a:pPr>
            <a:endParaRPr lang="tr-TR" dirty="0"/>
          </a:p>
        </p:txBody>
      </p:sp>
    </p:spTree>
  </p:cSld>
  <p:clrMapOvr>
    <a:masterClrMapping/>
  </p:clrMapOvr>
  <p:transition>
    <p:blinds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effectLst>
            <a:glow rad="228600">
              <a:schemeClr val="accent6">
                <a:satMod val="175000"/>
                <a:alpha val="40000"/>
              </a:schemeClr>
            </a:glow>
            <a:outerShdw blurRad="51500" dist="254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tr-TR" dirty="0" smtClean="0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Bilimsel Araştırma Basamakları</a:t>
            </a:r>
            <a:endParaRPr lang="tr-TR" dirty="0">
              <a:ln w="18415" cmpd="sng">
                <a:solidFill>
                  <a:srgbClr val="00B0F0"/>
                </a:solidFill>
                <a:prstDash val="solid"/>
              </a:ln>
              <a:solidFill>
                <a:srgbClr val="00B0F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24078" indent="-514350">
              <a:buClr>
                <a:srgbClr val="00FF00"/>
              </a:buClr>
              <a:buNone/>
            </a:pPr>
            <a:r>
              <a:rPr lang="tr-TR" dirty="0" smtClean="0">
                <a:ln w="18415" cmpd="sng">
                  <a:solidFill>
                    <a:srgbClr val="008000"/>
                  </a:solidFill>
                  <a:prstDash val="solid"/>
                </a:ln>
                <a:solidFill>
                  <a:srgbClr val="008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1)Araştırılacak konu tespit edilir.</a:t>
            </a:r>
          </a:p>
          <a:p>
            <a:pPr marL="624078" indent="-514350">
              <a:buClr>
                <a:srgbClr val="FF0000"/>
              </a:buClr>
              <a:buNone/>
            </a:pPr>
            <a:r>
              <a:rPr lang="tr-TR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2) Konu sınırlandırılır.</a:t>
            </a:r>
          </a:p>
          <a:p>
            <a:pPr marL="624078" indent="-514350">
              <a:buClr>
                <a:srgbClr val="FFFF00"/>
              </a:buClr>
              <a:buNone/>
            </a:pPr>
            <a:r>
              <a:rPr lang="tr-TR" dirty="0" smtClean="0">
                <a:solidFill>
                  <a:srgbClr val="00FF00"/>
                </a:solidFill>
                <a:latin typeface="Arial" pitchFamily="34" charset="0"/>
                <a:cs typeface="Arial" pitchFamily="34" charset="0"/>
              </a:rPr>
              <a:t>3) Katalog taraması yapılır.</a:t>
            </a:r>
          </a:p>
          <a:p>
            <a:pPr marL="624078" indent="-514350">
              <a:buClr>
                <a:srgbClr val="FF05ED"/>
              </a:buClr>
              <a:buNone/>
            </a:pPr>
            <a:r>
              <a:rPr lang="tr-TR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4) İlgili konunun tespiti yapılır.</a:t>
            </a:r>
          </a:p>
          <a:p>
            <a:pPr marL="624078" indent="-514350">
              <a:buClr>
                <a:srgbClr val="FF05ED"/>
              </a:buClr>
              <a:buNone/>
            </a:pPr>
            <a:r>
              <a:rPr lang="tr-TR" dirty="0" smtClean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5) Bilgiler sınıflandırılır.</a:t>
            </a:r>
          </a:p>
          <a:p>
            <a:pPr marL="624078" indent="-514350">
              <a:buClr>
                <a:srgbClr val="FF05ED"/>
              </a:buClr>
              <a:buNone/>
            </a:pPr>
            <a:r>
              <a:rPr lang="tr-TR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6) Dipnot, kaynakça belirtilir. Rapor hazırlanır.</a:t>
            </a:r>
          </a:p>
          <a:p>
            <a:pPr marL="624078" indent="-514350">
              <a:buNone/>
            </a:pPr>
            <a:endParaRPr lang="tr-TR" dirty="0"/>
          </a:p>
        </p:txBody>
      </p:sp>
    </p:spTree>
  </p:cSld>
  <p:clrMapOvr>
    <a:masterClrMapping/>
  </p:clrMapOvr>
  <p:transition>
    <p:checker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7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77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5" dur="77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200" b="1" dirty="0" smtClean="0">
                <a:ln w="18000">
                  <a:solidFill>
                    <a:srgbClr val="008000"/>
                  </a:solidFill>
                  <a:prstDash val="solid"/>
                  <a:miter lim="800000"/>
                </a:ln>
                <a:solidFill>
                  <a:srgbClr val="008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     N</a:t>
            </a:r>
            <a:r>
              <a:rPr lang="tr-TR" sz="5200" b="1" dirty="0" smtClean="0">
                <a:ln w="18000">
                  <a:solidFill>
                    <a:srgbClr val="33CC33"/>
                  </a:solidFill>
                  <a:prstDash val="solid"/>
                  <a:miter lim="800000"/>
                </a:ln>
                <a:solidFill>
                  <a:srgbClr val="33CC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o</a:t>
            </a:r>
            <a:r>
              <a:rPr lang="tr-TR" sz="5200" b="1" dirty="0" smtClean="0">
                <a:ln w="18000">
                  <a:solidFill>
                    <a:srgbClr val="00FF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</a:t>
            </a:r>
            <a:r>
              <a:rPr lang="tr-TR" sz="5200" b="1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</a:t>
            </a:r>
            <a:r>
              <a:rPr lang="tr-TR" sz="5200" b="1" dirty="0" smtClean="0">
                <a:ln w="18000">
                  <a:solidFill>
                    <a:srgbClr val="FF6600"/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</a:t>
            </a:r>
            <a:r>
              <a:rPr lang="tr-TR" sz="52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</a:t>
            </a:r>
            <a:endParaRPr lang="tr-TR" sz="5200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00FF00"/>
              </a:buClr>
              <a:buFont typeface="Wingdings" pitchFamily="2" charset="2"/>
              <a:buChar char="ü"/>
            </a:pPr>
            <a:r>
              <a:rPr lang="tr-TR" dirty="0" smtClean="0"/>
              <a:t> </a:t>
            </a:r>
            <a:r>
              <a:rPr lang="tr-TR" dirty="0" smtClean="0">
                <a:solidFill>
                  <a:srgbClr val="FF0000"/>
                </a:solidFill>
              </a:rPr>
              <a:t>İntihal: </a:t>
            </a:r>
            <a:r>
              <a:rPr lang="tr-TR" dirty="0" smtClean="0"/>
              <a:t>Bir kişinin eserine kendisine aitmiş gibi kullanmasıdır.İntihal, bir tür sahtekarlık ve bilimsel hırsızlıktır.</a:t>
            </a:r>
          </a:p>
          <a:p>
            <a:pPr>
              <a:buClr>
                <a:srgbClr val="00FF00"/>
              </a:buClr>
              <a:buFont typeface="Wingdings" pitchFamily="2" charset="2"/>
              <a:buChar char="ü"/>
            </a:pPr>
            <a:endParaRPr lang="tr-TR" dirty="0" smtClean="0">
              <a:solidFill>
                <a:srgbClr val="FF0000"/>
              </a:solidFill>
            </a:endParaRPr>
          </a:p>
          <a:p>
            <a:pPr>
              <a:buClr>
                <a:srgbClr val="00FF00"/>
              </a:buClr>
              <a:buFont typeface="Wingdings" pitchFamily="2" charset="2"/>
              <a:buChar char="ü"/>
            </a:pPr>
            <a:endParaRPr lang="tr-TR" dirty="0" smtClean="0">
              <a:solidFill>
                <a:srgbClr val="FF0000"/>
              </a:solidFill>
            </a:endParaRPr>
          </a:p>
          <a:p>
            <a:pPr>
              <a:buClr>
                <a:srgbClr val="00FF00"/>
              </a:buClr>
              <a:buFont typeface="Wingdings" pitchFamily="2" charset="2"/>
              <a:buChar char="ü"/>
            </a:pP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İntihali önlemek için araştırmalarda yararlandığımız kaynakları ve eserleri, dipnot ve kaynakça bölümünde belirtmeliyiz.</a:t>
            </a:r>
          </a:p>
          <a:p>
            <a:pPr>
              <a:buClr>
                <a:srgbClr val="00FF00"/>
              </a:buClr>
              <a:buNone/>
            </a:pPr>
            <a:r>
              <a:rPr lang="tr-TR" dirty="0" smtClean="0"/>
              <a:t> </a:t>
            </a:r>
            <a:endParaRPr lang="tr-TR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omb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blipFill>
            <a:blip r:embed="rId3" cstate="print"/>
            <a:tile tx="0" ty="0" sx="100000" sy="100000" flip="none" algn="tl"/>
          </a:blipFill>
          <a:ln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b="1" dirty="0" smtClean="0">
                <a:ln w="18000">
                  <a:solidFill>
                    <a:srgbClr val="00B0F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Hakların Aranması</a:t>
            </a:r>
            <a:endParaRPr lang="tr-TR" b="1" dirty="0">
              <a:ln w="18000">
                <a:solidFill>
                  <a:srgbClr val="00B0F0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scene3d>
            <a:camera prst="orthographicFront"/>
            <a:lightRig rig="threePt" dir="t"/>
          </a:scene3d>
          <a:sp3d>
            <a:bevelT prst="slope"/>
          </a:sp3d>
        </p:spPr>
        <p:txBody>
          <a:bodyPr/>
          <a:lstStyle/>
          <a:p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1115616" y="3212976"/>
            <a:ext cx="2304256" cy="2304256"/>
          </a:xfrm>
          <a:prstGeom prst="ellipse">
            <a:avLst/>
          </a:prstGeom>
          <a:solidFill>
            <a:srgbClr val="00FF00"/>
          </a:solidFill>
          <a:ln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Sorunların Çözümü</a:t>
            </a:r>
            <a:endParaRPr lang="tr-TR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cxnSp>
        <p:nvCxnSpPr>
          <p:cNvPr id="6" name="5 Dirsek Bağlayıcısı"/>
          <p:cNvCxnSpPr/>
          <p:nvPr/>
        </p:nvCxnSpPr>
        <p:spPr>
          <a:xfrm flipV="1">
            <a:off x="3059832" y="2852936"/>
            <a:ext cx="1728192" cy="648072"/>
          </a:xfrm>
          <a:prstGeom prst="bentConnector3">
            <a:avLst>
              <a:gd name="adj1" fmla="val 50000"/>
            </a:avLst>
          </a:prstGeom>
          <a:ln>
            <a:tailEnd type="arrow"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50800" dist="25400" dir="5400000" rotWithShape="0">
              <a:srgbClr val="000000">
                <a:alpha val="45000"/>
              </a:srgb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irsek Bağlayıcısı"/>
          <p:cNvCxnSpPr/>
          <p:nvPr/>
        </p:nvCxnSpPr>
        <p:spPr>
          <a:xfrm>
            <a:off x="3131840" y="5157192"/>
            <a:ext cx="1656184" cy="1080120"/>
          </a:xfrm>
          <a:prstGeom prst="bentConnector3">
            <a:avLst>
              <a:gd name="adj1" fmla="val 50000"/>
            </a:avLst>
          </a:prstGeom>
          <a:ln>
            <a:tailEnd type="arrow"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50800" dist="25400" dir="5400000" rotWithShape="0">
              <a:srgbClr val="000000">
                <a:alpha val="45000"/>
              </a:srgb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13 Düz Ok Bağlayıcısı"/>
          <p:cNvCxnSpPr/>
          <p:nvPr/>
        </p:nvCxnSpPr>
        <p:spPr>
          <a:xfrm>
            <a:off x="3419872" y="4365104"/>
            <a:ext cx="1440160" cy="0"/>
          </a:xfrm>
          <a:prstGeom prst="straightConnector1">
            <a:avLst/>
          </a:prstGeom>
          <a:ln>
            <a:tailEnd type="arrow"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50800" dist="25400" dir="5400000" rotWithShape="0">
              <a:srgbClr val="000000">
                <a:alpha val="45000"/>
              </a:srgb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14 Yuvarlatılmış Dikdörtgen"/>
          <p:cNvSpPr/>
          <p:nvPr/>
        </p:nvSpPr>
        <p:spPr>
          <a:xfrm>
            <a:off x="4932040" y="2420888"/>
            <a:ext cx="1296144" cy="792088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Hak</a:t>
            </a:r>
            <a:endParaRPr lang="tr-TR" dirty="0"/>
          </a:p>
        </p:txBody>
      </p:sp>
      <p:sp>
        <p:nvSpPr>
          <p:cNvPr id="16" name="15 Yuvarlatılmış Dikdörtgen"/>
          <p:cNvSpPr/>
          <p:nvPr/>
        </p:nvSpPr>
        <p:spPr>
          <a:xfrm>
            <a:off x="5004048" y="3933056"/>
            <a:ext cx="1584176" cy="792088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Sorumluluk</a:t>
            </a:r>
            <a:endParaRPr lang="tr-TR" dirty="0"/>
          </a:p>
        </p:txBody>
      </p:sp>
      <p:sp>
        <p:nvSpPr>
          <p:cNvPr id="17" name="16 Yuvarlatılmış Dikdörtgen"/>
          <p:cNvSpPr/>
          <p:nvPr/>
        </p:nvSpPr>
        <p:spPr>
          <a:xfrm>
            <a:off x="4932040" y="5805264"/>
            <a:ext cx="1368152" cy="792088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Özgürlük</a:t>
            </a:r>
            <a:endParaRPr lang="tr-TR" dirty="0"/>
          </a:p>
        </p:txBody>
      </p:sp>
    </p:spTree>
  </p:cSld>
  <p:clrMapOvr>
    <a:masterClrMapping/>
  </p:clrMapOvr>
  <p:transition>
    <p:strips dir="rd"/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00FF00"/>
              </a:buClr>
              <a:buFont typeface="Wingdings" pitchFamily="2" charset="2"/>
              <a:buChar char="ü"/>
            </a:pPr>
            <a:r>
              <a:rPr lang="tr-TR" sz="2600" dirty="0" smtClean="0"/>
              <a:t>Bir kişinin; isteyebileceği, ileri sürebileceği, kullanabileceği, toplumca ve kanunlarca tanınan yetkiye,</a:t>
            </a:r>
            <a:r>
              <a:rPr lang="tr-TR" sz="2600" b="1" dirty="0" smtClean="0"/>
              <a:t>HAK</a:t>
            </a:r>
            <a:r>
              <a:rPr lang="tr-TR" sz="2600" dirty="0" smtClean="0"/>
              <a:t> denir.</a:t>
            </a:r>
          </a:p>
          <a:p>
            <a:pPr>
              <a:buClr>
                <a:srgbClr val="00FF00"/>
              </a:buClr>
              <a:buFont typeface="Wingdings" pitchFamily="2" charset="2"/>
              <a:buChar char="ü"/>
            </a:pPr>
            <a:endParaRPr lang="tr-TR" dirty="0" smtClean="0"/>
          </a:p>
          <a:p>
            <a:pPr>
              <a:buClr>
                <a:srgbClr val="00FF00"/>
              </a:buClr>
              <a:buFont typeface="Wingdings" pitchFamily="2" charset="2"/>
              <a:buChar char="ü"/>
            </a:pPr>
            <a:r>
              <a:rPr lang="tr-TR" sz="2600" dirty="0" smtClean="0"/>
              <a:t>Kişinin davranışlarını değerlendirerek, sonucunu üstlenmesine, </a:t>
            </a:r>
            <a:r>
              <a:rPr lang="tr-TR" sz="2600" b="1" dirty="0" smtClean="0"/>
              <a:t>SORUMLULUK</a:t>
            </a:r>
            <a:r>
              <a:rPr lang="tr-TR" sz="2600" dirty="0" smtClean="0"/>
              <a:t> denir.</a:t>
            </a:r>
          </a:p>
          <a:p>
            <a:pPr>
              <a:buClr>
                <a:srgbClr val="00FF00"/>
              </a:buClr>
              <a:buFont typeface="Wingdings" pitchFamily="2" charset="2"/>
              <a:buChar char="ü"/>
            </a:pPr>
            <a:endParaRPr lang="tr-TR" sz="2600" dirty="0" smtClean="0"/>
          </a:p>
          <a:p>
            <a:pPr>
              <a:buClr>
                <a:srgbClr val="00FF00"/>
              </a:buClr>
              <a:buFont typeface="Wingdings" pitchFamily="2" charset="2"/>
              <a:buChar char="ü"/>
            </a:pPr>
            <a:r>
              <a:rPr lang="tr-TR" sz="2600" dirty="0" smtClean="0"/>
              <a:t>Kişinin başkalarının haklarını kısıtlamadan ve başkalarına zarar vermeden istediği her şeyi yapabilmesine, </a:t>
            </a:r>
            <a:r>
              <a:rPr lang="tr-TR" sz="2600" b="1" dirty="0" smtClean="0"/>
              <a:t>ÖZGÜRLÜK</a:t>
            </a:r>
            <a:r>
              <a:rPr lang="tr-TR" sz="2600" dirty="0" smtClean="0"/>
              <a:t> denir.</a:t>
            </a:r>
            <a:endParaRPr lang="tr-TR" sz="2600" dirty="0"/>
          </a:p>
        </p:txBody>
      </p:sp>
      <p:sp>
        <p:nvSpPr>
          <p:cNvPr id="4" name="1 Başlık"/>
          <p:cNvSpPr>
            <a:spLocks noGrp="1"/>
          </p:cNvSpPr>
          <p:nvPr>
            <p:ph type="title"/>
          </p:nvPr>
        </p:nvSpPr>
        <p:spPr>
          <a:xfrm>
            <a:off x="539552" y="1052736"/>
            <a:ext cx="8229600" cy="1066800"/>
          </a:xfrm>
          <a:blipFill>
            <a:blip r:embed="rId4" cstate="print"/>
            <a:tile tx="0" ty="0" sx="100000" sy="100000" flip="none" algn="tl"/>
          </a:blipFill>
          <a:ln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b="1" dirty="0" smtClean="0">
                <a:ln w="18000">
                  <a:solidFill>
                    <a:srgbClr val="00B0F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Hakların Aranması</a:t>
            </a:r>
            <a:endParaRPr lang="tr-TR" b="1" dirty="0">
              <a:ln w="18000">
                <a:solidFill>
                  <a:srgbClr val="00B0F0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blinds/>
    <p:sndAc>
      <p:stSnd>
        <p:snd r:embed="rId3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8000">
                  <a:solidFill>
                    <a:srgbClr val="008000"/>
                  </a:solidFill>
                  <a:prstDash val="solid"/>
                  <a:miter lim="800000"/>
                </a:ln>
                <a:solidFill>
                  <a:srgbClr val="008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          </a:t>
            </a:r>
            <a:r>
              <a:rPr lang="tr-TR" sz="5200" b="1" dirty="0" smtClean="0">
                <a:ln w="18000">
                  <a:solidFill>
                    <a:srgbClr val="008000"/>
                  </a:solidFill>
                  <a:prstDash val="solid"/>
                  <a:miter lim="800000"/>
                </a:ln>
                <a:solidFill>
                  <a:srgbClr val="008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</a:t>
            </a:r>
            <a:r>
              <a:rPr lang="tr-TR" sz="5200" b="1" dirty="0" smtClean="0">
                <a:ln w="18000">
                  <a:solidFill>
                    <a:srgbClr val="33CC33"/>
                  </a:solidFill>
                  <a:prstDash val="solid"/>
                  <a:miter lim="800000"/>
                </a:ln>
                <a:solidFill>
                  <a:srgbClr val="33CC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o</a:t>
            </a:r>
            <a:r>
              <a:rPr lang="tr-TR" sz="5200" b="1" dirty="0" smtClean="0">
                <a:ln w="18000">
                  <a:solidFill>
                    <a:srgbClr val="00FF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</a:t>
            </a:r>
            <a:r>
              <a:rPr lang="tr-TR" sz="5200" b="1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</a:t>
            </a:r>
            <a:r>
              <a:rPr lang="tr-TR" sz="5200" b="1" dirty="0" smtClean="0">
                <a:ln w="18000">
                  <a:solidFill>
                    <a:srgbClr val="FF6600"/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</a:t>
            </a:r>
            <a:r>
              <a:rPr lang="tr-TR" sz="52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</a:t>
            </a:r>
            <a:endParaRPr lang="tr-TR" sz="52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2204864"/>
            <a:ext cx="8229600" cy="43251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200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Empati: </a:t>
            </a:r>
            <a:r>
              <a:rPr lang="tr-TR" sz="3200" dirty="0" smtClean="0">
                <a:cs typeface="Arial" pitchFamily="34" charset="0"/>
              </a:rPr>
              <a:t>Bir kişinin kendisini duygusal olarak, karşısındakinin yerine koymaktır.</a:t>
            </a:r>
          </a:p>
          <a:p>
            <a:pPr>
              <a:buNone/>
            </a:pPr>
            <a:endParaRPr lang="tr-TR" sz="3200" dirty="0" smtClean="0">
              <a:cs typeface="Arial" pitchFamily="34" charset="0"/>
            </a:endParaRPr>
          </a:p>
          <a:p>
            <a:pPr>
              <a:buNone/>
            </a:pPr>
            <a:endParaRPr lang="tr-TR" sz="3200" dirty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>
              <a:buNone/>
            </a:pPr>
            <a:r>
              <a:rPr lang="tr-TR" sz="3200" dirty="0" smtClean="0">
                <a:latin typeface="Arial" pitchFamily="34" charset="0"/>
                <a:cs typeface="Arial" pitchFamily="34" charset="0"/>
              </a:rPr>
              <a:t>Fişi veya faturası ile alınan bir ürünü </a:t>
            </a:r>
            <a:r>
              <a:rPr lang="tr-TR" sz="3200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7 gün</a:t>
            </a:r>
            <a:r>
              <a:rPr lang="tr-TR" sz="3200" u="sng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3200" dirty="0" smtClean="0">
                <a:latin typeface="Arial" pitchFamily="34" charset="0"/>
                <a:cs typeface="Arial" pitchFamily="34" charset="0"/>
              </a:rPr>
              <a:t>içinde iade edebiliriz.</a:t>
            </a:r>
            <a:endParaRPr lang="tr-TR" sz="3200" dirty="0" smtClean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zoom dir="in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Şehir Hayatı">
  <a:themeElements>
    <a:clrScheme name="Şehir Hayatı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Şehir Hayatı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Şehir Hayatı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872</TotalTime>
  <Words>685</Words>
  <PresentationFormat>Ekran Gösterisi (4:3)</PresentationFormat>
  <Paragraphs>186</Paragraphs>
  <Slides>23</Slides>
  <Notes>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Şehir Hayatı</vt:lpstr>
      <vt:lpstr>Hazırlayan:Melih Kerem Çakmak</vt:lpstr>
      <vt:lpstr>          Olgu ve Görüş</vt:lpstr>
      <vt:lpstr>               Olgu - Örnekler</vt:lpstr>
      <vt:lpstr>             Görüş - Örnekler</vt:lpstr>
      <vt:lpstr>Bilimsel Araştırma Basamakları</vt:lpstr>
      <vt:lpstr>               Notlar</vt:lpstr>
      <vt:lpstr>Hakların Aranması</vt:lpstr>
      <vt:lpstr>Hakların Aranması</vt:lpstr>
      <vt:lpstr>                    Notlar</vt:lpstr>
      <vt:lpstr>   Haklarımızı Hangi Yollarla Arayabiliriz ?</vt:lpstr>
      <vt:lpstr>   Haklarımızı Hangi Yollarla Arayabiliriz ?</vt:lpstr>
      <vt:lpstr>Sosyal Bilgiler Sayesinde</vt:lpstr>
      <vt:lpstr>Sosyal Bilgilere Yardımcı Olan Bilim                      Dalları</vt:lpstr>
      <vt:lpstr>         Sorular Ve Etkinlikler    </vt:lpstr>
      <vt:lpstr>Soru 1</vt:lpstr>
      <vt:lpstr>Soru 2</vt:lpstr>
      <vt:lpstr>Soru 3</vt:lpstr>
      <vt:lpstr>Soru 4</vt:lpstr>
      <vt:lpstr>Etkinlik 1</vt:lpstr>
      <vt:lpstr>Etkinlik 2</vt:lpstr>
      <vt:lpstr>Etkinlik 3</vt:lpstr>
      <vt:lpstr>Etkinlik 4</vt:lpstr>
      <vt:lpstr>Slayt 23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2016-10-19T15:15:12Z</dcterms:created>
  <dcterms:modified xsi:type="dcterms:W3CDTF">2017-01-12T09:58:14Z</dcterms:modified>
  <cp:category>www.sorubak.com</cp:category>
</cp:coreProperties>
</file>