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84" r:id="rId7"/>
    <p:sldId id="261" r:id="rId8"/>
    <p:sldId id="262" r:id="rId9"/>
    <p:sldId id="265" r:id="rId10"/>
    <p:sldId id="271" r:id="rId11"/>
    <p:sldId id="283" r:id="rId12"/>
    <p:sldId id="285" r:id="rId13"/>
    <p:sldId id="286" r:id="rId14"/>
    <p:sldId id="287" r:id="rId15"/>
    <p:sldId id="288" r:id="rId16"/>
    <p:sldId id="289" r:id="rId17"/>
    <p:sldId id="281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595" autoAdjust="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AD9C1E-7073-4A98-9E3F-C68B22D7982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6A4086F8-7626-4764-8C53-48CA2AED6B35}">
      <dgm:prSet phldrT="[Metin]"/>
      <dgm:spPr/>
      <dgm:t>
        <a:bodyPr/>
        <a:lstStyle/>
        <a:p>
          <a:r>
            <a:rPr lang="tr-TR" dirty="0" smtClean="0"/>
            <a:t>4,5 m</a:t>
          </a:r>
          <a:endParaRPr lang="tr-TR" dirty="0"/>
        </a:p>
      </dgm:t>
    </dgm:pt>
    <dgm:pt modelId="{1D1BBE93-D4C4-49B4-8665-B0E0312C5B7E}" type="parTrans" cxnId="{82FCD888-3C1E-4285-81D7-24EB5097DD8C}">
      <dgm:prSet/>
      <dgm:spPr/>
      <dgm:t>
        <a:bodyPr/>
        <a:lstStyle/>
        <a:p>
          <a:endParaRPr lang="tr-TR"/>
        </a:p>
      </dgm:t>
    </dgm:pt>
    <dgm:pt modelId="{07CE13D1-A3F2-4C71-BFCF-9A64CB95B8A3}" type="sibTrans" cxnId="{82FCD888-3C1E-4285-81D7-24EB5097DD8C}">
      <dgm:prSet/>
      <dgm:spPr/>
      <dgm:t>
        <a:bodyPr/>
        <a:lstStyle/>
        <a:p>
          <a:endParaRPr lang="tr-TR"/>
        </a:p>
      </dgm:t>
    </dgm:pt>
    <dgm:pt modelId="{44AB8528-2E36-4F23-848F-01E1810B0CFB}">
      <dgm:prSet phldrT="[Metin]"/>
      <dgm:spPr/>
      <dgm:t>
        <a:bodyPr/>
        <a:lstStyle/>
        <a:p>
          <a:r>
            <a:rPr lang="tr-TR" dirty="0" smtClean="0"/>
            <a:t>45 cm</a:t>
          </a:r>
          <a:endParaRPr lang="tr-TR" dirty="0"/>
        </a:p>
      </dgm:t>
    </dgm:pt>
    <dgm:pt modelId="{9CEBA9B9-6BDF-4E4D-8976-5EB66E7E62EB}" type="parTrans" cxnId="{526F9565-3C72-448D-97AA-6D8EAEEF80C6}">
      <dgm:prSet/>
      <dgm:spPr/>
      <dgm:t>
        <a:bodyPr/>
        <a:lstStyle/>
        <a:p>
          <a:endParaRPr lang="tr-TR"/>
        </a:p>
      </dgm:t>
    </dgm:pt>
    <dgm:pt modelId="{0625500F-F70E-4465-9CEF-14E1951CEF36}" type="sibTrans" cxnId="{526F9565-3C72-448D-97AA-6D8EAEEF80C6}">
      <dgm:prSet/>
      <dgm:spPr/>
      <dgm:t>
        <a:bodyPr/>
        <a:lstStyle/>
        <a:p>
          <a:endParaRPr lang="tr-TR"/>
        </a:p>
      </dgm:t>
    </dgm:pt>
    <dgm:pt modelId="{E4D7628A-C352-4448-AD66-F981D6EAAA1C}">
      <dgm:prSet phldrT="[Metin]"/>
      <dgm:spPr/>
      <dgm:t>
        <a:bodyPr/>
        <a:lstStyle/>
        <a:p>
          <a:r>
            <a:rPr lang="tr-TR" dirty="0" smtClean="0"/>
            <a:t>4500 mm</a:t>
          </a:r>
          <a:endParaRPr lang="tr-TR" dirty="0"/>
        </a:p>
      </dgm:t>
    </dgm:pt>
    <dgm:pt modelId="{21C5E91D-265D-4005-8120-FF8B94FEF3E9}" type="parTrans" cxnId="{CE8DD2D5-745D-4A5A-9743-5A4F26F13EC0}">
      <dgm:prSet/>
      <dgm:spPr/>
      <dgm:t>
        <a:bodyPr/>
        <a:lstStyle/>
        <a:p>
          <a:endParaRPr lang="tr-TR"/>
        </a:p>
      </dgm:t>
    </dgm:pt>
    <dgm:pt modelId="{541928A4-F81C-4D2E-A792-AFDDC8F7E93E}" type="sibTrans" cxnId="{CE8DD2D5-745D-4A5A-9743-5A4F26F13EC0}">
      <dgm:prSet/>
      <dgm:spPr/>
      <dgm:t>
        <a:bodyPr/>
        <a:lstStyle/>
        <a:p>
          <a:endParaRPr lang="tr-TR"/>
        </a:p>
      </dgm:t>
    </dgm:pt>
    <dgm:pt modelId="{B40BC2F9-3E26-4B9C-B962-4862C0D942F1}">
      <dgm:prSet phldrT="[Metin]"/>
      <dgm:spPr/>
      <dgm:t>
        <a:bodyPr/>
        <a:lstStyle/>
        <a:p>
          <a:r>
            <a:rPr lang="tr-TR" dirty="0" smtClean="0"/>
            <a:t>0,0045 km</a:t>
          </a:r>
          <a:endParaRPr lang="tr-TR" dirty="0"/>
        </a:p>
      </dgm:t>
    </dgm:pt>
    <dgm:pt modelId="{BD611326-A335-4F91-B108-0F5EE4DE18D9}" type="parTrans" cxnId="{C549EE3B-5F12-4015-B7D8-6E7FF2C5A369}">
      <dgm:prSet/>
      <dgm:spPr/>
      <dgm:t>
        <a:bodyPr/>
        <a:lstStyle/>
        <a:p>
          <a:endParaRPr lang="tr-TR"/>
        </a:p>
      </dgm:t>
    </dgm:pt>
    <dgm:pt modelId="{85162983-685C-4EAA-AF7C-2FBB02FBBC12}" type="sibTrans" cxnId="{C549EE3B-5F12-4015-B7D8-6E7FF2C5A369}">
      <dgm:prSet/>
      <dgm:spPr/>
      <dgm:t>
        <a:bodyPr/>
        <a:lstStyle/>
        <a:p>
          <a:endParaRPr lang="tr-TR"/>
        </a:p>
      </dgm:t>
    </dgm:pt>
    <dgm:pt modelId="{BFF72C44-4ED5-4A54-9596-383BF3C0ACCA}" type="pres">
      <dgm:prSet presAssocID="{4FAD9C1E-7073-4A98-9E3F-C68B22D7982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79F8F0D-387F-445A-BAD0-5AC2BE33F465}" type="pres">
      <dgm:prSet presAssocID="{6A4086F8-7626-4764-8C53-48CA2AED6B3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909C6A3-8BEC-4E63-B44D-15F520A4ED9C}" type="pres">
      <dgm:prSet presAssocID="{07CE13D1-A3F2-4C71-BFCF-9A64CB95B8A3}" presName="sibTrans" presStyleCnt="0"/>
      <dgm:spPr/>
    </dgm:pt>
    <dgm:pt modelId="{10132186-44FC-4D3D-B9CA-FBD6759CFC3B}" type="pres">
      <dgm:prSet presAssocID="{44AB8528-2E36-4F23-848F-01E1810B0CF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5554AD-3E10-47EB-B964-224BF93F8D54}" type="pres">
      <dgm:prSet presAssocID="{0625500F-F70E-4465-9CEF-14E1951CEF36}" presName="sibTrans" presStyleCnt="0"/>
      <dgm:spPr/>
    </dgm:pt>
    <dgm:pt modelId="{2A67076A-9FA9-4E3F-8502-71A191EBE523}" type="pres">
      <dgm:prSet presAssocID="{E4D7628A-C352-4448-AD66-F981D6EAAA1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B8AD1D-E7BD-4DA0-AE29-7DEE6391DB31}" type="pres">
      <dgm:prSet presAssocID="{541928A4-F81C-4D2E-A792-AFDDC8F7E93E}" presName="sibTrans" presStyleCnt="0"/>
      <dgm:spPr/>
    </dgm:pt>
    <dgm:pt modelId="{9FC0CE3C-000A-4EAB-98BC-F321E03B72AC}" type="pres">
      <dgm:prSet presAssocID="{B40BC2F9-3E26-4B9C-B962-4862C0D942F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E8DAD81-4D23-41E0-BCB7-EDE575DB130F}" type="presOf" srcId="{6A4086F8-7626-4764-8C53-48CA2AED6B35}" destId="{679F8F0D-387F-445A-BAD0-5AC2BE33F465}" srcOrd="0" destOrd="0" presId="urn:microsoft.com/office/officeart/2005/8/layout/default"/>
    <dgm:cxn modelId="{415E8EC5-3A9E-4483-9561-C28CC5743F1C}" type="presOf" srcId="{4FAD9C1E-7073-4A98-9E3F-C68B22D79820}" destId="{BFF72C44-4ED5-4A54-9596-383BF3C0ACCA}" srcOrd="0" destOrd="0" presId="urn:microsoft.com/office/officeart/2005/8/layout/default"/>
    <dgm:cxn modelId="{82FCD888-3C1E-4285-81D7-24EB5097DD8C}" srcId="{4FAD9C1E-7073-4A98-9E3F-C68B22D79820}" destId="{6A4086F8-7626-4764-8C53-48CA2AED6B35}" srcOrd="0" destOrd="0" parTransId="{1D1BBE93-D4C4-49B4-8665-B0E0312C5B7E}" sibTransId="{07CE13D1-A3F2-4C71-BFCF-9A64CB95B8A3}"/>
    <dgm:cxn modelId="{C549EE3B-5F12-4015-B7D8-6E7FF2C5A369}" srcId="{4FAD9C1E-7073-4A98-9E3F-C68B22D79820}" destId="{B40BC2F9-3E26-4B9C-B962-4862C0D942F1}" srcOrd="3" destOrd="0" parTransId="{BD611326-A335-4F91-B108-0F5EE4DE18D9}" sibTransId="{85162983-685C-4EAA-AF7C-2FBB02FBBC12}"/>
    <dgm:cxn modelId="{BC19AEA8-4920-4E15-BC5B-99C407484643}" type="presOf" srcId="{B40BC2F9-3E26-4B9C-B962-4862C0D942F1}" destId="{9FC0CE3C-000A-4EAB-98BC-F321E03B72AC}" srcOrd="0" destOrd="0" presId="urn:microsoft.com/office/officeart/2005/8/layout/default"/>
    <dgm:cxn modelId="{526F9565-3C72-448D-97AA-6D8EAEEF80C6}" srcId="{4FAD9C1E-7073-4A98-9E3F-C68B22D79820}" destId="{44AB8528-2E36-4F23-848F-01E1810B0CFB}" srcOrd="1" destOrd="0" parTransId="{9CEBA9B9-6BDF-4E4D-8976-5EB66E7E62EB}" sibTransId="{0625500F-F70E-4465-9CEF-14E1951CEF36}"/>
    <dgm:cxn modelId="{330AC7CA-9818-4E83-BB02-4022EFB6C37B}" type="presOf" srcId="{44AB8528-2E36-4F23-848F-01E1810B0CFB}" destId="{10132186-44FC-4D3D-B9CA-FBD6759CFC3B}" srcOrd="0" destOrd="0" presId="urn:microsoft.com/office/officeart/2005/8/layout/default"/>
    <dgm:cxn modelId="{CE8DD2D5-745D-4A5A-9743-5A4F26F13EC0}" srcId="{4FAD9C1E-7073-4A98-9E3F-C68B22D79820}" destId="{E4D7628A-C352-4448-AD66-F981D6EAAA1C}" srcOrd="2" destOrd="0" parTransId="{21C5E91D-265D-4005-8120-FF8B94FEF3E9}" sibTransId="{541928A4-F81C-4D2E-A792-AFDDC8F7E93E}"/>
    <dgm:cxn modelId="{05959E89-8A87-4151-9647-3EE3D1A785D3}" type="presOf" srcId="{E4D7628A-C352-4448-AD66-F981D6EAAA1C}" destId="{2A67076A-9FA9-4E3F-8502-71A191EBE523}" srcOrd="0" destOrd="0" presId="urn:microsoft.com/office/officeart/2005/8/layout/default"/>
    <dgm:cxn modelId="{09A02DAB-D24E-4A0C-8CF8-177DDF6420E8}" type="presParOf" srcId="{BFF72C44-4ED5-4A54-9596-383BF3C0ACCA}" destId="{679F8F0D-387F-445A-BAD0-5AC2BE33F465}" srcOrd="0" destOrd="0" presId="urn:microsoft.com/office/officeart/2005/8/layout/default"/>
    <dgm:cxn modelId="{DCDB670D-A87E-4A25-A8FB-34766D257C39}" type="presParOf" srcId="{BFF72C44-4ED5-4A54-9596-383BF3C0ACCA}" destId="{E909C6A3-8BEC-4E63-B44D-15F520A4ED9C}" srcOrd="1" destOrd="0" presId="urn:microsoft.com/office/officeart/2005/8/layout/default"/>
    <dgm:cxn modelId="{3E1D3B6F-E79E-4F5B-8549-2F00DD556C1D}" type="presParOf" srcId="{BFF72C44-4ED5-4A54-9596-383BF3C0ACCA}" destId="{10132186-44FC-4D3D-B9CA-FBD6759CFC3B}" srcOrd="2" destOrd="0" presId="urn:microsoft.com/office/officeart/2005/8/layout/default"/>
    <dgm:cxn modelId="{07388A53-61D5-4969-A2F3-0414757F8A74}" type="presParOf" srcId="{BFF72C44-4ED5-4A54-9596-383BF3C0ACCA}" destId="{3B5554AD-3E10-47EB-B964-224BF93F8D54}" srcOrd="3" destOrd="0" presId="urn:microsoft.com/office/officeart/2005/8/layout/default"/>
    <dgm:cxn modelId="{71592A0B-1407-43FB-ACD0-57405F023D2D}" type="presParOf" srcId="{BFF72C44-4ED5-4A54-9596-383BF3C0ACCA}" destId="{2A67076A-9FA9-4E3F-8502-71A191EBE523}" srcOrd="4" destOrd="0" presId="urn:microsoft.com/office/officeart/2005/8/layout/default"/>
    <dgm:cxn modelId="{A64FB9C6-3110-4572-8D5A-96A2AE408E88}" type="presParOf" srcId="{BFF72C44-4ED5-4A54-9596-383BF3C0ACCA}" destId="{A8B8AD1D-E7BD-4DA0-AE29-7DEE6391DB31}" srcOrd="5" destOrd="0" presId="urn:microsoft.com/office/officeart/2005/8/layout/default"/>
    <dgm:cxn modelId="{C0B40192-29B4-40DA-8DDB-AC6D85A08348}" type="presParOf" srcId="{BFF72C44-4ED5-4A54-9596-383BF3C0ACCA}" destId="{9FC0CE3C-000A-4EAB-98BC-F321E03B72AC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9F8F0D-387F-445A-BAD0-5AC2BE33F465}">
      <dsp:nvSpPr>
        <dsp:cNvPr id="0" name=""/>
        <dsp:cNvSpPr/>
      </dsp:nvSpPr>
      <dsp:spPr>
        <a:xfrm>
          <a:off x="2426" y="529558"/>
          <a:ext cx="1924666" cy="115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4,5 m</a:t>
          </a:r>
          <a:endParaRPr lang="tr-TR" sz="3200" kern="1200" dirty="0"/>
        </a:p>
      </dsp:txBody>
      <dsp:txXfrm>
        <a:off x="2426" y="529558"/>
        <a:ext cx="1924666" cy="1154800"/>
      </dsp:txXfrm>
    </dsp:sp>
    <dsp:sp modelId="{10132186-44FC-4D3D-B9CA-FBD6759CFC3B}">
      <dsp:nvSpPr>
        <dsp:cNvPr id="0" name=""/>
        <dsp:cNvSpPr/>
      </dsp:nvSpPr>
      <dsp:spPr>
        <a:xfrm>
          <a:off x="2119559" y="529558"/>
          <a:ext cx="1924666" cy="115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45 cm</a:t>
          </a:r>
          <a:endParaRPr lang="tr-TR" sz="3200" kern="1200" dirty="0"/>
        </a:p>
      </dsp:txBody>
      <dsp:txXfrm>
        <a:off x="2119559" y="529558"/>
        <a:ext cx="1924666" cy="1154800"/>
      </dsp:txXfrm>
    </dsp:sp>
    <dsp:sp modelId="{2A67076A-9FA9-4E3F-8502-71A191EBE523}">
      <dsp:nvSpPr>
        <dsp:cNvPr id="0" name=""/>
        <dsp:cNvSpPr/>
      </dsp:nvSpPr>
      <dsp:spPr>
        <a:xfrm>
          <a:off x="4236693" y="529558"/>
          <a:ext cx="1924666" cy="115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4500 mm</a:t>
          </a:r>
          <a:endParaRPr lang="tr-TR" sz="3200" kern="1200" dirty="0"/>
        </a:p>
      </dsp:txBody>
      <dsp:txXfrm>
        <a:off x="4236693" y="529558"/>
        <a:ext cx="1924666" cy="1154800"/>
      </dsp:txXfrm>
    </dsp:sp>
    <dsp:sp modelId="{9FC0CE3C-000A-4EAB-98BC-F321E03B72AC}">
      <dsp:nvSpPr>
        <dsp:cNvPr id="0" name=""/>
        <dsp:cNvSpPr/>
      </dsp:nvSpPr>
      <dsp:spPr>
        <a:xfrm>
          <a:off x="6353826" y="529558"/>
          <a:ext cx="1924666" cy="1154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 smtClean="0"/>
            <a:t>0,0045 km</a:t>
          </a:r>
          <a:endParaRPr lang="tr-TR" sz="3200" kern="1200" dirty="0"/>
        </a:p>
      </dsp:txBody>
      <dsp:txXfrm>
        <a:off x="6353826" y="529558"/>
        <a:ext cx="1924666" cy="1154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49B43-7D9E-4F8B-9758-5248962BA698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CBD4C-321F-4DBE-81F7-5B479A8A2A2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BD4C-321F-4DBE-81F7-5B479A8A2A2D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8A0A6C-D7DA-46BF-8D02-7E18E2D04B86}" type="datetimeFigureOut">
              <a:rPr lang="tr-TR" smtClean="0"/>
              <a:pPr/>
              <a:t>11.05.2017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E58349-6F30-4095-A6AA-FF45ADE6B6A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ircl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1371600"/>
            <a:ext cx="7920880" cy="1828800"/>
          </a:xfrm>
        </p:spPr>
        <p:txBody>
          <a:bodyPr/>
          <a:lstStyle/>
          <a:p>
            <a:pPr algn="ctr"/>
            <a:r>
              <a:rPr lang="tr-TR" dirty="0" smtClean="0">
                <a:latin typeface="+mj-lt"/>
              </a:rPr>
              <a:t>UZUNLUK ÖLÇÜLERİ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/>
              <a:t>Soru</a:t>
            </a:r>
            <a:r>
              <a:rPr lang="tr-TR" dirty="0" smtClean="0"/>
              <a:t> 4)Bir yolun önce 370 metresini daha sonra 0,630 kilometresini giden Erdem’ in yolun sonuna ulaşması için 3200 dm daha gitmesi gerekiyor. Bu yolun tamamı kaç metredir? </a:t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 smtClean="0"/>
              <a:t>A)</a:t>
            </a:r>
            <a:r>
              <a:rPr lang="tr-TR" dirty="0" smtClean="0"/>
              <a:t> 1140      </a:t>
            </a:r>
            <a:r>
              <a:rPr lang="tr-TR" b="1" dirty="0" smtClean="0"/>
              <a:t>B)</a:t>
            </a:r>
            <a:r>
              <a:rPr lang="tr-TR" dirty="0" smtClean="0"/>
              <a:t> 1200      </a:t>
            </a:r>
            <a:r>
              <a:rPr lang="tr-TR" b="1" dirty="0" smtClean="0"/>
              <a:t>C)</a:t>
            </a:r>
            <a:r>
              <a:rPr lang="tr-TR" dirty="0" smtClean="0"/>
              <a:t> 1260      </a:t>
            </a:r>
            <a:r>
              <a:rPr lang="tr-TR" b="1" dirty="0" smtClean="0"/>
              <a:t>D)</a:t>
            </a:r>
            <a:r>
              <a:rPr lang="tr-TR" dirty="0" smtClean="0"/>
              <a:t> 1320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Verilen uzunlukların hepsini metreye çevirelim.</a:t>
            </a:r>
            <a:br>
              <a:rPr lang="tr-TR" dirty="0" smtClean="0"/>
            </a:br>
            <a:r>
              <a:rPr lang="tr-TR" dirty="0" smtClean="0"/>
              <a:t>0,630 km x 1000 = 630 m</a:t>
            </a:r>
            <a:br>
              <a:rPr lang="tr-TR" dirty="0" smtClean="0"/>
            </a:br>
            <a:r>
              <a:rPr lang="tr-TR" dirty="0" smtClean="0"/>
              <a:t>3200 dm ÷ 10 = 320 m</a:t>
            </a:r>
            <a:br>
              <a:rPr lang="tr-TR" dirty="0" smtClean="0"/>
            </a:br>
            <a:r>
              <a:rPr lang="tr-TR" dirty="0" smtClean="0"/>
              <a:t>Yolun tamamı; </a:t>
            </a:r>
            <a:br>
              <a:rPr lang="tr-TR" dirty="0" smtClean="0"/>
            </a:br>
            <a:r>
              <a:rPr lang="tr-TR" dirty="0" smtClean="0"/>
              <a:t>370 + 630 + 320 = 1320 m </a:t>
            </a:r>
            <a:br>
              <a:rPr lang="tr-TR" dirty="0" smtClean="0"/>
            </a:br>
            <a:r>
              <a:rPr lang="tr-TR" b="1" dirty="0" smtClean="0"/>
              <a:t>Doğru cevap D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5) 3 m 45 cm olan kumaşın 1 m 13 cm si </a:t>
            </a:r>
            <a:r>
              <a:rPr lang="tr-TR" dirty="0" err="1" smtClean="0"/>
              <a:t>satılIyor</a:t>
            </a:r>
            <a:r>
              <a:rPr lang="tr-TR" dirty="0" smtClean="0"/>
              <a:t>?</a:t>
            </a:r>
            <a:r>
              <a:rPr lang="tr-TR" dirty="0"/>
              <a:t> </a:t>
            </a:r>
            <a:r>
              <a:rPr lang="tr-TR" dirty="0" smtClean="0"/>
              <a:t>Geriye kaç cm kumaş kalıyor?</a:t>
            </a:r>
          </a:p>
          <a:p>
            <a:r>
              <a:rPr lang="tr-TR" dirty="0" smtClean="0"/>
              <a:t>A-220            B-225                C-232                  D-242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      CEVAP:C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6)Yusuf, 3.40 m olan oyun ipinin her iki ucundan 70 </a:t>
            </a:r>
            <a:r>
              <a:rPr lang="tr-TR" dirty="0" err="1" smtClean="0"/>
              <a:t>mm’lik</a:t>
            </a:r>
            <a:r>
              <a:rPr lang="tr-TR" dirty="0" smtClean="0"/>
              <a:t> kısmını kesti. Kalan ipin uzunluğu kaç </a:t>
            </a:r>
            <a:r>
              <a:rPr lang="tr-TR" b="1" dirty="0" err="1" smtClean="0"/>
              <a:t>mm</a:t>
            </a:r>
            <a:r>
              <a:rPr lang="tr-TR" dirty="0" err="1" smtClean="0"/>
              <a:t>’dir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 </a:t>
            </a:r>
          </a:p>
          <a:p>
            <a:r>
              <a:rPr lang="tr-TR" dirty="0" smtClean="0"/>
              <a:t>A. 2850              B. 3330            B. 3750            D. 3260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Cevap:D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Soru 7) Esin’in dedesi, her gün 2 km 350 m yürüyüş yapıyor. Esin’in dedesi, bir haftada kaç </a:t>
            </a:r>
            <a:r>
              <a:rPr lang="tr-TR" b="1" dirty="0" smtClean="0"/>
              <a:t>metre</a:t>
            </a:r>
            <a:r>
              <a:rPr lang="tr-TR" dirty="0" smtClean="0"/>
              <a:t> yol yürümüş olur</a:t>
            </a:r>
            <a:r>
              <a:rPr lang="tr-TR" b="1" dirty="0" smtClean="0"/>
              <a:t>?</a:t>
            </a:r>
            <a:endParaRPr lang="tr-TR" dirty="0" smtClean="0"/>
          </a:p>
          <a:p>
            <a:r>
              <a:rPr lang="tr-TR" dirty="0" smtClean="0"/>
              <a:t>A. 16 450           B. 1645         C. 164,5           D. 16,45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Cevap:A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tr-TR" dirty="0" smtClean="0"/>
              <a:t>Soru 8) Manifaturacı Naci Bey Elindeki kumaşın metresi 35 liradır. Bu kumaştan 3 m 20 cm sattığına göre Manifaturacı Naci Bey bu satıştan kaç </a:t>
            </a:r>
            <a:r>
              <a:rPr lang="tr-TR" b="1" dirty="0" smtClean="0"/>
              <a:t>lira</a:t>
            </a:r>
            <a:r>
              <a:rPr lang="tr-TR" dirty="0" smtClean="0"/>
              <a:t> kazanmıştır</a:t>
            </a:r>
            <a:r>
              <a:rPr lang="tr-TR" b="1" dirty="0" smtClean="0"/>
              <a:t>?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 </a:t>
            </a:r>
          </a:p>
          <a:p>
            <a:r>
              <a:rPr lang="tr-TR" dirty="0" smtClean="0"/>
              <a:t>A. 101            B. 105             C. 102              D. 112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                                                              Cevap:D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1844824"/>
            <a:ext cx="8229600" cy="4824536"/>
          </a:xfrm>
        </p:spPr>
        <p:txBody>
          <a:bodyPr>
            <a:normAutofit/>
          </a:bodyPr>
          <a:lstStyle/>
          <a:p>
            <a:r>
              <a:rPr lang="tr-TR" b="1" dirty="0" smtClean="0"/>
              <a:t> I.</a:t>
            </a:r>
            <a:r>
              <a:rPr lang="tr-TR" dirty="0" smtClean="0"/>
              <a:t> 9 km 750 m = 9750 m</a:t>
            </a:r>
          </a:p>
          <a:p>
            <a:r>
              <a:rPr lang="tr-TR" b="1" dirty="0" smtClean="0"/>
              <a:t> II.</a:t>
            </a:r>
            <a:r>
              <a:rPr lang="tr-TR" dirty="0" smtClean="0"/>
              <a:t> 6 m 6 cm = 660 cm</a:t>
            </a:r>
          </a:p>
          <a:p>
            <a:r>
              <a:rPr lang="tr-TR" b="1" dirty="0" smtClean="0"/>
              <a:t> III.</a:t>
            </a:r>
            <a:r>
              <a:rPr lang="tr-TR" dirty="0" smtClean="0"/>
              <a:t>1 km 400 m = 1400 m</a:t>
            </a:r>
          </a:p>
          <a:p>
            <a:r>
              <a:rPr lang="tr-TR" b="1" dirty="0" smtClean="0"/>
              <a:t> IV.</a:t>
            </a:r>
            <a:r>
              <a:rPr lang="tr-TR" dirty="0" smtClean="0"/>
              <a:t> 73 m 5 mm = 735 mm</a:t>
            </a:r>
          </a:p>
          <a:p>
            <a:r>
              <a:rPr lang="tr-TR" dirty="0" smtClean="0"/>
              <a:t>Soru 9)</a:t>
            </a:r>
            <a:r>
              <a:rPr lang="tr-TR" b="1" dirty="0" smtClean="0"/>
              <a:t>  </a:t>
            </a:r>
            <a:r>
              <a:rPr lang="tr-TR" dirty="0" smtClean="0"/>
              <a:t>Özcan’ın defterine yazdığı uzunluk ölçüsü dönüşümlerinden hangisinde hata vardır</a:t>
            </a:r>
            <a:r>
              <a:rPr lang="tr-TR" b="1" dirty="0" smtClean="0"/>
              <a:t>?</a:t>
            </a:r>
            <a:r>
              <a:rPr lang="tr-TR" dirty="0" smtClean="0"/>
              <a:t> </a:t>
            </a:r>
          </a:p>
          <a:p>
            <a:r>
              <a:rPr lang="tr-TR" dirty="0" smtClean="0"/>
              <a:t>A. I                B. II                 C. III                    D. IV</a:t>
            </a:r>
          </a:p>
          <a:p>
            <a:endParaRPr lang="tr-TR" dirty="0" smtClean="0"/>
          </a:p>
          <a:p>
            <a:r>
              <a:rPr lang="tr-TR" dirty="0" smtClean="0"/>
              <a:t>                                                                       Cevap:B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539552" y="476672"/>
          <a:ext cx="8280920" cy="22139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323528" y="2780928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Yukarıda verilen uzunluk ölçülerinden en küçüğü hangisidir?</a:t>
            </a:r>
            <a:endParaRPr lang="tr-TR" sz="2800" dirty="0"/>
          </a:p>
        </p:txBody>
      </p:sp>
      <p:sp>
        <p:nvSpPr>
          <p:cNvPr id="8" name="7 Metin kutusu"/>
          <p:cNvSpPr txBox="1"/>
          <p:nvPr/>
        </p:nvSpPr>
        <p:spPr>
          <a:xfrm>
            <a:off x="539552" y="3861048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A- 4,5 m                 B-45 cm        C-4500 mm                     D-0,0045 km</a:t>
            </a:r>
            <a:endParaRPr lang="tr-TR" sz="28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323528" y="4826675"/>
            <a:ext cx="65527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4,5 m=4500 mm </a:t>
            </a:r>
          </a:p>
          <a:p>
            <a:r>
              <a:rPr lang="tr-TR" sz="2400" dirty="0" smtClean="0"/>
              <a:t>45 cm = 450 mm</a:t>
            </a:r>
          </a:p>
          <a:p>
            <a:r>
              <a:rPr lang="tr-TR" sz="2400" dirty="0" smtClean="0"/>
              <a:t>4500 mm</a:t>
            </a:r>
          </a:p>
          <a:p>
            <a:r>
              <a:rPr lang="tr-TR" sz="2400" dirty="0" smtClean="0"/>
              <a:t>0,0045 km=4500 mm</a:t>
            </a:r>
          </a:p>
          <a:p>
            <a:r>
              <a:rPr lang="tr-TR" sz="2400" dirty="0" smtClean="0"/>
              <a:t>Cevap:B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sz="3200" dirty="0" smtClean="0"/>
              <a:t>BİZİ DİNLEDİĞİNİZ İÇİN TEŞEKKÜRLER</a:t>
            </a:r>
          </a:p>
          <a:p>
            <a:pPr>
              <a:buNone/>
            </a:pPr>
            <a:endParaRPr lang="tr-TR" sz="3200" dirty="0" smtClean="0"/>
          </a:p>
          <a:p>
            <a:pPr>
              <a:buNone/>
            </a:pPr>
            <a:endParaRPr lang="tr-TR" sz="3200" dirty="0" smtClean="0"/>
          </a:p>
          <a:p>
            <a:pPr>
              <a:buNone/>
            </a:pPr>
            <a:r>
              <a:rPr lang="tr-TR" sz="3200" dirty="0" smtClean="0"/>
              <a:t>HAZIRLIYANLAR: ÖMER AFŞAR</a:t>
            </a:r>
          </a:p>
          <a:p>
            <a:pPr>
              <a:buNone/>
            </a:pPr>
            <a:r>
              <a:rPr lang="tr-TR" sz="3200" dirty="0" smtClean="0"/>
              <a:t>AKİF SALDA </a:t>
            </a:r>
          </a:p>
          <a:p>
            <a:pPr>
              <a:buNone/>
            </a:pPr>
            <a:r>
              <a:rPr lang="tr-TR" sz="3200" dirty="0" smtClean="0"/>
              <a:t>VEYSEL GÜLER</a:t>
            </a:r>
          </a:p>
          <a:p>
            <a:pPr>
              <a:buNone/>
            </a:pPr>
            <a:endParaRPr lang="tr-TR" sz="4400" dirty="0" smtClean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+mj-lt"/>
              </a:rPr>
              <a:t>Uzunlukları ölçmek için kullandığımız ölçülere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uzunluk ölçüleri </a:t>
            </a:r>
            <a:r>
              <a:rPr lang="tr-TR" dirty="0" smtClean="0">
                <a:latin typeface="+mj-lt"/>
              </a:rPr>
              <a:t>denir.</a:t>
            </a:r>
          </a:p>
          <a:p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Uzunluk ölçüsü temel birimi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metre</a:t>
            </a:r>
            <a:r>
              <a:rPr lang="tr-TR" dirty="0" smtClean="0">
                <a:latin typeface="+mj-lt"/>
              </a:rPr>
              <a:t>’dir.</a:t>
            </a:r>
          </a:p>
          <a:p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Metre kısaca </a:t>
            </a:r>
            <a:r>
              <a:rPr lang="tr-TR" dirty="0" smtClean="0">
                <a:solidFill>
                  <a:srgbClr val="FF0000"/>
                </a:solidFill>
                <a:latin typeface="+mj-lt"/>
              </a:rPr>
              <a:t>m</a:t>
            </a:r>
            <a:r>
              <a:rPr lang="tr-TR" dirty="0" smtClean="0">
                <a:latin typeface="+mj-lt"/>
              </a:rPr>
              <a:t> harfi ile gösterilir.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000" b="1" dirty="0" smtClean="0">
                <a:latin typeface="+mj-lt"/>
              </a:rPr>
              <a:t>Sırasıyla uzunluk ölçülerini bir merdivende gösterilmiştir.</a:t>
            </a:r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r>
              <a:rPr lang="tr-TR" sz="2000" dirty="0" smtClean="0">
                <a:latin typeface="+mj-lt"/>
              </a:rPr>
              <a:t>Merdivenden aşağı indikçe her basamakta 10 ile çarpma yapılır. </a:t>
            </a:r>
            <a:br>
              <a:rPr lang="tr-TR" sz="2000" dirty="0" smtClean="0">
                <a:latin typeface="+mj-lt"/>
              </a:rPr>
            </a:br>
            <a:r>
              <a:rPr lang="tr-TR" sz="2000" b="1" dirty="0" smtClean="0">
                <a:latin typeface="+mj-lt"/>
              </a:rPr>
              <a:t>Veya kısaca her bir basamak için verilen sayıya 1 sıfır ekleriz.</a:t>
            </a:r>
            <a:r>
              <a:rPr lang="tr-TR" sz="2000" dirty="0" smtClean="0">
                <a:latin typeface="+mj-lt"/>
              </a:rPr>
              <a:t/>
            </a:r>
            <a:br>
              <a:rPr lang="tr-TR" sz="2000" dirty="0" smtClean="0">
                <a:latin typeface="+mj-lt"/>
              </a:rPr>
            </a:br>
            <a:endParaRPr lang="tr-TR" sz="2000" dirty="0">
              <a:latin typeface="+mj-lt"/>
            </a:endParaRPr>
          </a:p>
        </p:txBody>
      </p:sp>
      <p:pic>
        <p:nvPicPr>
          <p:cNvPr id="4" name="3 Resim" descr="uzunluk ölçüleri 5.sınıf konu anlatımı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348880"/>
            <a:ext cx="74888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endParaRPr lang="tr-TR" sz="2000" dirty="0" smtClean="0">
              <a:latin typeface="+mj-lt"/>
            </a:endParaRPr>
          </a:p>
          <a:p>
            <a:pPr>
              <a:buNone/>
            </a:pPr>
            <a:endParaRPr lang="tr-TR" sz="2000" dirty="0" smtClean="0">
              <a:latin typeface="+mj-lt"/>
            </a:endParaRPr>
          </a:p>
          <a:p>
            <a:pPr>
              <a:buNone/>
            </a:pPr>
            <a:r>
              <a:rPr lang="tr-TR" sz="2000" dirty="0" smtClean="0">
                <a:latin typeface="+mj-lt"/>
              </a:rPr>
              <a:t>     </a:t>
            </a:r>
          </a:p>
          <a:p>
            <a:pPr>
              <a:buNone/>
            </a:pPr>
            <a:endParaRPr lang="tr-TR" sz="2000" dirty="0" smtClean="0">
              <a:latin typeface="+mj-lt"/>
            </a:endParaRPr>
          </a:p>
          <a:p>
            <a:pPr>
              <a:buNone/>
            </a:pPr>
            <a:r>
              <a:rPr lang="tr-TR" sz="2000" dirty="0" smtClean="0">
                <a:latin typeface="+mj-lt"/>
              </a:rPr>
              <a:t>     Merdivenden yukarı çıkarken işlem tersine döner  ve her basamağı çıktığımızda 10 ile bölme işlemi yapılır.</a:t>
            </a:r>
            <a:br>
              <a:rPr lang="tr-TR" sz="2000" dirty="0" smtClean="0">
                <a:latin typeface="+mj-lt"/>
              </a:rPr>
            </a:br>
            <a:r>
              <a:rPr lang="tr-TR" sz="2000" b="1" dirty="0" smtClean="0">
                <a:latin typeface="+mj-lt"/>
              </a:rPr>
              <a:t>Veya kısaca her bir basamak için verilen sayıdan 1 sıfır sileriz.</a:t>
            </a:r>
            <a:endParaRPr lang="tr-TR" sz="2000" dirty="0">
              <a:latin typeface="+mj-lt"/>
            </a:endParaRPr>
          </a:p>
        </p:txBody>
      </p:sp>
      <p:pic>
        <p:nvPicPr>
          <p:cNvPr id="4" name="3 Resim" descr="uzunluk olculeri milimetreden kilometrey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705678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>
                <a:latin typeface="+mj-lt"/>
              </a:rPr>
              <a:t>ÖRNEK</a:t>
            </a:r>
            <a:endParaRPr lang="tr-TR" dirty="0">
              <a:latin typeface="+mj-lt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+mj-lt"/>
              </a:rPr>
              <a:t>46 </a:t>
            </a:r>
            <a:r>
              <a:rPr lang="tr-TR" dirty="0" err="1" smtClean="0">
                <a:latin typeface="+mj-lt"/>
              </a:rPr>
              <a:t>m’yi</a:t>
            </a:r>
            <a:r>
              <a:rPr lang="tr-TR" dirty="0" smtClean="0">
                <a:latin typeface="+mj-lt"/>
              </a:rPr>
              <a:t> cm ve mm türünden yazalım.</a:t>
            </a:r>
          </a:p>
          <a:p>
            <a:pPr>
              <a:buNone/>
            </a:pPr>
            <a:endParaRPr lang="tr-TR" dirty="0" smtClean="0">
              <a:latin typeface="+mj-lt"/>
            </a:endParaRPr>
          </a:p>
          <a:p>
            <a:r>
              <a:rPr lang="tr-TR" dirty="0" smtClean="0">
                <a:latin typeface="+mj-lt"/>
              </a:rPr>
              <a:t>1 m = 100 cm              46 x 100=4600 cm</a:t>
            </a:r>
          </a:p>
          <a:p>
            <a:r>
              <a:rPr lang="tr-TR" dirty="0" smtClean="0">
                <a:latin typeface="+mj-lt"/>
              </a:rPr>
              <a:t>1 m=1000 mm             46 x 1000=46000 mm</a:t>
            </a:r>
            <a:endParaRPr lang="tr-TR" dirty="0">
              <a:latin typeface="+mj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ETKİNLİKLER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1) </a:t>
            </a:r>
            <a:r>
              <a:rPr lang="tr-TR" dirty="0" smtClean="0"/>
              <a:t>9,4 m=..................................................cm </a:t>
            </a:r>
          </a:p>
          <a:p>
            <a:r>
              <a:rPr lang="tr-TR" b="1" dirty="0" smtClean="0"/>
              <a:t>2) </a:t>
            </a:r>
            <a:r>
              <a:rPr lang="tr-TR" dirty="0" smtClean="0"/>
              <a:t>8,02 km= .............................................m</a:t>
            </a:r>
          </a:p>
          <a:p>
            <a:r>
              <a:rPr lang="tr-TR" b="1" dirty="0" smtClean="0"/>
              <a:t>3) </a:t>
            </a:r>
            <a:r>
              <a:rPr lang="tr-TR" dirty="0" smtClean="0"/>
              <a:t>14,5 m=................................................cm</a:t>
            </a:r>
          </a:p>
          <a:p>
            <a:r>
              <a:rPr lang="tr-TR" b="1" dirty="0" smtClean="0"/>
              <a:t>4) </a:t>
            </a:r>
            <a:r>
              <a:rPr lang="tr-TR" dirty="0" smtClean="0"/>
              <a:t>7,4 cm=................................................mm</a:t>
            </a:r>
          </a:p>
          <a:p>
            <a:r>
              <a:rPr lang="tr-TR" b="1" dirty="0" smtClean="0"/>
              <a:t>5) </a:t>
            </a:r>
            <a:r>
              <a:rPr lang="tr-TR" dirty="0" smtClean="0"/>
              <a:t>0,639 km=.............................................m</a:t>
            </a:r>
          </a:p>
          <a:p>
            <a:r>
              <a:rPr lang="tr-TR" b="1" dirty="0" smtClean="0"/>
              <a:t>6) </a:t>
            </a:r>
            <a:r>
              <a:rPr lang="tr-TR" dirty="0" smtClean="0"/>
              <a:t>0,725 m=...............................................cm   </a:t>
            </a:r>
          </a:p>
          <a:p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latin typeface="+mj-lt"/>
              </a:rPr>
              <a:t>SORULAR</a:t>
            </a:r>
            <a:endParaRPr lang="tr-TR" dirty="0">
              <a:latin typeface="+mj-lt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smtClean="0">
                <a:latin typeface="+mj-lt"/>
              </a:rPr>
              <a:t>Soru 1)</a:t>
            </a:r>
            <a:r>
              <a:rPr lang="tr-TR" dirty="0" smtClean="0">
                <a:latin typeface="+mj-lt"/>
              </a:rPr>
              <a:t> 1 m,50 cm ve 250 mm uzunluktaki üç farklı ip uç uca bağlanacaktır. Elde edilen ipin toplam uzunluğu kaç cm </a:t>
            </a:r>
            <a:r>
              <a:rPr lang="tr-TR" dirty="0" err="1" smtClean="0">
                <a:latin typeface="+mj-lt"/>
              </a:rPr>
              <a:t>dir</a:t>
            </a:r>
            <a:r>
              <a:rPr lang="tr-TR" dirty="0" smtClean="0">
                <a:latin typeface="+mj-lt"/>
              </a:rPr>
              <a:t>?</a:t>
            </a:r>
          </a:p>
          <a:p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pPr>
              <a:buNone/>
            </a:pPr>
            <a:r>
              <a:rPr lang="tr-TR" b="1" dirty="0" smtClean="0"/>
              <a:t>Çözüm</a:t>
            </a:r>
            <a:r>
              <a:rPr lang="tr-TR" dirty="0" smtClean="0"/>
              <a:t>: Farklı ölçülerde verilen ip uzunluklarını santimetreye çevirelim.</a:t>
            </a:r>
            <a:br>
              <a:rPr lang="tr-TR" dirty="0" smtClean="0"/>
            </a:br>
            <a:r>
              <a:rPr lang="tr-TR" dirty="0" smtClean="0"/>
              <a:t>1 m = 100 cm </a:t>
            </a:r>
            <a:br>
              <a:rPr lang="tr-TR" dirty="0" smtClean="0"/>
            </a:br>
            <a:r>
              <a:rPr lang="tr-TR" dirty="0" smtClean="0"/>
              <a:t>50 cm = 50 cm (değişmez)</a:t>
            </a:r>
            <a:br>
              <a:rPr lang="tr-TR" dirty="0" smtClean="0"/>
            </a:br>
            <a:r>
              <a:rPr lang="tr-TR" dirty="0" smtClean="0"/>
              <a:t>250 mm = 25 cm </a:t>
            </a:r>
            <a:br>
              <a:rPr lang="tr-TR" dirty="0" smtClean="0"/>
            </a:br>
            <a:r>
              <a:rPr lang="tr-TR" dirty="0" smtClean="0"/>
              <a:t>Toplam uzunluğu bulalım.</a:t>
            </a:r>
            <a:br>
              <a:rPr lang="tr-TR" dirty="0" smtClean="0"/>
            </a:br>
            <a:r>
              <a:rPr lang="tr-TR" dirty="0" smtClean="0"/>
              <a:t>100 cm + 50 cm + 25 cm = 175 cm olur.</a:t>
            </a:r>
          </a:p>
          <a:p>
            <a:pPr>
              <a:buNone/>
            </a:pPr>
            <a:r>
              <a:rPr lang="tr-TR" dirty="0" smtClean="0">
                <a:latin typeface="+mj-lt"/>
              </a:rPr>
              <a:t/>
            </a:r>
            <a:br>
              <a:rPr lang="tr-TR" dirty="0" smtClean="0">
                <a:latin typeface="+mj-lt"/>
              </a:rPr>
            </a:br>
            <a:endParaRPr lang="tr-TR" dirty="0">
              <a:latin typeface="+mj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 smtClean="0"/>
              <a:t>Soru 2)</a:t>
            </a:r>
            <a:r>
              <a:rPr lang="tr-TR" dirty="0" smtClean="0"/>
              <a:t> 2 m uzunluğundaki bir çıta 4 eş parçaya bölünecektir. Her bir eş parça kaç cm olur?</a:t>
            </a:r>
          </a:p>
          <a:p>
            <a:pPr>
              <a:buNone/>
            </a:pPr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b="1" dirty="0" smtClean="0"/>
              <a:t>   Çözüm</a:t>
            </a:r>
            <a:r>
              <a:rPr lang="tr-TR" dirty="0" smtClean="0"/>
              <a:t>: 2 metreyi santimetreye çevirelim.</a:t>
            </a:r>
            <a:br>
              <a:rPr lang="tr-TR" dirty="0" smtClean="0"/>
            </a:br>
            <a:r>
              <a:rPr lang="tr-TR" dirty="0" smtClean="0"/>
              <a:t>2 m = 200 cm </a:t>
            </a:r>
            <a:br>
              <a:rPr lang="tr-TR" dirty="0" smtClean="0"/>
            </a:br>
            <a:r>
              <a:rPr lang="tr-TR" dirty="0" smtClean="0"/>
              <a:t>4 eş parçaya bölelim.</a:t>
            </a:r>
            <a:br>
              <a:rPr lang="tr-TR" dirty="0" smtClean="0"/>
            </a:br>
            <a:r>
              <a:rPr lang="tr-TR" dirty="0" smtClean="0"/>
              <a:t>200 ÷ 4 = 50 cm olur.</a:t>
            </a:r>
          </a:p>
          <a:p>
            <a:endParaRPr lang="tr-TR" dirty="0" smtClean="0"/>
          </a:p>
          <a:p>
            <a:endParaRPr lang="tr-TR" dirty="0">
              <a:latin typeface="+mj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dirty="0" smtClean="0">
                <a:latin typeface="+mj-lt"/>
              </a:rPr>
              <a:t>Soru 3)</a:t>
            </a:r>
            <a:r>
              <a:rPr lang="tr-TR" dirty="0" smtClean="0">
                <a:latin typeface="+mj-lt"/>
              </a:rPr>
              <a:t> Ali'nin boy uzunluğu 1,45 m ve Enes'in boy uzunluğu 1,38 m </a:t>
            </a:r>
            <a:r>
              <a:rPr lang="tr-TR" dirty="0" err="1" smtClean="0">
                <a:latin typeface="+mj-lt"/>
              </a:rPr>
              <a:t>dir</a:t>
            </a:r>
            <a:r>
              <a:rPr lang="tr-TR" dirty="0" smtClean="0">
                <a:latin typeface="+mj-lt"/>
              </a:rPr>
              <a:t>. Ali ve Enes'in boy uzunlukları farkı kaç cm </a:t>
            </a:r>
            <a:r>
              <a:rPr lang="tr-TR" dirty="0" err="1" smtClean="0">
                <a:latin typeface="+mj-lt"/>
              </a:rPr>
              <a:t>dir</a:t>
            </a:r>
            <a:r>
              <a:rPr lang="tr-TR" dirty="0" smtClean="0">
                <a:latin typeface="+mj-lt"/>
              </a:rPr>
              <a:t>? </a:t>
            </a:r>
          </a:p>
          <a:p>
            <a:endParaRPr lang="tr-TR" dirty="0" smtClean="0">
              <a:latin typeface="+mj-lt"/>
            </a:endParaRPr>
          </a:p>
          <a:p>
            <a:endParaRPr lang="tr-TR" dirty="0" smtClean="0">
              <a:latin typeface="+mj-lt"/>
            </a:endParaRPr>
          </a:p>
          <a:p>
            <a:pPr>
              <a:buNone/>
            </a:pPr>
            <a:r>
              <a:rPr lang="tr-TR" b="1" dirty="0" smtClean="0"/>
              <a:t>   Çözüm</a:t>
            </a:r>
            <a:r>
              <a:rPr lang="tr-TR" dirty="0" smtClean="0"/>
              <a:t>: Boy uzunluklarını santimetreye çevirelim.</a:t>
            </a:r>
            <a:br>
              <a:rPr lang="tr-TR" dirty="0" smtClean="0"/>
            </a:br>
            <a:r>
              <a:rPr lang="tr-TR" dirty="0" smtClean="0"/>
              <a:t>1,45 m = 145 cm</a:t>
            </a:r>
            <a:br>
              <a:rPr lang="tr-TR" dirty="0" smtClean="0"/>
            </a:br>
            <a:r>
              <a:rPr lang="tr-TR" dirty="0" smtClean="0"/>
              <a:t>1,38m = 138 cm</a:t>
            </a:r>
            <a:br>
              <a:rPr lang="tr-TR" dirty="0" smtClean="0"/>
            </a:br>
            <a:r>
              <a:rPr lang="tr-TR" dirty="0" smtClean="0"/>
              <a:t>Aradaki farkı çıkarma işlemi ile bulalım.</a:t>
            </a:r>
            <a:br>
              <a:rPr lang="tr-TR" dirty="0" smtClean="0"/>
            </a:br>
            <a:r>
              <a:rPr lang="tr-TR" dirty="0" smtClean="0"/>
              <a:t>145 - 138 = 7 cm </a:t>
            </a:r>
            <a:r>
              <a:rPr lang="tr-TR" dirty="0" err="1" smtClean="0"/>
              <a:t>dir</a:t>
            </a:r>
            <a:r>
              <a:rPr lang="tr-TR" dirty="0" smtClean="0"/>
              <a:t>.</a:t>
            </a:r>
            <a:r>
              <a:rPr lang="tr-TR" dirty="0" smtClean="0">
                <a:latin typeface="+mj-lt"/>
              </a:rPr>
              <a:t/>
            </a:r>
            <a:br>
              <a:rPr lang="tr-TR" dirty="0" smtClean="0">
                <a:latin typeface="+mj-lt"/>
              </a:rPr>
            </a:br>
            <a:endParaRPr lang="tr-TR" dirty="0">
              <a:latin typeface="+mj-lt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315</Words>
  <PresentationFormat>Ekran Gösterisi (4:3)</PresentationFormat>
  <Paragraphs>126</Paragraphs>
  <Slides>17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UZUNLUK ÖLÇÜLERİ</vt:lpstr>
      <vt:lpstr>Slayt 2</vt:lpstr>
      <vt:lpstr>Slayt 3</vt:lpstr>
      <vt:lpstr>Slayt 4</vt:lpstr>
      <vt:lpstr>ÖRNEK</vt:lpstr>
      <vt:lpstr>ETKİNLİKLER</vt:lpstr>
      <vt:lpstr>SORULAR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2017-04-27T03:30:18Z</dcterms:created>
  <dcterms:modified xsi:type="dcterms:W3CDTF">2017-05-11T13:36:40Z</dcterms:modified>
  <cp:category>www.sorubak.com</cp:category>
</cp:coreProperties>
</file>