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4660"/>
  </p:normalViewPr>
  <p:slideViewPr>
    <p:cSldViewPr>
      <p:cViewPr varScale="1">
        <p:scale>
          <a:sx n="86" d="100"/>
          <a:sy n="86" d="100"/>
        </p:scale>
        <p:origin x="-111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A05781-D6ED-4779-8505-AC452E5CBAD5}" type="datetimeFigureOut">
              <a:rPr lang="tr-TR" smtClean="0"/>
              <a:pPr/>
              <a:t>04.11.2016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CA0C2A-470A-46C1-A83B-94BAEC6AF668}"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0CA0C2A-470A-46C1-A83B-94BAEC6AF668}" type="slidenum">
              <a:rPr lang="tr-TR" smtClean="0"/>
              <a:pPr/>
              <a:t>5</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0CA0C2A-470A-46C1-A83B-94BAEC6AF668}" type="slidenum">
              <a:rPr lang="tr-TR" smtClean="0"/>
              <a:pPr/>
              <a:t>9</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0CA0C2A-470A-46C1-A83B-94BAEC6AF668}" type="slidenum">
              <a:rPr lang="tr-TR" smtClean="0"/>
              <a:pPr/>
              <a:t>10</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0CA0C2A-470A-46C1-A83B-94BAEC6AF668}" type="slidenum">
              <a:rPr lang="tr-TR" smtClean="0"/>
              <a:pPr/>
              <a:t>15</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0CA0C2A-470A-46C1-A83B-94BAEC6AF668}" type="slidenum">
              <a:rPr lang="tr-TR" smtClean="0"/>
              <a:pPr/>
              <a:t>20</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0CA0C2A-470A-46C1-A83B-94BAEC6AF668}" type="slidenum">
              <a:rPr lang="tr-TR" smtClean="0"/>
              <a:pPr/>
              <a:t>23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tr-TR"/>
              <a:t>Asıl başlık stili için tıklayın</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5" name="Footer Placeholder 4"/>
          <p:cNvSpPr>
            <a:spLocks noGrp="1"/>
          </p:cNvSpPr>
          <p:nvPr>
            <p:ph type="ftr" sz="quarter" idx="11"/>
          </p:nvPr>
        </p:nvSpPr>
        <p:spPr>
          <a:xfrm>
            <a:off x="2396319" y="329308"/>
            <a:ext cx="3086292" cy="309201"/>
          </a:xfrm>
        </p:spPr>
        <p:txBody>
          <a:bodyPr/>
          <a:lstStyle/>
          <a:p>
            <a:endParaRPr lang="tr-TR"/>
          </a:p>
        </p:txBody>
      </p:sp>
      <p:sp>
        <p:nvSpPr>
          <p:cNvPr id="6" name="Slide Number Placeholder 5"/>
          <p:cNvSpPr>
            <a:spLocks noGrp="1"/>
          </p:cNvSpPr>
          <p:nvPr>
            <p:ph type="sldNum" sz="quarter" idx="12"/>
          </p:nvPr>
        </p:nvSpPr>
        <p:spPr>
          <a:xfrm>
            <a:off x="1434703" y="798973"/>
            <a:ext cx="802005" cy="503578"/>
          </a:xfrm>
        </p:spPr>
        <p:txBody>
          <a:bodyPr/>
          <a:lstStyle/>
          <a:p>
            <a:fld id="{97F323AF-64DA-491F-B419-ACED360C89D5}" type="slidenum">
              <a:rPr lang="tr-TR" smtClean="0"/>
              <a:pPr/>
              <a:t>‹#›</a:t>
            </a:fld>
            <a:endParaRPr lang="tr-TR"/>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339740385"/>
      </p:ext>
    </p:extLst>
  </p:cSld>
  <p:clrMapOvr>
    <a:masterClrMapping/>
  </p:clrMapOvr>
  <p:transition spd="slow">
    <p:dissolve/>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tr-TR"/>
              <a:t>Asıl başlık stili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7F323AF-64DA-491F-B419-ACED360C89D5}" type="slidenum">
              <a:rPr lang="tr-TR" smtClean="0"/>
              <a:pPr/>
              <a:t>‹#›</a:t>
            </a:fld>
            <a:endParaRPr lang="tr-TR"/>
          </a:p>
        </p:txBody>
      </p:sp>
    </p:spTree>
    <p:extLst>
      <p:ext uri="{BB962C8B-B14F-4D97-AF65-F5344CB8AC3E}">
        <p14:creationId xmlns="" xmlns:p14="http://schemas.microsoft.com/office/powerpoint/2010/main" val="3034876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tr-TR"/>
              <a:t>Asıl başlık stili için tıklayın</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7F323AF-64DA-491F-B419-ACED360C89D5}" type="slidenum">
              <a:rPr lang="tr-TR" smtClean="0"/>
              <a:pPr/>
              <a:t>‹#›</a:t>
            </a:fld>
            <a:endParaRPr lang="tr-TR"/>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612749815"/>
      </p:ext>
    </p:extLst>
  </p:cSld>
  <p:clrMapOvr>
    <a:masterClrMapping/>
  </p:clrMapOvr>
  <p:transition spd="slow">
    <p:dissolve/>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idx="1"/>
          </p:nvPr>
        </p:nvSpPr>
        <p:spPr/>
        <p:txBody>
          <a:bodyPr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7F323AF-64DA-491F-B419-ACED360C89D5}" type="slidenum">
              <a:rPr lang="tr-TR" smtClean="0"/>
              <a:pPr/>
              <a:t>‹#›</a:t>
            </a:fld>
            <a:endParaRPr lang="tr-TR"/>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330327654"/>
      </p:ext>
    </p:extLst>
  </p:cSld>
  <p:clrMapOvr>
    <a:masterClrMapping/>
  </p:clrMapOvr>
  <p:transition spd="slow">
    <p:dissolve/>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tr-TR"/>
              <a:t>Asıl başlık stili için tıklayın</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7F323AF-64DA-491F-B419-ACED360C89D5}" type="slidenum">
              <a:rPr lang="tr-TR" smtClean="0"/>
              <a:pPr/>
              <a:t>‹#›</a:t>
            </a:fld>
            <a:endParaRPr lang="tr-TR"/>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2134157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tr-TR"/>
              <a:t>Asıl başlık stili için tıklayın</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7F323AF-64DA-491F-B419-ACED360C89D5}" type="slidenum">
              <a:rPr lang="tr-TR" smtClean="0"/>
              <a:pPr/>
              <a:t>‹#›</a:t>
            </a:fld>
            <a:endParaRPr lang="tr-TR"/>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243486225"/>
      </p:ext>
    </p:extLst>
  </p:cSld>
  <p:clrMapOvr>
    <a:masterClrMapping/>
  </p:clrMapOvr>
  <p:transition spd="slow">
    <p:dissolve/>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tr-TR"/>
              <a:t>Asıl başlık stili için tıklayın</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a:t>
            </a:r>
          </a:p>
        </p:txBody>
      </p:sp>
      <p:sp>
        <p:nvSpPr>
          <p:cNvPr id="4" name="Content Placeholder 3"/>
          <p:cNvSpPr>
            <a:spLocks noGrp="1"/>
          </p:cNvSpPr>
          <p:nvPr>
            <p:ph sz="half" idx="2"/>
          </p:nvPr>
        </p:nvSpPr>
        <p:spPr>
          <a:xfrm>
            <a:off x="1443491" y="2824270"/>
            <a:ext cx="3125766" cy="2644457"/>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a:t>
            </a:r>
          </a:p>
        </p:txBody>
      </p:sp>
      <p:sp>
        <p:nvSpPr>
          <p:cNvPr id="6" name="Content Placeholder 5"/>
          <p:cNvSpPr>
            <a:spLocks noGrp="1"/>
          </p:cNvSpPr>
          <p:nvPr>
            <p:ph sz="quarter" idx="4"/>
          </p:nvPr>
        </p:nvSpPr>
        <p:spPr>
          <a:xfrm>
            <a:off x="4889182" y="2821491"/>
            <a:ext cx="3125652" cy="2637371"/>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7F323AF-64DA-491F-B419-ACED360C89D5}" type="slidenum">
              <a:rPr lang="tr-TR" smtClean="0"/>
              <a:pPr/>
              <a:t>‹#›</a:t>
            </a:fld>
            <a:endParaRPr lang="tr-TR"/>
          </a:p>
        </p:txBody>
      </p:sp>
    </p:spTree>
    <p:extLst>
      <p:ext uri="{BB962C8B-B14F-4D97-AF65-F5344CB8AC3E}">
        <p14:creationId xmlns="" xmlns:p14="http://schemas.microsoft.com/office/powerpoint/2010/main" val="2306127885"/>
      </p:ext>
    </p:extLst>
  </p:cSld>
  <p:clrMapOvr>
    <a:masterClrMapping/>
  </p:clrMapOvr>
  <p:transition spd="slow">
    <p:dissolve/>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tr-TR"/>
              <a:t>Asıl başlık stili için tıklayın</a:t>
            </a:r>
            <a:endParaRPr lang="en-US" dirty="0"/>
          </a:p>
        </p:txBody>
      </p:sp>
      <p:sp>
        <p:nvSpPr>
          <p:cNvPr id="3" name="Date Placeholder 2"/>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7F323AF-64DA-491F-B419-ACED360C89D5}" type="slidenum">
              <a:rPr lang="tr-TR" smtClean="0"/>
              <a:pPr/>
              <a:t>‹#›</a:t>
            </a:fld>
            <a:endParaRPr lang="tr-TR"/>
          </a:p>
        </p:txBody>
      </p:sp>
    </p:spTree>
    <p:extLst>
      <p:ext uri="{BB962C8B-B14F-4D97-AF65-F5344CB8AC3E}">
        <p14:creationId xmlns="" xmlns:p14="http://schemas.microsoft.com/office/powerpoint/2010/main" val="3440499486"/>
      </p:ext>
    </p:extLst>
  </p:cSld>
  <p:clrMapOvr>
    <a:masterClrMapping/>
  </p:clrMapOvr>
  <p:transition spd="slow">
    <p:dissolve/>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7F323AF-64DA-491F-B419-ACED360C89D5}" type="slidenum">
              <a:rPr lang="tr-TR" smtClean="0"/>
              <a:pPr/>
              <a:t>‹#›</a:t>
            </a:fld>
            <a:endParaRPr lang="tr-TR"/>
          </a:p>
        </p:txBody>
      </p:sp>
    </p:spTree>
    <p:extLst>
      <p:ext uri="{BB962C8B-B14F-4D97-AF65-F5344CB8AC3E}">
        <p14:creationId xmlns="" xmlns:p14="http://schemas.microsoft.com/office/powerpoint/2010/main" val="970392549"/>
      </p:ext>
    </p:extLst>
  </p:cSld>
  <p:clrMapOvr>
    <a:masterClrMapping/>
  </p:clrMapOvr>
  <p:transition spd="slow">
    <p:dissolve/>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tr-TR"/>
              <a:t>Asıl başlık stili için tıklayın</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a:t>
            </a:r>
          </a:p>
        </p:txBody>
      </p:sp>
      <p:sp>
        <p:nvSpPr>
          <p:cNvPr id="5" name="Date Placeholder 4"/>
          <p:cNvSpPr>
            <a:spLocks noGrp="1"/>
          </p:cNvSpPr>
          <p:nvPr>
            <p:ph type="dt" sz="half" idx="10"/>
          </p:nvPr>
        </p:nvSpPr>
        <p:spPr/>
        <p:txBody>
          <a:bodyPr/>
          <a:lstStyle/>
          <a:p>
            <a:fld id="{0F144BC8-DE9F-4C6D-871F-B15A1997B363}" type="datetimeFigureOut">
              <a:rPr lang="tr-TR" smtClean="0"/>
              <a:pPr/>
              <a:t>04.11.2016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7F323AF-64DA-491F-B419-ACED360C89D5}" type="slidenum">
              <a:rPr lang="tr-TR" smtClean="0"/>
              <a:pPr/>
              <a:t>‹#›</a:t>
            </a:fld>
            <a:endParaRPr lang="tr-TR"/>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266406997"/>
      </p:ext>
    </p:extLst>
  </p:cSld>
  <p:clrMapOvr>
    <a:masterClrMapping/>
  </p:clrMapOvr>
  <p:transition spd="slow">
    <p:dissolve/>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tr-TR"/>
              <a:t>Asıl başlık stili için tıklayın</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tr-TR"/>
              <a:t>Resim eklemek için simgeye tıklayın</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fld id="{0F144BC8-DE9F-4C6D-871F-B15A1997B363}" type="datetimeFigureOut">
              <a:rPr lang="tr-TR" smtClean="0"/>
              <a:pPr/>
              <a:t>04.11.2016</a:t>
            </a:fld>
            <a:endParaRPr lang="tr-TR"/>
          </a:p>
        </p:txBody>
      </p:sp>
      <p:sp>
        <p:nvSpPr>
          <p:cNvPr id="6" name="Footer Placeholder 5"/>
          <p:cNvSpPr>
            <a:spLocks noGrp="1"/>
          </p:cNvSpPr>
          <p:nvPr>
            <p:ph type="ftr" sz="quarter" idx="11"/>
          </p:nvPr>
        </p:nvSpPr>
        <p:spPr>
          <a:xfrm>
            <a:off x="1437530" y="318641"/>
            <a:ext cx="3251553" cy="320931"/>
          </a:xfrm>
        </p:spPr>
        <p:txBody>
          <a:bodyPr/>
          <a:lstStyle/>
          <a:p>
            <a:endParaRPr lang="tr-TR"/>
          </a:p>
        </p:txBody>
      </p:sp>
      <p:sp>
        <p:nvSpPr>
          <p:cNvPr id="7" name="Slide Number Placeholder 6"/>
          <p:cNvSpPr>
            <a:spLocks noGrp="1"/>
          </p:cNvSpPr>
          <p:nvPr>
            <p:ph type="sldNum" sz="quarter" idx="12"/>
          </p:nvPr>
        </p:nvSpPr>
        <p:spPr/>
        <p:txBody>
          <a:bodyPr/>
          <a:lstStyle/>
          <a:p>
            <a:fld id="{97F323AF-64DA-491F-B419-ACED360C89D5}" type="slidenum">
              <a:rPr lang="tr-TR" smtClean="0"/>
              <a:pPr/>
              <a:t>‹#›</a:t>
            </a:fld>
            <a:endParaRPr lang="tr-TR"/>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2257378360"/>
      </p:ext>
    </p:extLst>
  </p:cSld>
  <p:clrMapOvr>
    <a:masterClrMapping/>
  </p:clrMapOvr>
  <p:transition spd="slow">
    <p:dissolve/>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4" cstate="print">
            <a:extLst>
              <a:ext uri="{28A0092B-C50C-407E-A947-70E740481C1C}">
                <a14:useLocalDpi xmlns=""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tr-TR"/>
              <a:t>Asıl başlık stili için tıklayın</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0F144BC8-DE9F-4C6D-871F-B15A1997B363}" type="datetimeFigureOut">
              <a:rPr lang="tr-TR" smtClean="0"/>
              <a:pPr/>
              <a:t>04.11.2016</a:t>
            </a:fld>
            <a:endParaRPr lang="tr-TR"/>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97F323AF-64DA-491F-B419-ACED360C89D5}" type="slidenum">
              <a:rPr lang="tr-TR" smtClean="0"/>
              <a:pPr/>
              <a:t>‹#›</a:t>
            </a:fld>
            <a:endParaRPr lang="tr-TR"/>
          </a:p>
        </p:txBody>
      </p:sp>
    </p:spTree>
    <p:extLst>
      <p:ext uri="{BB962C8B-B14F-4D97-AF65-F5344CB8AC3E}">
        <p14:creationId xmlns="" xmlns:p14="http://schemas.microsoft.com/office/powerpoint/2010/main" val="212260111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p:dissolve/>
    <p:sndAc>
      <p:stSnd>
        <p:snd r:embed="rId13" name="chimes.wav"/>
      </p:stSnd>
    </p:sndAc>
  </p:transition>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a:t>YAZIM KURALLARI</a:t>
            </a:r>
          </a:p>
        </p:txBody>
      </p:sp>
      <p:sp>
        <p:nvSpPr>
          <p:cNvPr id="3" name="2 Alt Başlık"/>
          <p:cNvSpPr>
            <a:spLocks noGrp="1"/>
          </p:cNvSpPr>
          <p:nvPr>
            <p:ph type="subTitle" idx="1"/>
          </p:nvPr>
        </p:nvSpPr>
        <p:spPr/>
        <p:txBody>
          <a:bodyPr/>
          <a:lstStyle/>
          <a:p>
            <a:r>
              <a:rPr lang="tr-TR" dirty="0"/>
              <a:t>RÜMEYSA İPEK &amp;NESLİHAN CANBULAT</a:t>
            </a: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07504"/>
            <a:ext cx="8229600" cy="3888432"/>
          </a:xfrm>
        </p:spPr>
        <p:txBody>
          <a:bodyPr>
            <a:normAutofit/>
          </a:bodyPr>
          <a:lstStyle/>
          <a:p>
            <a:r>
              <a:rPr lang="tr-TR" dirty="0"/>
              <a:t>Kişi adlarından önce ve sonra gelen saygı sözleri, unvanlar, lakaplar, meslek ve rütbe adları büyük harfle başlar.</a:t>
            </a:r>
          </a:p>
        </p:txBody>
      </p:sp>
      <p:sp>
        <p:nvSpPr>
          <p:cNvPr id="3" name="2 İçerik Yer Tutucusu"/>
          <p:cNvSpPr>
            <a:spLocks noGrp="1"/>
          </p:cNvSpPr>
          <p:nvPr>
            <p:ph idx="1"/>
          </p:nvPr>
        </p:nvSpPr>
        <p:spPr>
          <a:xfrm>
            <a:off x="457200" y="2708920"/>
            <a:ext cx="8229600" cy="3615680"/>
          </a:xfrm>
        </p:spPr>
        <p:txBody>
          <a:bodyPr/>
          <a:lstStyle/>
          <a:p>
            <a:r>
              <a:rPr lang="tr-TR" dirty="0"/>
              <a:t>Kadı Mehmet Efendi, Avukat Mustafa, Zeynep Hanım…</a:t>
            </a:r>
            <a:br>
              <a:rPr lang="tr-TR" dirty="0"/>
            </a:br>
            <a:r>
              <a:rPr lang="tr-TR" dirty="0"/>
              <a:t>» Dün gece </a:t>
            </a:r>
            <a:r>
              <a:rPr lang="tr-TR" b="1" dirty="0"/>
              <a:t>Yüzbaşı</a:t>
            </a:r>
            <a:r>
              <a:rPr lang="tr-TR" dirty="0"/>
              <a:t> Hakan, bölüğüne tatbikat yaptırdı.</a:t>
            </a:r>
          </a:p>
        </p:txBody>
      </p:sp>
    </p:spTree>
  </p:cSld>
  <p:clrMapOvr>
    <a:masterClrMapping/>
  </p:clrMapOvr>
  <p:transition spd="slow">
    <p:dissolve/>
    <p:sndAc>
      <p:stSnd>
        <p:snd r:embed="rId3" name="chimes.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a:t> Hayvanlara verilen özel adlar büyük harfle başlar.</a:t>
            </a:r>
          </a:p>
        </p:txBody>
      </p:sp>
      <p:sp>
        <p:nvSpPr>
          <p:cNvPr id="3" name="2 İçerik Yer Tutucusu"/>
          <p:cNvSpPr>
            <a:spLocks noGrp="1"/>
          </p:cNvSpPr>
          <p:nvPr>
            <p:ph idx="1"/>
          </p:nvPr>
        </p:nvSpPr>
        <p:spPr/>
        <p:txBody>
          <a:bodyPr/>
          <a:lstStyle/>
          <a:p>
            <a:r>
              <a:rPr lang="tr-TR" dirty="0"/>
              <a:t> Gofret, Çomar, Zeytin, Karabaş, Sarıkız…</a:t>
            </a:r>
            <a:br>
              <a:rPr lang="tr-TR" dirty="0"/>
            </a:br>
            <a:r>
              <a:rPr lang="tr-TR" dirty="0"/>
              <a:t>» Yabancı birinin kendisine yaklaştığını gören </a:t>
            </a:r>
            <a:r>
              <a:rPr lang="tr-TR" b="1" dirty="0"/>
              <a:t>Çakır</a:t>
            </a:r>
            <a:r>
              <a:rPr lang="tr-TR" dirty="0"/>
              <a:t> havlamaya başladı.</a:t>
            </a:r>
          </a:p>
        </p:txBody>
      </p:sp>
    </p:spTree>
  </p:cSld>
  <p:clrMapOvr>
    <a:masterClrMapping/>
  </p:clrMapOvr>
  <p:transition spd="slow">
    <p:dissolve/>
    <p:sndAc>
      <p:stSnd>
        <p:snd r:embed="rId2" name="chimes.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a:t> Akrabalık bildiren sözcükler büyük harfle </a:t>
            </a:r>
            <a:r>
              <a:rPr lang="tr-TR" u="sng" dirty="0"/>
              <a:t>başlamaz.</a:t>
            </a:r>
            <a:r>
              <a:rPr lang="tr-TR" dirty="0"/>
              <a:t/>
            </a:r>
            <a:br>
              <a:rPr lang="tr-TR" dirty="0"/>
            </a:br>
            <a:endParaRPr lang="tr-TR" dirty="0"/>
          </a:p>
        </p:txBody>
      </p:sp>
      <p:sp>
        <p:nvSpPr>
          <p:cNvPr id="3" name="2 İçerik Yer Tutucusu"/>
          <p:cNvSpPr>
            <a:spLocks noGrp="1"/>
          </p:cNvSpPr>
          <p:nvPr>
            <p:ph idx="1"/>
          </p:nvPr>
        </p:nvSpPr>
        <p:spPr/>
        <p:txBody>
          <a:bodyPr/>
          <a:lstStyle/>
          <a:p>
            <a:r>
              <a:rPr lang="tr-TR" dirty="0"/>
              <a:t>» Burcu abla, Nesrin teyze, Nilgün hala…</a:t>
            </a:r>
            <a:br>
              <a:rPr lang="tr-TR" dirty="0"/>
            </a:br>
            <a:r>
              <a:rPr lang="tr-TR" dirty="0"/>
              <a:t>» </a:t>
            </a:r>
            <a:r>
              <a:rPr lang="tr-TR" b="1" dirty="0"/>
              <a:t>Osman dayım</a:t>
            </a:r>
            <a:r>
              <a:rPr lang="tr-TR" dirty="0"/>
              <a:t> bugün bize gelecekmiş.</a:t>
            </a:r>
          </a:p>
        </p:txBody>
      </p:sp>
    </p:spTree>
  </p:cSld>
  <p:clrMapOvr>
    <a:masterClrMapping/>
  </p:clrMapOvr>
  <p:transition spd="slow">
    <p:dissolve/>
    <p:sndAc>
      <p:stSnd>
        <p:snd r:embed="rId2" name="chimes.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a:t> Akrabalık bildiren sözcükler başa geldiğinde veya lakap yerine kullanıldığında büyük harfle başlar.</a:t>
            </a:r>
          </a:p>
        </p:txBody>
      </p:sp>
      <p:sp>
        <p:nvSpPr>
          <p:cNvPr id="3" name="2 İçerik Yer Tutucusu"/>
          <p:cNvSpPr>
            <a:spLocks noGrp="1"/>
          </p:cNvSpPr>
          <p:nvPr>
            <p:ph idx="1"/>
          </p:nvPr>
        </p:nvSpPr>
        <p:spPr/>
        <p:txBody>
          <a:bodyPr/>
          <a:lstStyle/>
          <a:p>
            <a:r>
              <a:rPr lang="tr-TR" dirty="0"/>
              <a:t>» Nene Hatun, </a:t>
            </a:r>
            <a:r>
              <a:rPr lang="tr-TR" dirty="0" err="1"/>
              <a:t>Müslüm</a:t>
            </a:r>
            <a:r>
              <a:rPr lang="tr-TR" dirty="0"/>
              <a:t> Baba, Susuz Dede…</a:t>
            </a:r>
            <a:br>
              <a:rPr lang="tr-TR" dirty="0"/>
            </a:br>
            <a:r>
              <a:rPr lang="tr-TR" dirty="0"/>
              <a:t>» Bugün</a:t>
            </a:r>
            <a:r>
              <a:rPr lang="tr-TR" b="1" dirty="0"/>
              <a:t> Susuz Dede</a:t>
            </a:r>
            <a:r>
              <a:rPr lang="tr-TR" dirty="0"/>
              <a:t>‘</a:t>
            </a:r>
            <a:r>
              <a:rPr lang="tr-TR" dirty="0" err="1"/>
              <a:t>yi</a:t>
            </a:r>
            <a:r>
              <a:rPr lang="tr-TR" dirty="0"/>
              <a:t> ziyarete gittik.</a:t>
            </a:r>
          </a:p>
        </p:txBody>
      </p:sp>
    </p:spTree>
  </p:cSld>
  <p:clrMapOvr>
    <a:masterClrMapping/>
  </p:clrMapOvr>
  <p:transition spd="slow">
    <p:dissolve/>
    <p:sndAc>
      <p:stSnd>
        <p:snd r:embed="rId2" name="chimes.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a:t> Hitap kelimeleri büyük harfle başlar.</a:t>
            </a:r>
          </a:p>
        </p:txBody>
      </p:sp>
      <p:sp>
        <p:nvSpPr>
          <p:cNvPr id="3" name="2 İçerik Yer Tutucusu"/>
          <p:cNvSpPr>
            <a:spLocks noGrp="1"/>
          </p:cNvSpPr>
          <p:nvPr>
            <p:ph idx="1"/>
          </p:nvPr>
        </p:nvSpPr>
        <p:spPr/>
        <p:txBody>
          <a:bodyPr/>
          <a:lstStyle/>
          <a:p>
            <a:r>
              <a:rPr lang="tr-TR" dirty="0"/>
              <a:t>» Sevgili Öğrenciler, Değerli Kardeşim…</a:t>
            </a:r>
          </a:p>
        </p:txBody>
      </p:sp>
    </p:spTree>
  </p:cSld>
  <p:clrMapOvr>
    <a:masterClrMapping/>
  </p:clrMapOvr>
  <p:transition spd="slow">
    <p:dissolve/>
    <p:sndAc>
      <p:stSnd>
        <p:snd r:embed="rId2" name="chimes.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2708920"/>
          </a:xfrm>
        </p:spPr>
        <p:txBody>
          <a:bodyPr>
            <a:normAutofit/>
          </a:bodyPr>
          <a:lstStyle/>
          <a:p>
            <a:r>
              <a:rPr lang="tr-TR" dirty="0"/>
              <a:t> Saygı bildiren sözlerden sonra gelen ve makam, mevki, unvan bildiren kelimeler büyük harfle başlar.</a:t>
            </a:r>
            <a:endParaRPr lang="tr-TR" b="1" dirty="0"/>
          </a:p>
        </p:txBody>
      </p:sp>
      <p:sp>
        <p:nvSpPr>
          <p:cNvPr id="3" name="2 İçerik Yer Tutucusu"/>
          <p:cNvSpPr>
            <a:spLocks noGrp="1"/>
          </p:cNvSpPr>
          <p:nvPr>
            <p:ph idx="1"/>
          </p:nvPr>
        </p:nvSpPr>
        <p:spPr>
          <a:xfrm>
            <a:off x="457200" y="2852936"/>
            <a:ext cx="8229600" cy="3471664"/>
          </a:xfrm>
        </p:spPr>
        <p:txBody>
          <a:bodyPr/>
          <a:lstStyle/>
          <a:p>
            <a:r>
              <a:rPr lang="tr-TR" dirty="0"/>
              <a:t> Sayın Bakan, Değerli Öğretmenim…</a:t>
            </a:r>
          </a:p>
        </p:txBody>
      </p:sp>
    </p:spTree>
  </p:cSld>
  <p:clrMapOvr>
    <a:masterClrMapping/>
  </p:clrMapOvr>
  <p:transition spd="slow">
    <p:dissolve/>
    <p:sndAc>
      <p:stSnd>
        <p:snd r:embed="rId3" name="chimes.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59432"/>
            <a:ext cx="8229600" cy="2306520"/>
          </a:xfrm>
        </p:spPr>
        <p:txBody>
          <a:bodyPr>
            <a:normAutofit/>
          </a:bodyPr>
          <a:lstStyle/>
          <a:p>
            <a:r>
              <a:rPr lang="tr-TR" dirty="0"/>
              <a:t> Cümle içinde özel adın yerine kullanılan makam veya unvan sözleri büyük harfle başlar.</a:t>
            </a:r>
          </a:p>
        </p:txBody>
      </p:sp>
      <p:sp>
        <p:nvSpPr>
          <p:cNvPr id="3" name="2 İçerik Yer Tutucusu"/>
          <p:cNvSpPr>
            <a:spLocks noGrp="1"/>
          </p:cNvSpPr>
          <p:nvPr>
            <p:ph idx="1"/>
          </p:nvPr>
        </p:nvSpPr>
        <p:spPr/>
        <p:txBody>
          <a:bodyPr/>
          <a:lstStyle/>
          <a:p>
            <a:r>
              <a:rPr lang="tr-TR" dirty="0"/>
              <a:t> Uzak Doğu’dan gelen heyeti </a:t>
            </a:r>
            <a:r>
              <a:rPr lang="tr-TR" b="1" dirty="0"/>
              <a:t>Vali</a:t>
            </a:r>
            <a:r>
              <a:rPr lang="tr-TR" dirty="0"/>
              <a:t>, makamında kabul etti.</a:t>
            </a:r>
          </a:p>
        </p:txBody>
      </p:sp>
    </p:spTree>
  </p:cSld>
  <p:clrMapOvr>
    <a:masterClrMapping/>
  </p:clrMapOvr>
  <p:transition spd="slow">
    <p:dissolve/>
    <p:sndAc>
      <p:stSnd>
        <p:snd r:embed="rId2" name="chimes.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a:t>Millet, boy, oymak adları büyük harfle başlar.</a:t>
            </a:r>
          </a:p>
        </p:txBody>
      </p:sp>
      <p:sp>
        <p:nvSpPr>
          <p:cNvPr id="3" name="2 İçerik Yer Tutucusu"/>
          <p:cNvSpPr>
            <a:spLocks noGrp="1"/>
          </p:cNvSpPr>
          <p:nvPr>
            <p:ph idx="1"/>
          </p:nvPr>
        </p:nvSpPr>
        <p:spPr/>
        <p:txBody>
          <a:bodyPr/>
          <a:lstStyle/>
          <a:p>
            <a:r>
              <a:rPr lang="tr-TR" dirty="0"/>
              <a:t>» Türk, Alman, İngiliz, Özbek…</a:t>
            </a:r>
            <a:br>
              <a:rPr lang="tr-TR" dirty="0"/>
            </a:br>
            <a:r>
              <a:rPr lang="tr-TR" dirty="0"/>
              <a:t>» Beni </a:t>
            </a:r>
            <a:r>
              <a:rPr lang="tr-TR" b="1" dirty="0"/>
              <a:t>Türk</a:t>
            </a:r>
            <a:r>
              <a:rPr lang="tr-TR" dirty="0"/>
              <a:t> hekimlerine emanet ediniz. (</a:t>
            </a:r>
            <a:r>
              <a:rPr lang="tr-TR" dirty="0" err="1"/>
              <a:t>M.Kemal</a:t>
            </a:r>
            <a:r>
              <a:rPr lang="tr-TR" dirty="0"/>
              <a:t> Atatürk)</a:t>
            </a:r>
          </a:p>
        </p:txBody>
      </p:sp>
    </p:spTree>
  </p:cSld>
  <p:clrMapOvr>
    <a:masterClrMapping/>
  </p:clrMapOvr>
  <p:transition spd="slow">
    <p:dissolve/>
    <p:sndAc>
      <p:stSnd>
        <p:snd r:embed="rId2" name="chimes.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a:t>»</a:t>
            </a:r>
            <a:r>
              <a:rPr lang="tr-TR" dirty="0"/>
              <a:t> Dil ve Lehçe adları büyük harfle başlar.</a:t>
            </a:r>
          </a:p>
        </p:txBody>
      </p:sp>
      <p:sp>
        <p:nvSpPr>
          <p:cNvPr id="3" name="2 İçerik Yer Tutucusu"/>
          <p:cNvSpPr>
            <a:spLocks noGrp="1"/>
          </p:cNvSpPr>
          <p:nvPr>
            <p:ph idx="1"/>
          </p:nvPr>
        </p:nvSpPr>
        <p:spPr/>
        <p:txBody>
          <a:bodyPr/>
          <a:lstStyle/>
          <a:p>
            <a:r>
              <a:rPr lang="tr-TR" dirty="0"/>
              <a:t>» Türkçe, Almanca, İngilizce…</a:t>
            </a:r>
            <a:br>
              <a:rPr lang="tr-TR" dirty="0"/>
            </a:br>
            <a:r>
              <a:rPr lang="tr-TR" dirty="0"/>
              <a:t>» Her cumartesi </a:t>
            </a:r>
            <a:r>
              <a:rPr lang="tr-TR" b="1" dirty="0"/>
              <a:t>İngilizce</a:t>
            </a:r>
            <a:r>
              <a:rPr lang="tr-TR" dirty="0"/>
              <a:t> kursuna gidiyorum.</a:t>
            </a:r>
          </a:p>
        </p:txBody>
      </p:sp>
    </p:spTree>
  </p:cSld>
  <p:clrMapOvr>
    <a:masterClrMapping/>
  </p:clrMapOvr>
  <p:transition spd="slow">
    <p:dissolve/>
    <p:sndAc>
      <p:stSnd>
        <p:snd r:embed="rId2" name="chimes.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a:t> Devlet adları büyük harfle başlar.</a:t>
            </a:r>
          </a:p>
        </p:txBody>
      </p:sp>
      <p:sp>
        <p:nvSpPr>
          <p:cNvPr id="3" name="2 İçerik Yer Tutucusu"/>
          <p:cNvSpPr>
            <a:spLocks noGrp="1"/>
          </p:cNvSpPr>
          <p:nvPr>
            <p:ph idx="1"/>
          </p:nvPr>
        </p:nvSpPr>
        <p:spPr/>
        <p:txBody>
          <a:bodyPr/>
          <a:lstStyle/>
          <a:p>
            <a:r>
              <a:rPr lang="tr-TR" dirty="0"/>
              <a:t>» Türkiye Cumhuriyeti, Azerbaycan, Amerika Birleşik Devletleri, Suudi Arabistan…</a:t>
            </a:r>
            <a:br>
              <a:rPr lang="tr-TR" dirty="0"/>
            </a:br>
            <a:r>
              <a:rPr lang="tr-TR" dirty="0"/>
              <a:t>» Bu yıl ülkemize en çok turist </a:t>
            </a:r>
            <a:r>
              <a:rPr lang="tr-TR" b="1" dirty="0"/>
              <a:t>Almanya</a:t>
            </a:r>
            <a:r>
              <a:rPr lang="tr-TR" dirty="0"/>
              <a:t>‘dan gelmiş.</a:t>
            </a:r>
          </a:p>
        </p:txBody>
      </p:sp>
    </p:spTree>
  </p:cSld>
  <p:clrMapOvr>
    <a:masterClrMapping/>
  </p:clrMapOvr>
  <p:transition spd="slow">
    <p:dissolve/>
    <p:sndAc>
      <p:stSnd>
        <p:snd r:embed="rId2"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YAZIM KURALLARI</a:t>
            </a:r>
          </a:p>
        </p:txBody>
      </p:sp>
      <p:sp>
        <p:nvSpPr>
          <p:cNvPr id="3" name="2 İçerik Yer Tutucusu"/>
          <p:cNvSpPr>
            <a:spLocks noGrp="1"/>
          </p:cNvSpPr>
          <p:nvPr>
            <p:ph idx="1"/>
          </p:nvPr>
        </p:nvSpPr>
        <p:spPr/>
        <p:txBody>
          <a:bodyPr>
            <a:normAutofit fontScale="55000" lnSpcReduction="20000"/>
          </a:bodyPr>
          <a:lstStyle/>
          <a:p>
            <a:r>
              <a:rPr lang="tr-TR" dirty="0"/>
              <a:t>Büyük Harflerin Kullanıldığı Yerler</a:t>
            </a:r>
          </a:p>
          <a:p>
            <a:r>
              <a:rPr lang="tr-TR" dirty="0"/>
              <a:t>Sayıların Yazımı</a:t>
            </a:r>
          </a:p>
          <a:p>
            <a:r>
              <a:rPr lang="tr-TR" dirty="0"/>
              <a:t>Birleşik Kelimelerin Yazımı</a:t>
            </a:r>
          </a:p>
          <a:p>
            <a:pPr lvl="1"/>
            <a:r>
              <a:rPr lang="tr-TR" dirty="0"/>
              <a:t>Bitişik Yazılan Birleşik Kelimeler</a:t>
            </a:r>
          </a:p>
          <a:p>
            <a:pPr lvl="1"/>
            <a:r>
              <a:rPr lang="tr-TR" dirty="0"/>
              <a:t>Ayrı Yazılan Birleşik Kelimeler</a:t>
            </a:r>
          </a:p>
          <a:p>
            <a:r>
              <a:rPr lang="tr-TR" dirty="0"/>
              <a:t>Kısaltmaların Yazımı</a:t>
            </a:r>
          </a:p>
          <a:p>
            <a:r>
              <a:rPr lang="tr-TR" dirty="0"/>
              <a:t>Bazı Kelime ve Eklerin Yazımı</a:t>
            </a:r>
          </a:p>
          <a:p>
            <a:pPr lvl="1"/>
            <a:r>
              <a:rPr lang="tr-TR" dirty="0"/>
              <a:t>“de/da” Bağlacının Yazımı</a:t>
            </a:r>
          </a:p>
          <a:p>
            <a:pPr lvl="1"/>
            <a:r>
              <a:rPr lang="tr-TR" dirty="0"/>
              <a:t>“ki” Bağlacının Yazımı</a:t>
            </a:r>
          </a:p>
          <a:p>
            <a:pPr lvl="1"/>
            <a:r>
              <a:rPr lang="tr-TR" dirty="0"/>
              <a:t>“mi” Soru Ekinin Yazımı</a:t>
            </a:r>
          </a:p>
          <a:p>
            <a:pPr lvl="1"/>
            <a:r>
              <a:rPr lang="tr-TR" dirty="0"/>
              <a:t>“ne … ne …” Bağlacının Yazımı</a:t>
            </a:r>
          </a:p>
          <a:p>
            <a:pPr lvl="1"/>
            <a:r>
              <a:rPr lang="tr-TR" dirty="0"/>
              <a:t>Pekiştirmelerin Yazımı</a:t>
            </a:r>
          </a:p>
          <a:p>
            <a:pPr lvl="1"/>
            <a:r>
              <a:rPr lang="tr-TR" dirty="0"/>
              <a:t>İkilemelerin Yazımı</a:t>
            </a:r>
          </a:p>
          <a:p>
            <a:r>
              <a:rPr lang="tr-TR" dirty="0"/>
              <a:t>Yazımı Karıştırılan Sözcükler</a:t>
            </a:r>
          </a:p>
          <a:p>
            <a:endParaRPr lang="tr-TR" dirty="0"/>
          </a:p>
        </p:txBody>
      </p:sp>
    </p:spTree>
  </p:cSld>
  <p:clrMapOvr>
    <a:masterClrMapping/>
  </p:clrMapOvr>
  <p:transition spd="slow">
    <p:dissolve/>
    <p:sndAc>
      <p:stSnd>
        <p:snd r:embed="rId2" name="chimes.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847088"/>
          </a:xfrm>
        </p:spPr>
        <p:txBody>
          <a:bodyPr>
            <a:normAutofit/>
          </a:bodyPr>
          <a:lstStyle/>
          <a:p>
            <a:r>
              <a:rPr lang="tr-TR" b="1" dirty="0"/>
              <a:t>»</a:t>
            </a:r>
            <a:r>
              <a:rPr lang="tr-TR" dirty="0"/>
              <a:t> Din ve mezhep adları ile bunların mensuplarını bildiren sözcükler büyük harfle başlar.</a:t>
            </a:r>
          </a:p>
        </p:txBody>
      </p:sp>
      <p:sp>
        <p:nvSpPr>
          <p:cNvPr id="3" name="2 İçerik Yer Tutucusu"/>
          <p:cNvSpPr>
            <a:spLocks noGrp="1"/>
          </p:cNvSpPr>
          <p:nvPr>
            <p:ph idx="1"/>
          </p:nvPr>
        </p:nvSpPr>
        <p:spPr/>
        <p:txBody>
          <a:bodyPr/>
          <a:lstStyle/>
          <a:p>
            <a:r>
              <a:rPr lang="tr-TR" dirty="0"/>
              <a:t>» Müslümanlık, Müslüman; </a:t>
            </a:r>
            <a:r>
              <a:rPr lang="tr-TR" dirty="0" err="1"/>
              <a:t>Hristiyanlık</a:t>
            </a:r>
            <a:r>
              <a:rPr lang="tr-TR" dirty="0"/>
              <a:t>, </a:t>
            </a:r>
            <a:r>
              <a:rPr lang="tr-TR" dirty="0" err="1"/>
              <a:t>Hristiyan</a:t>
            </a:r>
            <a:r>
              <a:rPr lang="tr-TR" dirty="0"/>
              <a:t>; Musevilik, Musevi; Budizm, Budist; Hanefilik, Hanefi…</a:t>
            </a:r>
            <a:br>
              <a:rPr lang="tr-TR" dirty="0"/>
            </a:br>
            <a:r>
              <a:rPr lang="tr-TR" dirty="0"/>
              <a:t>» Ünlü bir manken, evlendikten sonra din değiştirerek </a:t>
            </a:r>
            <a:r>
              <a:rPr lang="tr-TR" b="1" dirty="0" err="1"/>
              <a:t>Hristiyan</a:t>
            </a:r>
            <a:r>
              <a:rPr lang="tr-TR" dirty="0"/>
              <a:t> oldu.</a:t>
            </a:r>
          </a:p>
        </p:txBody>
      </p:sp>
    </p:spTree>
  </p:cSld>
  <p:clrMapOvr>
    <a:masterClrMapping/>
  </p:clrMapOvr>
  <p:transition spd="slow">
    <p:dissolve/>
    <p:sndAc>
      <p:stSnd>
        <p:snd r:embed="rId3" name="chimes.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a:t> Din ve mitoloji ile ilgili özel adlar büyük harfle başlar.</a:t>
            </a:r>
          </a:p>
        </p:txBody>
      </p:sp>
      <p:sp>
        <p:nvSpPr>
          <p:cNvPr id="3" name="2 İçerik Yer Tutucusu"/>
          <p:cNvSpPr>
            <a:spLocks noGrp="1"/>
          </p:cNvSpPr>
          <p:nvPr>
            <p:ph idx="1"/>
          </p:nvPr>
        </p:nvSpPr>
        <p:spPr/>
        <p:txBody>
          <a:bodyPr/>
          <a:lstStyle/>
          <a:p>
            <a:r>
              <a:rPr lang="tr-TR" dirty="0"/>
              <a:t>» Tanrı, Allah, İlah, Cebrail, Zeus, Kibele…</a:t>
            </a:r>
            <a:br>
              <a:rPr lang="tr-TR" dirty="0"/>
            </a:br>
            <a:r>
              <a:rPr lang="tr-TR" dirty="0"/>
              <a:t>» İslam’a göre peygamberlere vahiy getirmek, </a:t>
            </a:r>
            <a:r>
              <a:rPr lang="tr-TR" b="1" dirty="0"/>
              <a:t>Allah</a:t>
            </a:r>
            <a:r>
              <a:rPr lang="tr-TR" dirty="0"/>
              <a:t>‘</a:t>
            </a:r>
            <a:r>
              <a:rPr lang="tr-TR" dirty="0" err="1"/>
              <a:t>ın</a:t>
            </a:r>
            <a:r>
              <a:rPr lang="tr-TR" dirty="0"/>
              <a:t> emir ve yasaklarını bildirmekle </a:t>
            </a:r>
            <a:r>
              <a:rPr lang="tr-TR" dirty="0" err="1"/>
              <a:t>vazîfeli</a:t>
            </a:r>
            <a:r>
              <a:rPr lang="tr-TR" dirty="0"/>
              <a:t> melek </a:t>
            </a:r>
            <a:r>
              <a:rPr lang="tr-TR" b="1" dirty="0"/>
              <a:t>Cebrail</a:t>
            </a:r>
            <a:r>
              <a:rPr lang="tr-TR" dirty="0"/>
              <a:t>‘</a:t>
            </a:r>
            <a:r>
              <a:rPr lang="tr-TR" dirty="0" err="1"/>
              <a:t>dir</a:t>
            </a:r>
            <a:r>
              <a:rPr lang="tr-TR" dirty="0"/>
              <a:t>.</a:t>
            </a:r>
          </a:p>
        </p:txBody>
      </p:sp>
    </p:spTree>
  </p:cSld>
  <p:clrMapOvr>
    <a:masterClrMapping/>
  </p:clrMapOvr>
  <p:transition spd="slow">
    <p:dissolve/>
    <p:sndAc>
      <p:stSnd>
        <p:snd r:embed="rId2" name="chimes.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a:t>
            </a:r>
            <a:r>
              <a:rPr lang="tr-TR" dirty="0"/>
              <a:t> Yer adları (kıta, bölge, il, ilçe, köy, semt vb.) büyük harfle başlar.</a:t>
            </a:r>
          </a:p>
        </p:txBody>
      </p:sp>
      <p:sp>
        <p:nvSpPr>
          <p:cNvPr id="3" name="2 İçerik Yer Tutucusu"/>
          <p:cNvSpPr>
            <a:spLocks noGrp="1"/>
          </p:cNvSpPr>
          <p:nvPr>
            <p:ph idx="1"/>
          </p:nvPr>
        </p:nvSpPr>
        <p:spPr/>
        <p:txBody>
          <a:bodyPr/>
          <a:lstStyle/>
          <a:p>
            <a:r>
              <a:rPr lang="tr-TR" dirty="0"/>
              <a:t>» Asya, İç Anadolu, Konya, Bahçelievler…</a:t>
            </a:r>
            <a:br>
              <a:rPr lang="tr-TR" dirty="0"/>
            </a:br>
            <a:r>
              <a:rPr lang="tr-TR" dirty="0"/>
              <a:t>» </a:t>
            </a:r>
            <a:r>
              <a:rPr lang="tr-TR" b="1" dirty="0"/>
              <a:t>Avrupa</a:t>
            </a:r>
            <a:r>
              <a:rPr lang="tr-TR" dirty="0"/>
              <a:t> kıtası bir yarımada şeklindedir.</a:t>
            </a:r>
          </a:p>
        </p:txBody>
      </p:sp>
    </p:spTree>
  </p:cSld>
  <p:clrMapOvr>
    <a:masterClrMapping/>
  </p:clrMapOvr>
  <p:transition spd="slow">
    <p:dissolve/>
    <p:sndAc>
      <p:stSnd>
        <p:snd r:embed="rId2" name="chimes.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a:t>BİZİ İZLEDİNİZ İÇİN TEŞEKKÜRLER</a:t>
            </a:r>
          </a:p>
        </p:txBody>
      </p:sp>
      <p:pic>
        <p:nvPicPr>
          <p:cNvPr id="1026" name="Picture 2" descr="C:\Users\Windows\Downloads\17004-Laughing-Smiley-Face-Clip-Art.gif"/>
          <p:cNvPicPr>
            <a:picLocks noGrp="1" noChangeAspect="1" noChangeArrowheads="1" noCrop="1"/>
          </p:cNvPicPr>
          <p:nvPr>
            <p:ph idx="1"/>
          </p:nvPr>
        </p:nvPicPr>
        <p:blipFill>
          <a:blip r:embed="rId4" cstate="print"/>
          <a:stretch>
            <a:fillRect/>
          </a:stretch>
        </p:blipFill>
        <p:spPr bwMode="auto">
          <a:xfrm>
            <a:off x="3004344" y="2016125"/>
            <a:ext cx="3449638" cy="3449638"/>
          </a:xfrm>
          <a:prstGeom prst="rect">
            <a:avLst/>
          </a:prstGeom>
          <a:noFill/>
        </p:spPr>
      </p:pic>
    </p:spTree>
  </p:cSld>
  <p:clrMapOvr>
    <a:masterClrMapping/>
  </p:clrMapOvr>
  <p:transition spd="slow">
    <p:dissolve/>
    <p:sndAc>
      <p:stSnd>
        <p:snd r:embed="rId3"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YAZIM KURALLARI</a:t>
            </a:r>
          </a:p>
        </p:txBody>
      </p:sp>
      <p:sp>
        <p:nvSpPr>
          <p:cNvPr id="3" name="2 İçerik Yer Tutucusu"/>
          <p:cNvSpPr>
            <a:spLocks noGrp="1"/>
          </p:cNvSpPr>
          <p:nvPr>
            <p:ph idx="1"/>
          </p:nvPr>
        </p:nvSpPr>
        <p:spPr/>
        <p:txBody>
          <a:bodyPr/>
          <a:lstStyle/>
          <a:p>
            <a:r>
              <a:rPr lang="tr-TR" b="1" dirty="0"/>
              <a:t>Yazım kuralları</a:t>
            </a:r>
            <a:r>
              <a:rPr lang="tr-TR" dirty="0"/>
              <a:t>, bir dili kullanırken yazıda ve söyleyişte kişiden kişiye farklı anlamlar oluşmaması için belirlenen ve herkes tarafından benimsenen kurallardır.Dilimizi güzel kullanmak, söylemek istediklerimizi iyi anlatabilmek için yazım (imlâ) kurallarını bilmemiz gerekmektedir. Bu, bize sadece sınavlarda değil, günlük hayatta da kolaylık sağlayacaktır. Çünkü ömrümüz yazılarla iç içe geçmektedir.</a:t>
            </a:r>
          </a:p>
          <a:p>
            <a:endParaRPr lang="tr-TR" dirty="0"/>
          </a:p>
        </p:txBody>
      </p:sp>
    </p:spTree>
  </p:cSld>
  <p:clrMapOvr>
    <a:masterClrMapping/>
  </p:clrMapOvr>
  <p:transition spd="slow">
    <p:dissolve/>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847088"/>
          </a:xfrm>
        </p:spPr>
        <p:txBody>
          <a:bodyPr>
            <a:normAutofit/>
          </a:bodyPr>
          <a:lstStyle/>
          <a:p>
            <a:r>
              <a:rPr lang="tr-TR" b="1" dirty="0"/>
              <a:t>Büyük Harflerin Kullanıldığı Yerler</a:t>
            </a:r>
            <a:br>
              <a:rPr lang="tr-TR" b="1" dirty="0"/>
            </a:br>
            <a:r>
              <a:rPr lang="tr-TR" b="1" dirty="0"/>
              <a:t>»</a:t>
            </a:r>
            <a:r>
              <a:rPr lang="tr-TR" dirty="0"/>
              <a:t> Cümleler büyük harfle başlar.</a:t>
            </a:r>
            <a:endParaRPr lang="tr-TR" b="1" dirty="0"/>
          </a:p>
        </p:txBody>
      </p:sp>
      <p:sp>
        <p:nvSpPr>
          <p:cNvPr id="3" name="2 İçerik Yer Tutucusu"/>
          <p:cNvSpPr>
            <a:spLocks noGrp="1"/>
          </p:cNvSpPr>
          <p:nvPr>
            <p:ph idx="1"/>
          </p:nvPr>
        </p:nvSpPr>
        <p:spPr/>
        <p:txBody>
          <a:bodyPr/>
          <a:lstStyle/>
          <a:p>
            <a:r>
              <a:rPr lang="tr-TR" b="1" dirty="0"/>
              <a:t>Örnek</a:t>
            </a:r>
          </a:p>
          <a:p>
            <a:r>
              <a:rPr lang="tr-TR" dirty="0"/>
              <a:t>» </a:t>
            </a:r>
            <a:r>
              <a:rPr lang="tr-TR" b="1" dirty="0"/>
              <a:t>E</a:t>
            </a:r>
            <a:r>
              <a:rPr lang="tr-TR" dirty="0"/>
              <a:t>lindeki kitabı bize tanıttı.</a:t>
            </a:r>
            <a:br>
              <a:rPr lang="tr-TR" dirty="0"/>
            </a:br>
            <a:r>
              <a:rPr lang="tr-TR" dirty="0"/>
              <a:t>» </a:t>
            </a:r>
            <a:r>
              <a:rPr lang="tr-TR" b="1" dirty="0"/>
              <a:t>K</a:t>
            </a:r>
            <a:r>
              <a:rPr lang="tr-TR" dirty="0"/>
              <a:t>apıyı altmış yaşlarında bir teyze açtı.</a:t>
            </a:r>
          </a:p>
        </p:txBody>
      </p:sp>
    </p:spTree>
  </p:cSld>
  <p:clrMapOvr>
    <a:masterClrMapping/>
  </p:clrMapOvr>
  <p:transition spd="slow">
    <p:dissolve/>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0"/>
            <a:ext cx="8229600" cy="1835696"/>
          </a:xfrm>
        </p:spPr>
        <p:txBody>
          <a:bodyPr>
            <a:normAutofit fontScale="90000"/>
          </a:bodyPr>
          <a:lstStyle/>
          <a:p>
            <a:r>
              <a:rPr lang="tr-TR" b="1" dirty="0"/>
              <a:t/>
            </a:r>
            <a:br>
              <a:rPr lang="tr-TR" b="1" dirty="0"/>
            </a:br>
            <a:r>
              <a:rPr lang="tr-TR" b="1" dirty="0"/>
              <a:t/>
            </a:r>
            <a:br>
              <a:rPr lang="tr-TR" b="1" dirty="0"/>
            </a:br>
            <a:r>
              <a:rPr lang="tr-TR" b="1" dirty="0"/>
              <a:t>»</a:t>
            </a:r>
            <a:r>
              <a:rPr lang="tr-TR" dirty="0"/>
              <a:t> Cümle içinde başkasından aktarılan ve tırnak içine alınan cümleler büyük harfle başlar.</a:t>
            </a:r>
          </a:p>
        </p:txBody>
      </p:sp>
      <p:sp>
        <p:nvSpPr>
          <p:cNvPr id="3" name="2 İçerik Yer Tutucusu"/>
          <p:cNvSpPr>
            <a:spLocks noGrp="1"/>
          </p:cNvSpPr>
          <p:nvPr>
            <p:ph idx="1"/>
          </p:nvPr>
        </p:nvSpPr>
        <p:spPr>
          <a:xfrm>
            <a:off x="467544" y="1700808"/>
            <a:ext cx="8229600" cy="4389120"/>
          </a:xfrm>
        </p:spPr>
        <p:txBody>
          <a:bodyPr/>
          <a:lstStyle/>
          <a:p>
            <a:r>
              <a:rPr lang="tr-TR" b="1" dirty="0"/>
              <a:t>Örnek</a:t>
            </a:r>
          </a:p>
          <a:p>
            <a:r>
              <a:rPr lang="tr-TR" dirty="0"/>
              <a:t>» Babam kardeşime seslendi: “</a:t>
            </a:r>
            <a:r>
              <a:rPr lang="tr-TR" b="1" dirty="0"/>
              <a:t>A</a:t>
            </a:r>
            <a:r>
              <a:rPr lang="tr-TR" dirty="0"/>
              <a:t>yşe, gelirken bıçakla çatal da getir!</a:t>
            </a:r>
            <a:br>
              <a:rPr lang="tr-TR" dirty="0"/>
            </a:br>
            <a:r>
              <a:rPr lang="tr-TR" dirty="0"/>
              <a:t>» Sabri Bey: “</a:t>
            </a:r>
            <a:r>
              <a:rPr lang="tr-TR" b="1" dirty="0"/>
              <a:t>S</a:t>
            </a:r>
            <a:r>
              <a:rPr lang="tr-TR" dirty="0"/>
              <a:t>abah erkenden yola çıkalım.” dedi.</a:t>
            </a:r>
          </a:p>
        </p:txBody>
      </p:sp>
    </p:spTree>
  </p:cSld>
  <p:clrMapOvr>
    <a:masterClrMapping/>
  </p:clrMapOvr>
  <p:transition spd="med">
    <p:dissolve/>
    <p:sndAc>
      <p:stSnd>
        <p:snd r:embed="rId3"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0" y="3429000"/>
            <a:ext cx="9144000" cy="3168352"/>
          </a:xfrm>
        </p:spPr>
        <p:txBody>
          <a:bodyPr>
            <a:normAutofit/>
          </a:bodyPr>
          <a:lstStyle/>
          <a:p>
            <a:r>
              <a:rPr lang="tr-TR" dirty="0"/>
              <a:t> İki noktadan sonra gelen cümleler büyük harfle başlar. Ancak iki noktadan sonra cümle niteliğinde olmayan örnekler sıralandığında bu örnekler büyük harfle başlamaz.</a:t>
            </a:r>
          </a:p>
        </p:txBody>
      </p:sp>
      <p:sp>
        <p:nvSpPr>
          <p:cNvPr id="3" name="2 İçerik Yer Tutucusu"/>
          <p:cNvSpPr>
            <a:spLocks noGrp="1"/>
          </p:cNvSpPr>
          <p:nvPr>
            <p:ph idx="1"/>
          </p:nvPr>
        </p:nvSpPr>
        <p:spPr>
          <a:xfrm>
            <a:off x="457200" y="332656"/>
            <a:ext cx="8229600" cy="5991944"/>
          </a:xfrm>
        </p:spPr>
        <p:txBody>
          <a:bodyPr/>
          <a:lstStyle/>
          <a:p>
            <a:r>
              <a:rPr lang="tr-TR" dirty="0"/>
              <a:t>Size tavsiyem şu: </a:t>
            </a:r>
            <a:r>
              <a:rPr lang="tr-TR" b="1" dirty="0"/>
              <a:t>H</a:t>
            </a:r>
            <a:r>
              <a:rPr lang="tr-TR" dirty="0"/>
              <a:t>er zaman düzenli çalışın.</a:t>
            </a:r>
            <a:br>
              <a:rPr lang="tr-TR" dirty="0"/>
            </a:br>
            <a:r>
              <a:rPr lang="tr-TR" dirty="0"/>
              <a:t>Bu örnekte iki noktadan sonra gelen kısım, bir cümle olduğu için büyük harfle başlamıştır.» Rafta ne yok ki: konserveler, şekerler, kutular…</a:t>
            </a:r>
            <a:br>
              <a:rPr lang="tr-TR" dirty="0"/>
            </a:br>
            <a:r>
              <a:rPr lang="tr-TR" dirty="0"/>
              <a:t>Bu örnekte ise iki noktadan sonra gelen kısım, cümle niteliği taşımadığı için küçük harfle başlamıştır.</a:t>
            </a:r>
          </a:p>
          <a:p>
            <a:endParaRPr lang="tr-TR" dirty="0"/>
          </a:p>
        </p:txBody>
      </p:sp>
    </p:spTree>
  </p:cSld>
  <p:clrMapOvr>
    <a:masterClrMapping/>
  </p:clrMapOvr>
  <p:transition spd="slow">
    <p:dissolve/>
    <p:sndAc>
      <p:stSnd>
        <p:snd r:embed="rId2"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rmAutofit/>
          </a:bodyPr>
          <a:lstStyle/>
          <a:p>
            <a:r>
              <a:rPr lang="tr-TR" dirty="0"/>
              <a:t> Dizeler genellikle büyük harfle başlar.</a:t>
            </a:r>
          </a:p>
        </p:txBody>
      </p:sp>
      <p:sp>
        <p:nvSpPr>
          <p:cNvPr id="3" name="2 İçerik Yer Tutucusu"/>
          <p:cNvSpPr>
            <a:spLocks noGrp="1"/>
          </p:cNvSpPr>
          <p:nvPr>
            <p:ph idx="1"/>
          </p:nvPr>
        </p:nvSpPr>
        <p:spPr/>
        <p:txBody>
          <a:bodyPr/>
          <a:lstStyle/>
          <a:p>
            <a:r>
              <a:rPr lang="tr-TR" b="1" dirty="0"/>
              <a:t>V</a:t>
            </a:r>
            <a:r>
              <a:rPr lang="tr-TR" dirty="0"/>
              <a:t>urulup tertemiz alnından, uzanmış yatıyor.</a:t>
            </a:r>
            <a:br>
              <a:rPr lang="tr-TR" dirty="0"/>
            </a:br>
            <a:r>
              <a:rPr lang="tr-TR" b="1" dirty="0"/>
              <a:t>    B</a:t>
            </a:r>
            <a:r>
              <a:rPr lang="tr-TR" dirty="0"/>
              <a:t>ir hilâl uğruna, ya </a:t>
            </a:r>
            <a:r>
              <a:rPr lang="tr-TR" dirty="0" err="1"/>
              <a:t>Râb</a:t>
            </a:r>
            <a:r>
              <a:rPr lang="tr-TR" dirty="0"/>
              <a:t>, ne güneşler batıyor!</a:t>
            </a:r>
          </a:p>
        </p:txBody>
      </p:sp>
    </p:spTree>
  </p:cSld>
  <p:clrMapOvr>
    <a:masterClrMapping/>
  </p:clrMapOvr>
  <p:transition spd="slow">
    <p:dissolve/>
    <p:sndAc>
      <p:stSnd>
        <p:snd r:embed="rId2" name="chimes.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620688"/>
            <a:ext cx="8229600" cy="1143000"/>
          </a:xfrm>
        </p:spPr>
        <p:txBody>
          <a:bodyPr>
            <a:normAutofit/>
          </a:bodyPr>
          <a:lstStyle/>
          <a:p>
            <a:r>
              <a:rPr lang="tr-TR" dirty="0"/>
              <a:t> Özel adlar büyük harfle başlar.</a:t>
            </a:r>
            <a:endParaRPr lang="tr-TR" b="1" dirty="0"/>
          </a:p>
        </p:txBody>
      </p:sp>
      <p:sp>
        <p:nvSpPr>
          <p:cNvPr id="3" name="2 İçerik Yer Tutucusu"/>
          <p:cNvSpPr>
            <a:spLocks noGrp="1"/>
          </p:cNvSpPr>
          <p:nvPr>
            <p:ph idx="1"/>
          </p:nvPr>
        </p:nvSpPr>
        <p:spPr/>
        <p:txBody>
          <a:bodyPr/>
          <a:lstStyle/>
          <a:p>
            <a:r>
              <a:rPr lang="tr-TR" dirty="0"/>
              <a:t>» Ömer Seyfettin, Nazım Hikmet, Necip Fazıl Kısakürek…</a:t>
            </a:r>
            <a:br>
              <a:rPr lang="tr-TR" dirty="0"/>
            </a:br>
            <a:r>
              <a:rPr lang="tr-TR" dirty="0"/>
              <a:t>» Bu şiir </a:t>
            </a:r>
            <a:r>
              <a:rPr lang="tr-TR" b="1" dirty="0"/>
              <a:t>Mehmet Akif Ersoy</a:t>
            </a:r>
            <a:r>
              <a:rPr lang="tr-TR" dirty="0"/>
              <a:t>‘a aittir.</a:t>
            </a:r>
          </a:p>
        </p:txBody>
      </p:sp>
    </p:spTree>
  </p:cSld>
  <p:clrMapOvr>
    <a:masterClrMapping/>
  </p:clrMapOvr>
  <p:transition spd="slow">
    <p:dissolve/>
    <p:sndAc>
      <p:stSnd>
        <p:snd r:embed="rId2" name="chimes.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a:t>Takma adlar da büyük harfle başlar.</a:t>
            </a:r>
          </a:p>
        </p:txBody>
      </p:sp>
      <p:sp>
        <p:nvSpPr>
          <p:cNvPr id="3" name="2 İçerik Yer Tutucusu"/>
          <p:cNvSpPr>
            <a:spLocks noGrp="1"/>
          </p:cNvSpPr>
          <p:nvPr>
            <p:ph idx="1"/>
          </p:nvPr>
        </p:nvSpPr>
        <p:spPr/>
        <p:txBody>
          <a:bodyPr/>
          <a:lstStyle/>
          <a:p>
            <a:r>
              <a:rPr lang="tr-TR" dirty="0"/>
              <a:t>Avni (Fatih Sultan Mehmet), </a:t>
            </a:r>
            <a:r>
              <a:rPr lang="tr-TR" dirty="0" err="1"/>
              <a:t>Demirtaş</a:t>
            </a:r>
            <a:r>
              <a:rPr lang="tr-TR" dirty="0"/>
              <a:t> (Ziya Gökalp)</a:t>
            </a:r>
          </a:p>
        </p:txBody>
      </p:sp>
    </p:spTree>
  </p:cSld>
  <p:clrMapOvr>
    <a:masterClrMapping/>
  </p:clrMapOvr>
  <p:transition spd="slow">
    <p:dissolve/>
    <p:sndAc>
      <p:stSnd>
        <p:snd r:embed="rId3" name="chimes.wav"/>
      </p:stSnd>
    </p:sndAc>
  </p:transition>
</p:sld>
</file>

<file path=ppt/theme/theme1.xml><?xml version="1.0" encoding="utf-8"?>
<a:theme xmlns:a="http://schemas.openxmlformats.org/drawingml/2006/main" name="Galeri">
  <a:themeElements>
    <a:clrScheme name="Galeri">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48</TotalTime>
  <Words>223</Words>
  <PresentationFormat>Ekran Gösterisi (4:3)</PresentationFormat>
  <Paragraphs>66</Paragraphs>
  <Slides>23</Slides>
  <Notes>6</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Galeri</vt:lpstr>
      <vt:lpstr>YAZIM KURALLARI</vt:lpstr>
      <vt:lpstr>YAZIM KURALLARI</vt:lpstr>
      <vt:lpstr>YAZIM KURALLARI</vt:lpstr>
      <vt:lpstr>Büyük Harflerin Kullanıldığı Yerler » Cümleler büyük harfle başlar.</vt:lpstr>
      <vt:lpstr>  » Cümle içinde başkasından aktarılan ve tırnak içine alınan cümleler büyük harfle başlar.</vt:lpstr>
      <vt:lpstr> İki noktadan sonra gelen cümleler büyük harfle başlar. Ancak iki noktadan sonra cümle niteliğinde olmayan örnekler sıralandığında bu örnekler büyük harfle başlamaz.</vt:lpstr>
      <vt:lpstr> Dizeler genellikle büyük harfle başlar.</vt:lpstr>
      <vt:lpstr> Özel adlar büyük harfle başlar.</vt:lpstr>
      <vt:lpstr>Takma adlar da büyük harfle başlar.</vt:lpstr>
      <vt:lpstr>Kişi adlarından önce ve sonra gelen saygı sözleri, unvanlar, lakaplar, meslek ve rütbe adları büyük harfle başlar.</vt:lpstr>
      <vt:lpstr> Hayvanlara verilen özel adlar büyük harfle başlar.</vt:lpstr>
      <vt:lpstr> Akrabalık bildiren sözcükler büyük harfle başlamaz. </vt:lpstr>
      <vt:lpstr> Akrabalık bildiren sözcükler başa geldiğinde veya lakap yerine kullanıldığında büyük harfle başlar.</vt:lpstr>
      <vt:lpstr> Hitap kelimeleri büyük harfle başlar.</vt:lpstr>
      <vt:lpstr> Saygı bildiren sözlerden sonra gelen ve makam, mevki, unvan bildiren kelimeler büyük harfle başlar.</vt:lpstr>
      <vt:lpstr> Cümle içinde özel adın yerine kullanılan makam veya unvan sözleri büyük harfle başlar.</vt:lpstr>
      <vt:lpstr>Millet, boy, oymak adları büyük harfle başlar.</vt:lpstr>
      <vt:lpstr>» Dil ve Lehçe adları büyük harfle başlar.</vt:lpstr>
      <vt:lpstr> Devlet adları büyük harfle başlar.</vt:lpstr>
      <vt:lpstr>» Din ve mezhep adları ile bunların mensuplarını bildiren sözcükler büyük harfle başlar.</vt:lpstr>
      <vt:lpstr> Din ve mitoloji ile ilgili özel adlar büyük harfle başlar.</vt:lpstr>
      <vt:lpstr>» Yer adları (kıta, bölge, il, ilçe, köy, semt vb.) büyük harfle başlar.</vt:lpstr>
      <vt:lpstr>BİZİ İZLEDİNİZ İÇİN TEŞEKKÜRLER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2016-10-26T07:27:52Z</dcterms:created>
  <dcterms:modified xsi:type="dcterms:W3CDTF">2016-11-04T09:02:46Z</dcterms:modified>
  <cp:category>www.sorubak.com</cp:category>
</cp:coreProperties>
</file>