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4" r:id="rId6"/>
    <p:sldId id="261" r:id="rId7"/>
    <p:sldId id="262" r:id="rId8"/>
    <p:sldId id="263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5F8FF"/>
    <a:srgbClr val="FF15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28 Başlık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Alt Başlık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r-TR" smtClean="0"/>
              <a:t>Asıl alt başlık stilini düzenlemek için tıklatın</a:t>
            </a:r>
            <a:endParaRPr kumimoji="0" lang="en-US"/>
          </a:p>
        </p:txBody>
      </p:sp>
      <p:sp>
        <p:nvSpPr>
          <p:cNvPr id="16" name="15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2" name="1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5" name="14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2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7" name="26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19" name="18 Altbilgi Yer Tutucusu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Bölüm Üstbilgisi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5 Metin Yer Tutucusu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9" name="18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11" name="1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16" name="1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  <p:sndAc>
      <p:stSnd>
        <p:snd r:embed="rId1" name="bomb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1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3" name="12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1" name="20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10" name="9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28 Başlık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3" name="12 Metin Yer Tutucusu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25" name="24 Metin Yer Tutucusu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8" name="27 İçerik Yer Tutucusu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10" name="9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1" name="10 Düz Bağlayıcı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29 Başlık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12" name="1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21" name="20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24" name="2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Düz Bağlayıcı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Başlık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  <p:sp>
        <p:nvSpPr>
          <p:cNvPr id="14" name="13 İçerik Yer Tutucusu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r-TR" smtClean="0"/>
              <a:t>Asıl metin stillerini düzenlemek için tıklatın</a:t>
            </a:r>
          </a:p>
          <a:p>
            <a:pPr lvl="1" eaLnBrk="1" latinLnBrk="0" hangingPunct="1"/>
            <a:r>
              <a:rPr lang="tr-TR" smtClean="0"/>
              <a:t>İkinci düzey</a:t>
            </a:r>
          </a:p>
          <a:p>
            <a:pPr lvl="2" eaLnBrk="1" latinLnBrk="0" hangingPunct="1"/>
            <a:r>
              <a:rPr lang="tr-TR" smtClean="0"/>
              <a:t>Üçüncü düzey</a:t>
            </a:r>
          </a:p>
          <a:p>
            <a:pPr lvl="3" eaLnBrk="1" latinLnBrk="0" hangingPunct="1"/>
            <a:r>
              <a:rPr lang="tr-TR" smtClean="0"/>
              <a:t>Dördüncü düzey</a:t>
            </a:r>
          </a:p>
          <a:p>
            <a:pPr lvl="4" eaLnBrk="1" latinLnBrk="0" hangingPunct="1"/>
            <a:r>
              <a:rPr lang="tr-TR" smtClean="0"/>
              <a:t>Beşinci düzey</a:t>
            </a:r>
            <a:endParaRPr kumimoji="0" lang="en-US"/>
          </a:p>
        </p:txBody>
      </p:sp>
      <p:sp>
        <p:nvSpPr>
          <p:cNvPr id="25" name="2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29" name="28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12 Resim Yer Tutucusu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r-TR" smtClean="0"/>
              <a:t>Resim eklemek için simgeyi tıklatın</a:t>
            </a:r>
            <a:endParaRPr kumimoji="0" lang="en-US" dirty="0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1" name="30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7" name="16 Başlık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26" name="25 Metin Yer Tutucusu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</p:txBody>
      </p:sp>
    </p:spTree>
  </p:cSld>
  <p:clrMapOvr>
    <a:masterClrMapping/>
  </p:clrMapOvr>
  <p:transition spd="slow">
    <p:dissolve/>
    <p:sndAc>
      <p:stSnd>
        <p:snd r:embed="rId1" name="bomb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7 Metin Yer Tutucusu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r-TR" smtClean="0"/>
              <a:t>Asıl metin stillerini düzenlemek için tıklatın</a:t>
            </a:r>
          </a:p>
          <a:p>
            <a:pPr lvl="1" eaLnBrk="1" latinLnBrk="0" hangingPunct="1"/>
            <a:r>
              <a:rPr kumimoji="0" lang="tr-TR" smtClean="0"/>
              <a:t>İkinci düzey</a:t>
            </a:r>
          </a:p>
          <a:p>
            <a:pPr lvl="2" eaLnBrk="1" latinLnBrk="0" hangingPunct="1"/>
            <a:r>
              <a:rPr kumimoji="0" lang="tr-TR" smtClean="0"/>
              <a:t>Üçüncü düzey</a:t>
            </a:r>
          </a:p>
          <a:p>
            <a:pPr lvl="3" eaLnBrk="1" latinLnBrk="0" hangingPunct="1"/>
            <a:r>
              <a:rPr kumimoji="0" lang="tr-TR" smtClean="0"/>
              <a:t>Dördüncü düzey</a:t>
            </a:r>
          </a:p>
          <a:p>
            <a:pPr lvl="4" eaLnBrk="1" latinLnBrk="0" hangingPunct="1"/>
            <a:r>
              <a:rPr kumimoji="0" lang="tr-TR" smtClean="0"/>
              <a:t>Beşinci düzey</a:t>
            </a:r>
            <a:endParaRPr kumimoji="0" lang="en-US"/>
          </a:p>
        </p:txBody>
      </p:sp>
      <p:sp>
        <p:nvSpPr>
          <p:cNvPr id="11" name="10 Veri Yer Tutucusu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17.10.2016</a:t>
            </a:fld>
            <a:endParaRPr lang="tr-TR"/>
          </a:p>
        </p:txBody>
      </p:sp>
      <p:sp>
        <p:nvSpPr>
          <p:cNvPr id="28" name="27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  <p:sp>
        <p:nvSpPr>
          <p:cNvPr id="10" name="9 Başlık Yer Tutucusu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r-TR" smtClean="0"/>
              <a:t>Asıl başlık stili için tıklatın</a:t>
            </a:r>
            <a:endParaRPr kumimoji="0" lang="en-US"/>
          </a:p>
        </p:txBody>
      </p:sp>
      <p:sp>
        <p:nvSpPr>
          <p:cNvPr id="9" name="8 Düz Bağlayıcı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11 Düz Bağlayıcı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dissolve/>
    <p:sndAc>
      <p:stSnd>
        <p:snd r:embed="rId13" name="bomb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Sebep_sonuç (Neden_sonuç)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</a:rPr>
              <a:t>Birden fazla yargılı cümlelerde yargılardan biri ötekinin nedenini bildirir. </a:t>
            </a:r>
            <a:r>
              <a:rPr lang="tr-TR" sz="4800" dirty="0" smtClean="0">
                <a:solidFill>
                  <a:srgbClr val="FF0000"/>
                </a:solidFill>
              </a:rPr>
              <a:t>NEDEN_SONUÇ</a:t>
            </a:r>
            <a:r>
              <a:rPr lang="tr-TR" sz="4800" dirty="0" smtClean="0"/>
              <a:t> </a:t>
            </a:r>
            <a:r>
              <a:rPr lang="tr-TR" sz="4800" dirty="0" smtClean="0">
                <a:solidFill>
                  <a:schemeClr val="tx1"/>
                </a:solidFill>
              </a:rPr>
              <a:t>cümlelerinde sonuç gerçekleşmiştir.</a:t>
            </a:r>
            <a:endParaRPr lang="tr-TR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kizkenar Üçgen"/>
          <p:cNvSpPr/>
          <p:nvPr/>
        </p:nvSpPr>
        <p:spPr>
          <a:xfrm>
            <a:off x="0" y="0"/>
            <a:ext cx="9144000" cy="6858000"/>
          </a:xfrm>
          <a:prstGeom prst="triangle">
            <a:avLst>
              <a:gd name="adj" fmla="val 5000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</a:rPr>
              <a:t>İfadelerini kullanırız.</a:t>
            </a:r>
            <a:endParaRPr lang="tr-TR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    Amaç_sonuç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85720" y="1571612"/>
            <a:ext cx="8686800" cy="4525963"/>
          </a:xfrm>
        </p:spPr>
        <p:txBody>
          <a:bodyPr>
            <a:noAutofit/>
          </a:bodyPr>
          <a:lstStyle/>
          <a:p>
            <a:r>
              <a:rPr lang="tr-TR" sz="3600" dirty="0" smtClean="0">
                <a:solidFill>
                  <a:schemeClr val="tx1"/>
                </a:solidFill>
              </a:rPr>
              <a:t>Yargıyı gerçekleştirme amacıyla söylenen cümlelerdir.</a:t>
            </a:r>
          </a:p>
          <a:p>
            <a:r>
              <a:rPr lang="tr-TR" sz="3600" dirty="0" smtClean="0">
                <a:solidFill>
                  <a:srgbClr val="FF0000"/>
                </a:solidFill>
              </a:rPr>
              <a:t>Not: Neden_Sonuç </a:t>
            </a:r>
            <a:r>
              <a:rPr lang="tr-TR" sz="3600" dirty="0" smtClean="0">
                <a:solidFill>
                  <a:schemeClr val="tx1"/>
                </a:solidFill>
              </a:rPr>
              <a:t>ve </a:t>
            </a:r>
            <a:r>
              <a:rPr lang="tr-TR" sz="3600" dirty="0" smtClean="0">
                <a:solidFill>
                  <a:srgbClr val="FF0000"/>
                </a:solidFill>
              </a:rPr>
              <a:t>Amaç_Sonuç </a:t>
            </a:r>
            <a:r>
              <a:rPr lang="tr-TR" sz="3600" dirty="0" smtClean="0">
                <a:solidFill>
                  <a:schemeClr val="tx1"/>
                </a:solidFill>
              </a:rPr>
              <a:t>cümlelerinde sonucun belirlenmesi önemlidir. Belirlendikten sonra geriye kalan kısım tamamlanmışsa </a:t>
            </a:r>
            <a:r>
              <a:rPr lang="tr-TR" sz="3600" dirty="0" smtClean="0">
                <a:solidFill>
                  <a:srgbClr val="FF0000"/>
                </a:solidFill>
              </a:rPr>
              <a:t>Neden_Sonuç</a:t>
            </a:r>
            <a:r>
              <a:rPr lang="tr-TR" sz="3600" dirty="0" smtClean="0">
                <a:solidFill>
                  <a:schemeClr val="tx1"/>
                </a:solidFill>
              </a:rPr>
              <a:t> tamamlanmamışsa </a:t>
            </a:r>
            <a:r>
              <a:rPr lang="tr-TR" sz="3600" dirty="0" smtClean="0">
                <a:solidFill>
                  <a:srgbClr val="FF0000"/>
                </a:solidFill>
              </a:rPr>
              <a:t>Amaç_Sonuç</a:t>
            </a:r>
            <a:r>
              <a:rPr lang="tr-TR" sz="3600" dirty="0" smtClean="0">
                <a:solidFill>
                  <a:schemeClr val="tx1"/>
                </a:solidFill>
              </a:rPr>
              <a:t> cümlesidir.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</a:t>
            </a:r>
            <a:r>
              <a:rPr lang="tr-TR" dirty="0" smtClean="0">
                <a:solidFill>
                  <a:srgbClr val="FF0000"/>
                </a:solidFill>
              </a:rPr>
              <a:t>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sz="4800" dirty="0" smtClean="0">
                <a:solidFill>
                  <a:schemeClr val="tx1"/>
                </a:solidFill>
              </a:rPr>
              <a:t>Ünlü bir müzisyen olmak için çalışıyormuş.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Top oynamak için sabırsızlanıyor.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Akşam misafir geleceği için hazırlık yapılacak.</a:t>
            </a:r>
          </a:p>
          <a:p>
            <a:endParaRPr lang="tr-TR" sz="4800" dirty="0" smtClean="0"/>
          </a:p>
          <a:p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</a:rPr>
              <a:t>İçin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Diye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</a:rPr>
              <a:t>Üzere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İkizkenar Üçgen"/>
          <p:cNvSpPr/>
          <p:nvPr/>
        </p:nvSpPr>
        <p:spPr>
          <a:xfrm>
            <a:off x="0" y="0"/>
            <a:ext cx="9144000" cy="6858000"/>
          </a:xfrm>
          <a:prstGeom prst="triangl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0000"/>
                </a:solidFill>
              </a:rPr>
              <a:t>İfadelerini kullanırız.</a:t>
            </a:r>
            <a:endParaRPr lang="tr-TR" sz="8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KARŞILAŞTIRMA CÜMLELERİ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7200" dirty="0" smtClean="0">
                <a:solidFill>
                  <a:schemeClr val="tx1"/>
                </a:solidFill>
              </a:rPr>
              <a:t>En az iki varlığın ya da durumun karşılaştırıldığı cümlelerdir.</a:t>
            </a:r>
            <a:endParaRPr lang="tr-TR" sz="72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</a:t>
            </a:r>
            <a:r>
              <a:rPr lang="tr-TR" dirty="0" smtClean="0">
                <a:solidFill>
                  <a:srgbClr val="FF0000"/>
                </a:solidFill>
              </a:rPr>
              <a:t>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400" dirty="0" smtClean="0">
                <a:solidFill>
                  <a:schemeClr val="tx1"/>
                </a:solidFill>
              </a:rPr>
              <a:t>Konya , Çorum’dan daha büyük bir şehirdir .</a:t>
            </a:r>
          </a:p>
          <a:p>
            <a:r>
              <a:rPr lang="tr-TR" sz="4400" dirty="0" smtClean="0">
                <a:solidFill>
                  <a:schemeClr val="tx1"/>
                </a:solidFill>
              </a:rPr>
              <a:t>Ablam , ağabeyimden iki yaş küçük .</a:t>
            </a:r>
          </a:p>
          <a:p>
            <a:r>
              <a:rPr lang="tr-TR" sz="4400" dirty="0" err="1" smtClean="0">
                <a:solidFill>
                  <a:schemeClr val="tx1"/>
                </a:solidFill>
              </a:rPr>
              <a:t>Bugun</a:t>
            </a:r>
            <a:r>
              <a:rPr lang="tr-TR" sz="4400" dirty="0" smtClean="0">
                <a:solidFill>
                  <a:schemeClr val="tx1"/>
                </a:solidFill>
              </a:rPr>
              <a:t> hava daha sıcak.</a:t>
            </a:r>
          </a:p>
          <a:p>
            <a:r>
              <a:rPr lang="tr-TR" sz="4400" dirty="0" smtClean="0">
                <a:solidFill>
                  <a:schemeClr val="tx1"/>
                </a:solidFill>
              </a:rPr>
              <a:t>O sınıfın en çalışkan öğrencisidir.</a:t>
            </a:r>
            <a:endParaRPr lang="tr-TR" sz="4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Gibi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             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3600" dirty="0" smtClean="0">
                <a:solidFill>
                  <a:schemeClr val="tx1"/>
                </a:solidFill>
              </a:rPr>
              <a:t>Akşama kadar gezmekten çok yorulmuş.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Çok kitap okumadığı için kendini ifade edemiyor.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Rüzgar şiddetini artırdığı için deniz seferi durduruldu.</a:t>
            </a:r>
          </a:p>
          <a:p>
            <a:r>
              <a:rPr lang="tr-TR" sz="3600" dirty="0" smtClean="0">
                <a:solidFill>
                  <a:schemeClr val="tx1"/>
                </a:solidFill>
              </a:rPr>
              <a:t>Havalar çok soğuk olduğundan bu yıl verim düşük.</a:t>
            </a:r>
            <a:endParaRPr lang="tr-TR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</a:rPr>
              <a:t>Kadar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En</a:t>
            </a:r>
            <a:r>
              <a:rPr lang="tr-TR" dirty="0" smtClean="0"/>
              <a:t> </a:t>
            </a:r>
            <a:endParaRPr lang="tr-TR" dirty="0"/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</a:rPr>
              <a:t>Daha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Çok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</a:rPr>
              <a:t>Göre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</a:rPr>
              <a:t>Fazla </a:t>
            </a:r>
            <a:endParaRPr lang="tr-TR" sz="9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İkizkenar Üçgen"/>
          <p:cNvSpPr/>
          <p:nvPr/>
        </p:nvSpPr>
        <p:spPr>
          <a:xfrm>
            <a:off x="0" y="0"/>
            <a:ext cx="9144000" cy="68580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dirty="0" smtClean="0">
                <a:solidFill>
                  <a:srgbClr val="FFFF00"/>
                </a:solidFill>
              </a:rPr>
              <a:t>İfadelerini kullanırız.</a:t>
            </a:r>
            <a:endParaRPr lang="tr-TR" sz="8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>
                <a:solidFill>
                  <a:srgbClr val="FF0000"/>
                </a:solidFill>
              </a:rPr>
              <a:t>                Benzetme </a:t>
            </a:r>
            <a:r>
              <a:rPr lang="tr-TR" dirty="0" err="1" smtClean="0">
                <a:solidFill>
                  <a:srgbClr val="FF0000"/>
                </a:solidFill>
              </a:rPr>
              <a:t>cümlelerİ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r-TR" sz="4800" dirty="0" smtClean="0">
                <a:solidFill>
                  <a:schemeClr val="tx1"/>
                </a:solidFill>
              </a:rPr>
              <a:t>Bir varlığın ya da durumun benzetme yapıldığı cümlelerdir. Benzetmede zayıf olan güçlü olana benzetilir. Buradaki zayıf ve güçlü beden gücü anlamında değildir. </a:t>
            </a:r>
            <a:endParaRPr lang="tr-TR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                          </a:t>
            </a:r>
            <a:r>
              <a:rPr lang="tr-TR" dirty="0" smtClean="0">
                <a:solidFill>
                  <a:srgbClr val="FF0000"/>
                </a:solidFill>
              </a:rPr>
              <a:t>Örnekler</a:t>
            </a:r>
            <a:endParaRPr lang="tr-TR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tr-TR" sz="4800" dirty="0" smtClean="0">
                <a:solidFill>
                  <a:schemeClr val="tx1"/>
                </a:solidFill>
              </a:rPr>
              <a:t>Küçük kızın dişleri inci gibiydi.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Ben tazı gibi koşarım.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Çocuk arı gibi çalışıyor.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Ben balık gibi yüzerim.</a:t>
            </a:r>
          </a:p>
          <a:p>
            <a:r>
              <a:rPr lang="tr-TR" sz="4800" dirty="0" smtClean="0">
                <a:solidFill>
                  <a:schemeClr val="tx1"/>
                </a:solidFill>
              </a:rPr>
              <a:t>Çamaşırlar kar gibiydi.</a:t>
            </a:r>
            <a:endParaRPr lang="tr-TR" sz="4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42844" y="2928934"/>
            <a:ext cx="8429684" cy="838200"/>
          </a:xfrm>
        </p:spPr>
        <p:txBody>
          <a:bodyPr>
            <a:normAutofit fontScale="90000"/>
          </a:bodyPr>
          <a:lstStyle/>
          <a:p>
            <a:r>
              <a:rPr lang="tr-TR" dirty="0" err="1" smtClean="0">
                <a:solidFill>
                  <a:schemeClr val="tx1"/>
                </a:solidFill>
              </a:rPr>
              <a:t>S</a:t>
            </a:r>
            <a:r>
              <a:rPr lang="tr-TR" dirty="0" err="1" smtClean="0">
                <a:solidFill>
                  <a:srgbClr val="00B0F0"/>
                </a:solidFill>
              </a:rPr>
              <a:t>l</a:t>
            </a:r>
            <a:r>
              <a:rPr lang="tr-TR" dirty="0" err="1" smtClean="0">
                <a:solidFill>
                  <a:srgbClr val="00B050"/>
                </a:solidFill>
              </a:rPr>
              <a:t>a</a:t>
            </a:r>
            <a:r>
              <a:rPr lang="tr-TR" dirty="0" err="1" smtClean="0">
                <a:solidFill>
                  <a:srgbClr val="002060"/>
                </a:solidFill>
              </a:rPr>
              <a:t>y</a:t>
            </a:r>
            <a:r>
              <a:rPr lang="tr-TR" dirty="0" err="1" smtClean="0">
                <a:solidFill>
                  <a:srgbClr val="FF0000"/>
                </a:solidFill>
              </a:rPr>
              <a:t>T</a:t>
            </a:r>
            <a:r>
              <a:rPr lang="tr-TR" dirty="0" err="1" smtClean="0">
                <a:solidFill>
                  <a:srgbClr val="C00000"/>
                </a:solidFill>
              </a:rPr>
              <a:t>I</a:t>
            </a:r>
            <a:r>
              <a:rPr lang="tr-TR" dirty="0" err="1" smtClean="0">
                <a:solidFill>
                  <a:srgbClr val="FFFF00"/>
                </a:solidFill>
              </a:rPr>
              <a:t>M</a:t>
            </a:r>
            <a:r>
              <a:rPr lang="tr-TR" dirty="0" err="1" smtClean="0">
                <a:solidFill>
                  <a:schemeClr val="accent4">
                    <a:lumMod val="75000"/>
                  </a:schemeClr>
                </a:solidFill>
              </a:rPr>
              <a:t>I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accent5"/>
                </a:solidFill>
              </a:rPr>
              <a:t>İ</a:t>
            </a:r>
            <a:r>
              <a:rPr lang="tr-TR" dirty="0" smtClean="0">
                <a:solidFill>
                  <a:srgbClr val="75F8FF"/>
                </a:solidFill>
              </a:rPr>
              <a:t>Z</a:t>
            </a:r>
            <a:r>
              <a:rPr lang="tr-TR" dirty="0" smtClean="0">
                <a:solidFill>
                  <a:srgbClr val="FF15FF"/>
                </a:solidFill>
              </a:rPr>
              <a:t>L</a:t>
            </a:r>
            <a:r>
              <a:rPr lang="tr-T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E</a:t>
            </a:r>
            <a:r>
              <a:rPr lang="tr-TR" dirty="0" smtClean="0">
                <a:solidFill>
                  <a:srgbClr val="75F8FF"/>
                </a:solidFill>
              </a:rPr>
              <a:t>DİĞİ</a:t>
            </a:r>
            <a:r>
              <a:rPr lang="tr-TR" dirty="0" smtClean="0">
                <a:solidFill>
                  <a:schemeClr val="bg2">
                    <a:lumMod val="90000"/>
                  </a:schemeClr>
                </a:solidFill>
              </a:rPr>
              <a:t>NİZ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accent4">
                    <a:lumMod val="40000"/>
                    <a:lumOff val="60000"/>
                  </a:schemeClr>
                </a:solidFill>
              </a:rPr>
              <a:t>İÇİN</a:t>
            </a:r>
            <a:r>
              <a:rPr lang="tr-TR" dirty="0" smtClean="0"/>
              <a:t> </a:t>
            </a:r>
            <a:r>
              <a:rPr lang="tr-TR" dirty="0" smtClean="0">
                <a:solidFill>
                  <a:srgbClr val="FF0000"/>
                </a:solidFill>
              </a:rPr>
              <a:t>TEŞEKKÜ</a:t>
            </a:r>
            <a:r>
              <a:rPr lang="tr-TR" dirty="0" smtClean="0">
                <a:solidFill>
                  <a:srgbClr val="FFFF00"/>
                </a:solidFill>
              </a:rPr>
              <a:t>R</a:t>
            </a:r>
            <a:r>
              <a:rPr lang="tr-TR" dirty="0" smtClean="0"/>
              <a:t> </a:t>
            </a:r>
            <a:r>
              <a:rPr lang="tr-TR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EDERİM.</a:t>
            </a:r>
            <a:endParaRPr lang="tr-TR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3 Gülen Yüz"/>
          <p:cNvSpPr/>
          <p:nvPr/>
        </p:nvSpPr>
        <p:spPr>
          <a:xfrm>
            <a:off x="2071670" y="3571876"/>
            <a:ext cx="4214842" cy="2714644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Dikdörtgen"/>
          <p:cNvSpPr/>
          <p:nvPr/>
        </p:nvSpPr>
        <p:spPr>
          <a:xfrm>
            <a:off x="142844" y="142852"/>
            <a:ext cx="8929750" cy="657229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4800" dirty="0" smtClean="0">
                <a:solidFill>
                  <a:srgbClr val="FF0000"/>
                </a:solidFill>
              </a:rPr>
              <a:t>Bir şeyin sebebini öğrenmek için</a:t>
            </a:r>
            <a:r>
              <a:rPr lang="tr-TR" dirty="0" smtClean="0"/>
              <a:t>;</a:t>
            </a:r>
            <a:endParaRPr lang="tr-TR" dirty="0"/>
          </a:p>
        </p:txBody>
      </p:sp>
      <p:sp>
        <p:nvSpPr>
          <p:cNvPr id="5" name="4 32-Nokta Yıldız"/>
          <p:cNvSpPr/>
          <p:nvPr/>
        </p:nvSpPr>
        <p:spPr>
          <a:xfrm flipH="1">
            <a:off x="214279" y="3643314"/>
            <a:ext cx="5214973" cy="285752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800" dirty="0" smtClean="0">
                <a:solidFill>
                  <a:srgbClr val="FFFF00"/>
                </a:solidFill>
              </a:rPr>
              <a:t>Niçin</a:t>
            </a:r>
            <a:endParaRPr lang="tr-TR" sz="8800" dirty="0">
              <a:solidFill>
                <a:srgbClr val="FFFF00"/>
              </a:solidFill>
            </a:endParaRPr>
          </a:p>
        </p:txBody>
      </p:sp>
      <p:sp>
        <p:nvSpPr>
          <p:cNvPr id="6" name="5 32-Nokta Yıldız"/>
          <p:cNvSpPr/>
          <p:nvPr/>
        </p:nvSpPr>
        <p:spPr>
          <a:xfrm>
            <a:off x="4286248" y="214290"/>
            <a:ext cx="4643470" cy="2928958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6000" dirty="0" smtClean="0">
                <a:solidFill>
                  <a:srgbClr val="FFFF00"/>
                </a:solidFill>
              </a:rPr>
              <a:t>Neden</a:t>
            </a:r>
            <a:endParaRPr lang="tr-TR" sz="6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3 Resim" descr="indir (2)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785794"/>
            <a:ext cx="2786082" cy="235745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4 Resim" descr="indir (4)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072198" y="4143380"/>
            <a:ext cx="2381256" cy="2143132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5 Sağ Ok"/>
          <p:cNvSpPr/>
          <p:nvPr/>
        </p:nvSpPr>
        <p:spPr>
          <a:xfrm>
            <a:off x="3428992" y="1071546"/>
            <a:ext cx="5715008" cy="1785950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FF00"/>
                </a:solidFill>
              </a:rPr>
              <a:t>Niçin gelmiyorsun?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7" name="6 Sol Ok"/>
          <p:cNvSpPr/>
          <p:nvPr/>
        </p:nvSpPr>
        <p:spPr>
          <a:xfrm>
            <a:off x="0" y="4143380"/>
            <a:ext cx="5715008" cy="1627640"/>
          </a:xfrm>
          <a:prstGeom prst="leftArrow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dirty="0" smtClean="0">
                <a:solidFill>
                  <a:srgbClr val="FF0000"/>
                </a:solidFill>
              </a:rPr>
              <a:t>Neden gittin?</a:t>
            </a:r>
            <a:endParaRPr lang="tr-TR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Akış Çizelgesi: Çok Sayıda Belge"/>
          <p:cNvSpPr/>
          <p:nvPr/>
        </p:nvSpPr>
        <p:spPr>
          <a:xfrm>
            <a:off x="0" y="0"/>
            <a:ext cx="9144000" cy="6858000"/>
          </a:xfrm>
          <a:prstGeom prst="flowChartMultidocumen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omic Sans MS" pitchFamily="66" charset="0"/>
              </a:rPr>
              <a:t>Sebep-sonuç 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omic Sans MS" pitchFamily="66" charset="0"/>
              </a:rPr>
              <a:t>ilişkilerini 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omic Sans MS" pitchFamily="66" charset="0"/>
              </a:rPr>
              <a:t>belirtmek </a:t>
            </a:r>
          </a:p>
          <a:p>
            <a:pPr algn="ctr"/>
            <a:r>
              <a:rPr lang="tr-TR" sz="8000" b="1" dirty="0" smtClean="0">
                <a:solidFill>
                  <a:srgbClr val="FF0000"/>
                </a:solidFill>
                <a:latin typeface="Comic Sans MS" pitchFamily="66" charset="0"/>
              </a:rPr>
              <a:t>için</a:t>
            </a:r>
            <a:r>
              <a:rPr lang="tr-TR" sz="8000" dirty="0" smtClean="0">
                <a:solidFill>
                  <a:srgbClr val="FF0000"/>
                </a:solidFill>
                <a:latin typeface="Comic Sans MS" pitchFamily="66" charset="0"/>
              </a:rPr>
              <a:t> ;</a:t>
            </a:r>
            <a:endParaRPr lang="tr-TR" sz="80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  <a:latin typeface="Comic Sans MS" pitchFamily="66" charset="0"/>
              </a:rPr>
              <a:t>Çünkü</a:t>
            </a:r>
            <a:endParaRPr lang="tr-TR" sz="96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142844" y="0"/>
            <a:ext cx="8929750" cy="685800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  <a:latin typeface="Comic Sans MS" pitchFamily="66" charset="0"/>
              </a:rPr>
              <a:t>Bu yüzden</a:t>
            </a:r>
            <a:endParaRPr lang="tr-TR" sz="9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858000"/>
          </a:xfrm>
          <a:prstGeom prst="star32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FF00"/>
                </a:solidFill>
                <a:latin typeface="Comic Sans MS" pitchFamily="66" charset="0"/>
              </a:rPr>
              <a:t>İçin</a:t>
            </a:r>
            <a:endParaRPr lang="tr-TR" sz="9600" dirty="0">
              <a:solidFill>
                <a:srgbClr val="FFFF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32-Nokta Yıldız"/>
          <p:cNvSpPr/>
          <p:nvPr/>
        </p:nvSpPr>
        <p:spPr>
          <a:xfrm>
            <a:off x="0" y="0"/>
            <a:ext cx="9144000" cy="6643710"/>
          </a:xfrm>
          <a:prstGeom prst="star32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9600" dirty="0" smtClean="0">
                <a:solidFill>
                  <a:srgbClr val="FF0000"/>
                </a:solidFill>
                <a:latin typeface="Comic Sans MS" pitchFamily="66" charset="0"/>
              </a:rPr>
              <a:t>Bu nedenle</a:t>
            </a:r>
            <a:endParaRPr lang="tr-TR" sz="9600" dirty="0">
              <a:solidFill>
                <a:srgbClr val="FF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ransition spd="slow">
    <p:dissolve/>
    <p:sndAc>
      <p:stSnd>
        <p:snd r:embed="rId2" name="bomb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Gezinti">
  <a:themeElements>
    <a:clrScheme name="Gezinti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Gezinti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Gezinti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54</TotalTime>
  <Words>249</Words>
  <PresentationFormat>Ekran Gösterisi (4:3)</PresentationFormat>
  <Paragraphs>56</Paragraphs>
  <Slides>29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29</vt:i4>
      </vt:variant>
    </vt:vector>
  </HeadingPairs>
  <TitlesOfParts>
    <vt:vector size="30" baseType="lpstr">
      <vt:lpstr>Gezinti</vt:lpstr>
      <vt:lpstr>          Sebep_sonuç (Neden_sonuç)</vt:lpstr>
      <vt:lpstr>                             ÖRNEKLER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  <vt:lpstr>                         Amaç_sonuç </vt:lpstr>
      <vt:lpstr>                         Örnekler</vt:lpstr>
      <vt:lpstr>Slayt 13</vt:lpstr>
      <vt:lpstr>Slayt 14</vt:lpstr>
      <vt:lpstr>Slayt 15</vt:lpstr>
      <vt:lpstr>Slayt 16</vt:lpstr>
      <vt:lpstr>          KARŞILAŞTIRMA CÜMLELERİ</vt:lpstr>
      <vt:lpstr>                          ÖRNEKLER</vt:lpstr>
      <vt:lpstr>Slayt 19</vt:lpstr>
      <vt:lpstr>Slayt 20</vt:lpstr>
      <vt:lpstr>Slayt 21</vt:lpstr>
      <vt:lpstr>Slayt 22</vt:lpstr>
      <vt:lpstr>Slayt 23</vt:lpstr>
      <vt:lpstr>Slayt 24</vt:lpstr>
      <vt:lpstr>Slayt 25</vt:lpstr>
      <vt:lpstr>Slayt 26</vt:lpstr>
      <vt:lpstr>                Benzetme cümlelerİ</vt:lpstr>
      <vt:lpstr>                           Örnekler</vt:lpstr>
      <vt:lpstr>SlayTIMI İZLEDİĞİNİZ İÇİN TEŞEKKÜR EDERİM.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2016-10-16T16:47:35Z</dcterms:created>
  <dcterms:modified xsi:type="dcterms:W3CDTF">2016-10-17T14:04:32Z</dcterms:modified>
  <cp:category>www.sorubak.com</cp:category>
</cp:coreProperties>
</file>