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ink/ink2.xml" ContentType="application/inkml+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ink/ink1.xml" ContentType="application/inkml+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46"/>
  </p:notesMasterIdLst>
  <p:sldIdLst>
    <p:sldId id="256" r:id="rId2"/>
    <p:sldId id="257" r:id="rId3"/>
    <p:sldId id="258" r:id="rId4"/>
    <p:sldId id="259" r:id="rId5"/>
    <p:sldId id="260" r:id="rId6"/>
    <p:sldId id="282" r:id="rId7"/>
    <p:sldId id="283" r:id="rId8"/>
    <p:sldId id="284" r:id="rId9"/>
    <p:sldId id="286" r:id="rId10"/>
    <p:sldId id="285" r:id="rId11"/>
    <p:sldId id="264" r:id="rId12"/>
    <p:sldId id="267" r:id="rId13"/>
    <p:sldId id="270" r:id="rId14"/>
    <p:sldId id="271" r:id="rId15"/>
    <p:sldId id="272" r:id="rId16"/>
    <p:sldId id="287" r:id="rId17"/>
    <p:sldId id="288" r:id="rId18"/>
    <p:sldId id="289" r:id="rId19"/>
    <p:sldId id="290" r:id="rId20"/>
    <p:sldId id="291" r:id="rId21"/>
    <p:sldId id="292" r:id="rId22"/>
    <p:sldId id="275" r:id="rId23"/>
    <p:sldId id="276" r:id="rId24"/>
    <p:sldId id="277" r:id="rId25"/>
    <p:sldId id="278" r:id="rId26"/>
    <p:sldId id="279" r:id="rId27"/>
    <p:sldId id="280" r:id="rId28"/>
    <p:sldId id="281" r:id="rId29"/>
    <p:sldId id="308"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Lst>
  <p:sldSz cx="9144000" cy="6858000" type="screen4x3"/>
  <p:notesSz cx="6858000" cy="9144000"/>
  <p:custShowLst>
    <p:custShow name="Özel Gösteri 1" id="0">
      <p:sldLst>
        <p:sld r:id="rId2"/>
      </p:sldLst>
    </p:custShow>
  </p:custShow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615" autoAdjust="0"/>
    <p:restoredTop sz="86346" autoAdjust="0"/>
  </p:normalViewPr>
  <p:slideViewPr>
    <p:cSldViewPr>
      <p:cViewPr>
        <p:scale>
          <a:sx n="100" d="100"/>
          <a:sy n="100" d="100"/>
        </p:scale>
        <p:origin x="-492" y="690"/>
      </p:cViewPr>
      <p:guideLst>
        <p:guide orient="horz" pos="2160"/>
        <p:guide pos="2880"/>
      </p:guideLst>
    </p:cSldViewPr>
  </p:slideViewPr>
  <p:outlineViewPr>
    <p:cViewPr>
      <p:scale>
        <a:sx n="33" d="100"/>
        <a:sy n="33" d="100"/>
      </p:scale>
      <p:origin x="216"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058"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ink/ink1.xml><?xml version="1.0" encoding="utf-8"?>
<inkml:ink xmlns:inkml="http://www.w3.org/2003/InkML">
  <inkml:definitions>
    <inkml:context xml:id="ctx0">
      <inkml:inkSource xml:id="inkSrc0">
        <inkml:traceFormat>
          <inkml:channel name="X" type="integer" max="1280" units="cm"/>
          <inkml:channel name="Y" type="integer" max="1024" units="cm"/>
        </inkml:traceFormat>
        <inkml:channelProperties>
          <inkml:channelProperty channel="X" name="resolution" value="28.31858" units="1/cm"/>
          <inkml:channelProperty channel="Y" name="resolution" value="28.36565" units="1/cm"/>
        </inkml:channelProperties>
      </inkml:inkSource>
      <inkml:timestamp xml:id="ts0" timeString="2016-11-18T14:02:16.254"/>
    </inkml:context>
    <inkml:brush xml:id="br0">
      <inkml:brushProperty name="width" value="0.03528" units="cm"/>
      <inkml:brushProperty name="height" value="0.03528" units="cm"/>
      <inkml:brushProperty name="fitToCurve" value="1"/>
      <inkml:brushProperty name="ignorePressure" value="1"/>
    </inkml:brush>
    <inkml:brush xml:id="br1">
      <inkml:brushProperty name="width" value="0.05292" units="cm"/>
      <inkml:brushProperty name="height" value="0.05292" units="cm"/>
      <inkml:brushProperty name="fitToCurve" value="1"/>
    </inkml:brush>
    <inkml:brush xml:id="br2">
      <inkml:brushProperty name="width" value="0.05292" units="cm"/>
      <inkml:brushProperty name="height" value="0.05292" units="cm"/>
      <inkml:brushProperty name="rasterOp" value="noOperation"/>
      <inkml:brushProperty name="fitToCurve" value="1"/>
    </inkml:brush>
  </inkml:definitions>
  <inkml:trace contextRef="#ctx0" brushRef="#br0">1304166 1283407,'0'20,"-20"-20</inkml:trace>
  <inkml:trace contextRef="#ctx0" brushRef="#br1" timeOffset="6450">1303769 1286483</inkml:trace>
  <inkml:trace contextRef="#ctx0" brushRef="#br2" timeOffset="20814">39 139,'1300456'1300433</inkml:trace>
  <inkml:trace contextRef="#ctx0" brushRef="#br2" timeOffset="23425">0 0</inkml:trace>
</inkml:ink>
</file>

<file path=ppt/ink/ink2.xml><?xml version="1.0" encoding="utf-8"?>
<inkml:ink xmlns:inkml="http://www.w3.org/2003/InkML">
  <inkml:definitions>
    <inkml:context xml:id="ctx0">
      <inkml:inkSource xml:id="inkSrc0">
        <inkml:traceFormat>
          <inkml:channel name="X" type="integer" max="1280" units="cm"/>
          <inkml:channel name="Y" type="integer" max="1024" units="cm"/>
        </inkml:traceFormat>
        <inkml:channelProperties>
          <inkml:channelProperty channel="X" name="resolution" value="28.31858" units="1/cm"/>
          <inkml:channelProperty channel="Y" name="resolution" value="28.36565" units="1/cm"/>
        </inkml:channelProperties>
      </inkml:inkSource>
      <inkml:timestamp xml:id="ts0" timeString="2016-11-18T14:01:19.757"/>
    </inkml:context>
    <inkml:brush xml:id="br0">
      <inkml:brushProperty name="width" value="0.08819" units="cm"/>
      <inkml:brushProperty name="height" value="0.35278"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53,'0'-17,"0"17,20 0,-1 0,1 0,-20 0,40 0,-40 0,20 0,0 0,0 0,-1-18,1 0,-20 18,20 0,20 0,-1 0,21 36,-20-19,39 1,40 36,0-19,-40 1,21-1,-1 1,-20-19,20 1,-59-18,20 0,-21 0,1 0,0 0,-20 0,-20 0,39 0,-39 0,40 0,-20 0,0 0,19 0,1-18,-20 18,20-17,19 17,-19 0,-1-18,1 18,0 0,39 0,-39 0,19-18,21 18,-21 0,1 0,19 0,-19 0,-1 0,21 0,19 0,-20 0,20 0,20 0,20 0,0 0,0 0,20 0,-20 0,20 0,-1 0,41 0,-60 0,39 0,-39 0,20 0,19 0,-19 0,-20 0,20 0,0 0,-21 0,1 0,0 0,0 0,20 0,-60 0,40 0,0 0,0 0,0 0,0 0,0 0,19 0,-19 0,20 0,0 0,39 0,-19 0,-1 0,-19 0,20 0,-1 0,-59 0,20 0,-20 0,-39 0,-1 0,20 0,-39 0,-1 0,1 0,-21 0,21 0,19 0,-19 0,39 0,0 0,20 0,20 0,0 0,40 36,-1-19,1 19,-20-18,19-1,-19 1,0 0,19-18,-39 18,0-1,0-17,-40 18,20 0,0 0,-59-18,19 35,1-35,19 0,-20 0,-19 0,19 0,-19 0,19 0,-20 0,21 0,-21 0,41 0,-21 0,-20 0,21 0,19 0,0 0,-19 0,-1 0,0 0,40 0,-59 0,19 0,40 0,-39 0,-1 0,0 0,1 0,19 0,-39 0,19 0,0 0,-19 0,-1 0,1 0,-1 0,1 0,-1 0,1 0,0 0,-21 0,1 0,19 0,-19 0,20 0,-1 0,-19 0,0 0,-1 0,1 0,19 0,1 0,-20 0,-1 0,21 0,-20 0,19 0,-19 0,39 0,-19 0,-1 0,-19 0,19 0,21 0,-41 0,21 0,0 0,-1 0,1 0,-1 0,1 0,-1 0,1 0,-1 0,1 0,-1 0,1 0,-21 0,1 0,20 0,-21 0,-19 0,0 0,-20 0,20 0,-20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A16C1D-0AE8-400D-8E52-48089FB1B42D}" type="datetimeFigureOut">
              <a:rPr lang="tr-TR" smtClean="0"/>
              <a:pPr/>
              <a:t>12.04.2017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308445-9D74-43A8-8C92-CA92A2815705}" type="slidenum">
              <a:rPr lang="tr-TR" smtClean="0"/>
              <a:pPr/>
              <a:t>‹#›</a:t>
            </a:fld>
            <a:endParaRPr lang="tr-TR"/>
          </a:p>
        </p:txBody>
      </p:sp>
    </p:spTree>
    <p:extLst>
      <p:ext uri="{BB962C8B-B14F-4D97-AF65-F5344CB8AC3E}">
        <p14:creationId xmlns:p14="http://schemas.microsoft.com/office/powerpoint/2010/main" xmlns="" val="2876648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mtClean="0"/>
              <a:t>SERPİL</a:t>
            </a:r>
            <a:r>
              <a:rPr lang="tr-TR" baseline="0" smtClean="0"/>
              <a:t> KIRCA</a:t>
            </a:r>
            <a:endParaRPr lang="tr-TR" dirty="0"/>
          </a:p>
        </p:txBody>
      </p:sp>
      <p:sp>
        <p:nvSpPr>
          <p:cNvPr id="4" name="3 Slayt Numarası Yer Tutucusu"/>
          <p:cNvSpPr>
            <a:spLocks noGrp="1"/>
          </p:cNvSpPr>
          <p:nvPr>
            <p:ph type="sldNum" sz="quarter" idx="10"/>
          </p:nvPr>
        </p:nvSpPr>
        <p:spPr/>
        <p:txBody>
          <a:bodyPr/>
          <a:lstStyle/>
          <a:p>
            <a:fld id="{B4308445-9D74-43A8-8C92-CA92A2815705}"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GERÇEK ANLAM AKLA GELEN İLK ANLAMDIR !!!!!!</a:t>
            </a:r>
            <a:endParaRPr lang="tr-TR" dirty="0"/>
          </a:p>
        </p:txBody>
      </p:sp>
      <p:sp>
        <p:nvSpPr>
          <p:cNvPr id="4" name="3 Slayt Numarası Yer Tutucusu"/>
          <p:cNvSpPr>
            <a:spLocks noGrp="1"/>
          </p:cNvSpPr>
          <p:nvPr>
            <p:ph type="sldNum" sz="quarter" idx="10"/>
          </p:nvPr>
        </p:nvSpPr>
        <p:spPr/>
        <p:txBody>
          <a:bodyPr/>
          <a:lstStyle/>
          <a:p>
            <a:fld id="{B4308445-9D74-43A8-8C92-CA92A2815705}" type="slidenum">
              <a:rPr lang="tr-TR" smtClean="0"/>
              <a:pPr/>
              <a:t>2</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4308445-9D74-43A8-8C92-CA92A2815705}" type="slidenum">
              <a:rPr lang="tr-TR" smtClean="0"/>
              <a:pPr/>
              <a:t>5</a:t>
            </a:fld>
            <a:endParaRPr lang="tr-TR"/>
          </a:p>
        </p:txBody>
      </p:sp>
    </p:spTree>
    <p:extLst>
      <p:ext uri="{BB962C8B-B14F-4D97-AF65-F5344CB8AC3E}">
        <p14:creationId xmlns:p14="http://schemas.microsoft.com/office/powerpoint/2010/main" xmlns="" val="1682643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i="0" kern="1200" dirty="0" smtClean="0">
                <a:solidFill>
                  <a:schemeClr val="tx1"/>
                </a:solidFill>
                <a:latin typeface="+mn-lt"/>
                <a:ea typeface="+mn-ea"/>
                <a:cs typeface="+mn-cs"/>
              </a:rPr>
              <a:t>⇒</a:t>
            </a:r>
            <a:r>
              <a:rPr lang="tr-TR" sz="1200" b="0" i="0" kern="1200" dirty="0" smtClean="0">
                <a:solidFill>
                  <a:schemeClr val="tx1"/>
                </a:solidFill>
                <a:latin typeface="+mn-lt"/>
                <a:ea typeface="+mn-ea"/>
                <a:cs typeface="+mn-cs"/>
              </a:rPr>
              <a:t>Yakın anlamlılıkta çoğu zaman sözcüğün cümledeki kullanımı belirleyici olmaktadır.</a:t>
            </a:r>
            <a:endParaRPr lang="tr-TR" dirty="0"/>
          </a:p>
        </p:txBody>
      </p:sp>
      <p:sp>
        <p:nvSpPr>
          <p:cNvPr id="4" name="3 Slayt Numarası Yer Tutucusu"/>
          <p:cNvSpPr>
            <a:spLocks noGrp="1"/>
          </p:cNvSpPr>
          <p:nvPr>
            <p:ph type="sldNum" sz="quarter" idx="10"/>
          </p:nvPr>
        </p:nvSpPr>
        <p:spPr/>
        <p:txBody>
          <a:bodyPr/>
          <a:lstStyle/>
          <a:p>
            <a:fld id="{B4308445-9D74-43A8-8C92-CA92A2815705}" type="slidenum">
              <a:rPr lang="tr-TR" smtClean="0"/>
              <a:pPr/>
              <a:t>15</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2525204B-90E3-43E7-9DC0-11C7BD42E106}" type="datetimeFigureOut">
              <a:rPr lang="tr-TR" smtClean="0"/>
              <a:pPr/>
              <a:t>12.04.2017</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F07AB721-641B-47C1-B5F8-7367AE0DDBAB}"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2525204B-90E3-43E7-9DC0-11C7BD42E106}" type="datetimeFigureOut">
              <a:rPr lang="tr-TR" smtClean="0"/>
              <a:pPr/>
              <a:t>12.04.2017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07AB721-641B-47C1-B5F8-7367AE0DDBA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2525204B-90E3-43E7-9DC0-11C7BD42E106}" type="datetimeFigureOut">
              <a:rPr lang="tr-TR" smtClean="0"/>
              <a:pPr/>
              <a:t>12.04.2017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07AB721-641B-47C1-B5F8-7367AE0DDBA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2525204B-90E3-43E7-9DC0-11C7BD42E106}" type="datetimeFigureOut">
              <a:rPr lang="tr-TR" smtClean="0"/>
              <a:pPr/>
              <a:t>12.04.2017</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F07AB721-641B-47C1-B5F8-7367AE0DDBA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2525204B-90E3-43E7-9DC0-11C7BD42E106}" type="datetimeFigureOut">
              <a:rPr lang="tr-TR" smtClean="0"/>
              <a:pPr/>
              <a:t>12.04.2017</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F07AB721-641B-47C1-B5F8-7367AE0DDBAB}"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2525204B-90E3-43E7-9DC0-11C7BD42E106}" type="datetimeFigureOut">
              <a:rPr lang="tr-TR" smtClean="0"/>
              <a:pPr/>
              <a:t>12.04.2017</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F07AB721-641B-47C1-B5F8-7367AE0DDBA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2525204B-90E3-43E7-9DC0-11C7BD42E106}" type="datetimeFigureOut">
              <a:rPr lang="tr-TR" smtClean="0"/>
              <a:pPr/>
              <a:t>12.04.2017</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F07AB721-641B-47C1-B5F8-7367AE0DDBAB}"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2525204B-90E3-43E7-9DC0-11C7BD42E106}" type="datetimeFigureOut">
              <a:rPr lang="tr-TR" smtClean="0"/>
              <a:pPr/>
              <a:t>12.04.2017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07AB721-641B-47C1-B5F8-7367AE0DDBA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2525204B-90E3-43E7-9DC0-11C7BD42E106}" type="datetimeFigureOut">
              <a:rPr lang="tr-TR" smtClean="0"/>
              <a:pPr/>
              <a:t>12.04.2017</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F07AB721-641B-47C1-B5F8-7367AE0DDBA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2525204B-90E3-43E7-9DC0-11C7BD42E106}" type="datetimeFigureOut">
              <a:rPr lang="tr-TR" smtClean="0"/>
              <a:pPr/>
              <a:t>12.04.2017</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F07AB721-641B-47C1-B5F8-7367AE0DDBAB}"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2525204B-90E3-43E7-9DC0-11C7BD42E106}" type="datetimeFigureOut">
              <a:rPr lang="tr-TR" smtClean="0"/>
              <a:pPr/>
              <a:t>12.04.2017</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F07AB721-641B-47C1-B5F8-7367AE0DDBAB}"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2525204B-90E3-43E7-9DC0-11C7BD42E106}" type="datetimeFigureOut">
              <a:rPr lang="tr-TR" smtClean="0"/>
              <a:pPr/>
              <a:t>12.04.2017</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F07AB721-641B-47C1-B5F8-7367AE0DDBAB}"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hyperlink" Target="http://www.dilbilgisi.net/wp-content/uploads/2014/11/Es-Anlamli-Kelimeler.jp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customXml" Target="../ink/ink1.xml"/><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customXml" Target="../ink/ink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www.turkdilbilgisi.com/sozcuk-turleri/isim-ad-nedir.html"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C:\Users\Casper\Desktop\Downloads\Mustafa%20Ceceli%20-%20Sevdim%20Seni%20Mabuduma%20(Lyrics%20Video).mp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370263" y="692696"/>
            <a:ext cx="45719"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1 Başlık"/>
          <p:cNvSpPr>
            <a:spLocks noGrp="1"/>
          </p:cNvSpPr>
          <p:nvPr>
            <p:ph type="ctrTitle"/>
          </p:nvPr>
        </p:nvSpPr>
        <p:spPr/>
        <p:txBody>
          <a:bodyPr/>
          <a:lstStyle/>
          <a:p>
            <a:r>
              <a:rPr lang="tr-TR" dirty="0" smtClean="0">
                <a:solidFill>
                  <a:srgbClr val="92D050"/>
                </a:solidFill>
              </a:rPr>
              <a:t>Türkçe 5…</a:t>
            </a:r>
            <a:endParaRPr lang="tr-TR" dirty="0">
              <a:solidFill>
                <a:srgbClr val="92D050"/>
              </a:solidFill>
            </a:endParaRPr>
          </a:p>
        </p:txBody>
      </p:sp>
      <p:sp>
        <p:nvSpPr>
          <p:cNvPr id="3" name="2 Alt Başlık"/>
          <p:cNvSpPr>
            <a:spLocks noGrp="1"/>
          </p:cNvSpPr>
          <p:nvPr>
            <p:ph type="subTitle" idx="1"/>
          </p:nvPr>
        </p:nvSpPr>
        <p:spPr/>
        <p:txBody>
          <a:bodyPr/>
          <a:lstStyle/>
          <a:p>
            <a:r>
              <a:rPr lang="tr-TR" dirty="0" smtClean="0"/>
              <a:t>Türkçe 5. sınıf konular</a:t>
            </a:r>
            <a:endParaRPr lang="tr-TR" dirty="0"/>
          </a:p>
        </p:txBody>
      </p:sp>
      <p:sp>
        <p:nvSpPr>
          <p:cNvPr id="4" name="3 Yuvarlatılmış Dikdörtgen"/>
          <p:cNvSpPr/>
          <p:nvPr/>
        </p:nvSpPr>
        <p:spPr>
          <a:xfrm>
            <a:off x="8172400" y="260648"/>
            <a:ext cx="792088"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whee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457200"/>
            <a:ext cx="914400" cy="6400800"/>
          </a:xfrm>
        </p:spPr>
        <p:txBody>
          <a:bodyPr>
            <a:normAutofit fontScale="90000"/>
          </a:bodyPr>
          <a:lstStyle/>
          <a:p>
            <a:r>
              <a:rPr lang="tr-TR" dirty="0" smtClean="0"/>
              <a:t>SOYUT VE SOMUT ANLAMLI KELİMELER</a:t>
            </a:r>
            <a:endParaRPr lang="tr-TR" dirty="0"/>
          </a:p>
        </p:txBody>
      </p:sp>
      <p:sp>
        <p:nvSpPr>
          <p:cNvPr id="3" name="2 Resim Yer Tutucusu"/>
          <p:cNvSpPr>
            <a:spLocks noGrp="1"/>
          </p:cNvSpPr>
          <p:nvPr>
            <p:ph type="pic" idx="1"/>
          </p:nvPr>
        </p:nvSpPr>
        <p:spPr>
          <a:xfrm>
            <a:off x="1259632" y="548680"/>
            <a:ext cx="7333488" cy="5486400"/>
          </a:xfrm>
        </p:spPr>
      </p:sp>
      <p:sp>
        <p:nvSpPr>
          <p:cNvPr id="4" name="3 Metin Yer Tutucusu"/>
          <p:cNvSpPr>
            <a:spLocks noGrp="1"/>
          </p:cNvSpPr>
          <p:nvPr>
            <p:ph type="body" sz="half" idx="2"/>
          </p:nvPr>
        </p:nvSpPr>
        <p:spPr>
          <a:xfrm flipH="1" flipV="1">
            <a:off x="9143999" y="6165304"/>
            <a:ext cx="45719" cy="72008"/>
          </a:xfrm>
        </p:spPr>
        <p:txBody>
          <a:bodyPr>
            <a:normAutofit fontScale="25000" lnSpcReduction="20000"/>
          </a:bodyPr>
          <a:lstStyle/>
          <a:p>
            <a:r>
              <a:rPr lang="tr-TR" dirty="0" smtClean="0"/>
              <a:t/>
            </a:r>
            <a:br>
              <a:rPr lang="tr-TR" dirty="0" smtClean="0"/>
            </a:br>
            <a:endParaRPr lang="tr-TR" dirty="0"/>
          </a:p>
        </p:txBody>
      </p:sp>
      <p:sp>
        <p:nvSpPr>
          <p:cNvPr id="24577" name="Rectangle 1"/>
          <p:cNvSpPr>
            <a:spLocks noChangeArrowheads="1"/>
          </p:cNvSpPr>
          <p:nvPr/>
        </p:nvSpPr>
        <p:spPr bwMode="auto">
          <a:xfrm>
            <a:off x="0" y="0"/>
            <a:ext cx="9144000" cy="457200"/>
          </a:xfrm>
          <a:prstGeom prst="rect">
            <a:avLst/>
          </a:prstGeom>
          <a:solidFill>
            <a:srgbClr val="FFFFFF"/>
          </a:solidFill>
          <a:ln w="9525">
            <a:noFill/>
            <a:miter lim="800000"/>
            <a:headEnd/>
            <a:tailEnd/>
          </a:ln>
          <a:effectLst/>
        </p:spPr>
        <p:txBody>
          <a:bodyPr vert="horz" wrap="none" lIns="0" tIns="201549" rIns="0" bIns="133308"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000" b="1" i="0" u="none" strike="noStrike" cap="none" normalizeH="0" baseline="0" smtClean="0">
                <a:ln>
                  <a:noFill/>
                </a:ln>
                <a:solidFill>
                  <a:srgbClr val="DD0055"/>
                </a:solidFill>
                <a:effectLst/>
                <a:latin typeface="Segoe UI" pitchFamily="34" charset="0"/>
                <a:cs typeface="Segoe UI" pitchFamily="34" charset="0"/>
              </a:rPr>
              <a:t>Somut Anlamlı Kelimeler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222222"/>
                </a:solidFill>
                <a:effectLst/>
                <a:latin typeface="Segoe UI" pitchFamily="34" charset="0"/>
                <a:cs typeface="Segoe UI" pitchFamily="34" charset="0"/>
              </a:rPr>
              <a:t>Beş duyu organımız olan göz, deri, kulak, dil ve burundan en az biriyle algılayabildiğimiz varlıkları karşılayan sözcüklere “</a:t>
            </a:r>
            <a:r>
              <a:rPr kumimoji="0" lang="tr-TR" sz="1100" b="1" i="0" u="none" strike="noStrike" cap="none" normalizeH="0" baseline="0" smtClean="0">
                <a:ln>
                  <a:noFill/>
                </a:ln>
                <a:solidFill>
                  <a:srgbClr val="222222"/>
                </a:solidFill>
                <a:effectLst/>
                <a:latin typeface="Segoe UI" pitchFamily="34" charset="0"/>
                <a:cs typeface="Segoe UI" pitchFamily="34" charset="0"/>
              </a:rPr>
              <a:t>somut anlamlı sözcükler</a:t>
            </a:r>
            <a:r>
              <a:rPr kumimoji="0" lang="tr-TR" sz="1100" b="0" i="0" u="none" strike="noStrike" cap="none" normalizeH="0" baseline="0" smtClean="0">
                <a:ln>
                  <a:noFill/>
                </a:ln>
                <a:solidFill>
                  <a:srgbClr val="222222"/>
                </a:solidFill>
                <a:effectLst/>
                <a:latin typeface="Segoe UI" pitchFamily="34" charset="0"/>
                <a:cs typeface="Segoe UI" pitchFamily="34" charset="0"/>
              </a:rPr>
              <a:t>” denir. Bir başka deyişle elle tutup gözle görebildiğimiz, koklayıp tadabildiğimiz veya koklayabildiğimiz varlıkları karşılayan kelimelerdir.</a:t>
            </a:r>
            <a:endParaRPr kumimoji="0" lang="tr-TR" sz="9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0" i="0" u="none" strike="noStrike" cap="none" normalizeH="0" baseline="0" smtClean="0">
                <a:ln>
                  <a:noFill/>
                </a:ln>
                <a:solidFill>
                  <a:schemeClr val="tx1"/>
                </a:solidFill>
                <a:effectLst/>
                <a:latin typeface="Arial" pitchFamily="34" charset="0"/>
                <a:cs typeface="Arial" pitchFamily="34" charset="0"/>
              </a:rPr>
              <a:t>  </a:t>
            </a:r>
            <a:r>
              <a:rPr kumimoji="0" lang="tr-TR" sz="16800" b="0" i="0" u="none" strike="noStrike" cap="none" normalizeH="0" baseline="0" smtClean="0">
                <a:ln>
                  <a:noFill/>
                </a:ln>
                <a:solidFill>
                  <a:schemeClr val="tx1"/>
                </a:solidFill>
                <a:effectLst/>
                <a:latin typeface="Arial" pitchFamily="34" charset="0"/>
                <a:cs typeface="Arial" pitchFamily="34" charset="0"/>
              </a:rPr>
              <a:t> </a:t>
            </a:r>
            <a:r>
              <a:rPr kumimoji="0" lang="tr-TR" sz="1800" b="0" i="0" u="none" strike="noStrike" cap="none" normalizeH="0" baseline="0" smtClean="0">
                <a:ln>
                  <a:noFill/>
                </a:ln>
                <a:solidFill>
                  <a:schemeClr val="tx1"/>
                </a:solidFill>
                <a:effectLst/>
                <a:latin typeface="Arial" pitchFamily="34" charset="0"/>
                <a:cs typeface="Arial" pitchFamily="34" charset="0"/>
              </a:rPr>
              <a:t>                                                                                                        </a:t>
            </a:r>
            <a:br>
              <a:rPr kumimoji="0" lang="tr-TR" sz="1800" b="0" i="0" u="none" strike="noStrike" cap="none" normalizeH="0" baseline="0" smtClean="0">
                <a:ln>
                  <a:noFill/>
                </a:ln>
                <a:solidFill>
                  <a:schemeClr val="tx1"/>
                </a:solidFill>
                <a:effectLst/>
                <a:latin typeface="Arial" pitchFamily="34" charset="0"/>
                <a:cs typeface="Arial" pitchFamily="34" charset="0"/>
              </a:rPr>
            </a:b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pic>
        <p:nvPicPr>
          <p:cNvPr id="24578" name="Picture 2" descr="Beş Duyu Organı"/>
          <p:cNvPicPr>
            <a:picLocks noChangeAspect="1" noChangeArrowheads="1"/>
          </p:cNvPicPr>
          <p:nvPr/>
        </p:nvPicPr>
        <p:blipFill>
          <a:blip r:embed="rId2" cstate="print"/>
          <a:srcRect/>
          <a:stretch>
            <a:fillRect/>
          </a:stretch>
        </p:blipFill>
        <p:spPr bwMode="auto">
          <a:xfrm>
            <a:off x="1475656" y="1340768"/>
            <a:ext cx="6667500" cy="2667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xfrm>
            <a:off x="457200" y="1600200"/>
            <a:ext cx="8229600" cy="5257800"/>
          </a:xfrm>
        </p:spPr>
        <p:txBody>
          <a:bodyPr>
            <a:normAutofit lnSpcReduction="10000"/>
          </a:bodyPr>
          <a:lstStyle/>
          <a:p>
            <a:r>
              <a:rPr lang="tr-TR" dirty="0" smtClean="0"/>
              <a:t>eş </a:t>
            </a:r>
            <a:r>
              <a:rPr lang="tr-TR" dirty="0"/>
              <a:t>Anlamlı ve Yakın Anlamlı Kelimeler</a:t>
            </a:r>
          </a:p>
          <a:p>
            <a:r>
              <a:rPr lang="tr-TR" b="1" dirty="0" smtClean="0"/>
              <a:t>Eş </a:t>
            </a:r>
            <a:r>
              <a:rPr lang="tr-TR" b="1" dirty="0"/>
              <a:t>Anlamlı Kelimeler</a:t>
            </a:r>
          </a:p>
          <a:p>
            <a:r>
              <a:rPr lang="tr-TR" b="1" dirty="0"/>
              <a:t>Eş anlamlı kelimeler</a:t>
            </a:r>
            <a:r>
              <a:rPr lang="tr-TR" dirty="0"/>
              <a:t>, yazılışları ve okunuşları farklı olmasına rağmen aynı anlamı taşıyan kelimelerdir. Eş anlamlı sözcükler birbirlerinin yerine kullanılabilir. Eş anlamlılık çoğunlukla Türkçe sözcüklerle dilimize yabancı dillerden girmiş sözcükler arasındadır.</a:t>
            </a:r>
          </a:p>
          <a:p>
            <a:r>
              <a:rPr lang="tr-TR" dirty="0">
                <a:hlinkClick r:id="rId2"/>
              </a:rPr>
              <a:t/>
            </a:r>
            <a:br>
              <a:rPr lang="tr-TR" dirty="0">
                <a:hlinkClick r:id="rId2"/>
              </a:rPr>
            </a:br>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flipH="1">
            <a:off x="-684584" y="150896"/>
            <a:ext cx="432048" cy="6400800"/>
          </a:xfrm>
        </p:spPr>
        <p:txBody>
          <a:bodyPr>
            <a:normAutofit fontScale="90000"/>
          </a:bodyPr>
          <a:lstStyle/>
          <a:p>
            <a:endParaRPr lang="tr-TR" dirty="0"/>
          </a:p>
        </p:txBody>
      </p:sp>
      <p:pic>
        <p:nvPicPr>
          <p:cNvPr id="23555" name="Picture 3" descr="Eş Anlamlı Kelimeler"/>
          <p:cNvPicPr>
            <a:picLocks noGrp="1" noChangeAspect="1" noChangeArrowheads="1"/>
          </p:cNvPicPr>
          <p:nvPr>
            <p:ph type="pic" idx="1"/>
          </p:nvPr>
        </p:nvPicPr>
        <p:blipFill>
          <a:blip r:embed="rId2" cstate="print"/>
          <a:srcRect l="28038" r="28038"/>
          <a:stretch>
            <a:fillRect/>
          </a:stretch>
        </p:blipFill>
        <p:spPr bwMode="auto">
          <a:xfrm>
            <a:off x="395536" y="1052736"/>
            <a:ext cx="7333488" cy="5486400"/>
          </a:xfrm>
          <a:prstGeom prst="rect">
            <a:avLst/>
          </a:prstGeom>
          <a:noFill/>
        </p:spPr>
      </p:pic>
      <p:sp>
        <p:nvSpPr>
          <p:cNvPr id="4" name="3 Metin Yer Tutucusu"/>
          <p:cNvSpPr>
            <a:spLocks noGrp="1"/>
          </p:cNvSpPr>
          <p:nvPr>
            <p:ph type="body" sz="half" idx="2"/>
          </p:nvPr>
        </p:nvSpPr>
        <p:spPr>
          <a:xfrm>
            <a:off x="8430768" y="5867400"/>
            <a:ext cx="45719" cy="6858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txBody>
          <a:bodyPr/>
          <a:lstStyle/>
          <a:p>
            <a:endParaRPr lang="tr-TR" dirty="0"/>
          </a:p>
        </p:txBody>
      </p:sp>
      <p:sp>
        <p:nvSpPr>
          <p:cNvPr id="23553" name="Rectangle 1"/>
          <p:cNvSpPr>
            <a:spLocks noChangeArrowheads="1"/>
          </p:cNvSpPr>
          <p:nvPr/>
        </p:nvSpPr>
        <p:spPr bwMode="auto">
          <a:xfrm>
            <a:off x="323528" y="-86658"/>
            <a:ext cx="6984776" cy="630515"/>
          </a:xfrm>
          <a:prstGeom prst="rect">
            <a:avLst/>
          </a:prstGeom>
          <a:solidFill>
            <a:srgbClr val="FFFFFF"/>
          </a:solidFill>
          <a:ln w="9525">
            <a:noFill/>
            <a:miter lim="800000"/>
            <a:headEnd/>
            <a:tailEnd/>
          </a:ln>
          <a:effectLst/>
        </p:spPr>
        <p:txBody>
          <a:bodyPr vert="horz" wrap="square" lIns="0" tIns="201549" rIns="0" bIns="133308" numCol="1" anchor="ctr" anchorCtr="0" compatLnSpc="1">
            <a:prstTxWarp prst="textNoShape">
              <a:avLst/>
            </a:prstTxWarp>
            <a:spAutoFit/>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tr-TR" sz="800" b="0" i="0" u="none" strike="noStrike" cap="none" normalizeH="0" baseline="0" dirty="0" smtClean="0">
                <a:ln>
                  <a:noFill/>
                </a:ln>
                <a:solidFill>
                  <a:schemeClr val="tx1"/>
                </a:solidFill>
                <a:effectLst/>
                <a:latin typeface="Segoe UI" pitchFamily="34" charset="0"/>
                <a:cs typeface="Segoe UI" pitchFamily="34" charset="0"/>
              </a:rPr>
              <a:t>43827</a:t>
            </a:r>
            <a:endParaRPr kumimoji="0" lang="tr-TR"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100" b="1" i="0" u="none" strike="noStrike" cap="none" normalizeH="0" baseline="0" dirty="0" smtClean="0">
                <a:ln>
                  <a:noFill/>
                </a:ln>
                <a:solidFill>
                  <a:srgbClr val="222222"/>
                </a:solidFill>
                <a:effectLst/>
                <a:latin typeface="Segoe UI" pitchFamily="34" charset="0"/>
                <a:cs typeface="Segoe UI" pitchFamily="34" charset="0"/>
              </a:rPr>
              <a:t>Eş anlamlı </a:t>
            </a:r>
            <a:r>
              <a:rPr kumimoji="0" lang="tr-TR" sz="1100" b="1" i="0" u="none" strike="noStrike" cap="none" normalizeH="0" baseline="0" dirty="0" err="1" smtClean="0">
                <a:ln>
                  <a:noFill/>
                </a:ln>
                <a:solidFill>
                  <a:srgbClr val="222222"/>
                </a:solidFill>
                <a:effectLst/>
                <a:latin typeface="Segoe UI" pitchFamily="34" charset="0"/>
                <a:cs typeface="Segoe UI" pitchFamily="34" charset="0"/>
              </a:rPr>
              <a:t>kelimer</a:t>
            </a:r>
            <a:r>
              <a:rPr kumimoji="0" lang="tr-TR" sz="1100" b="0" i="0" u="none" strike="noStrike" cap="none" normalizeH="0" baseline="0" dirty="0" smtClean="0">
                <a:ln>
                  <a:noFill/>
                </a:ln>
                <a:solidFill>
                  <a:srgbClr val="222222"/>
                </a:solidFill>
                <a:effectLst/>
                <a:latin typeface="Segoe UI" pitchFamily="34" charset="0"/>
                <a:cs typeface="Segoe UI" pitchFamily="34" charset="0"/>
              </a:rPr>
              <a:t>, yazılışları ve okunuşları farklı olmasına rağmen aynı anlamı taşıyan kelimelerdir</a:t>
            </a:r>
            <a:r>
              <a:rPr lang="tr-TR" sz="1100" dirty="0" smtClean="0">
                <a:solidFill>
                  <a:srgbClr val="222222"/>
                </a:solidFill>
                <a:latin typeface="Segoe UI" pitchFamily="34" charset="0"/>
                <a:cs typeface="Segoe UI" pitchFamily="34" charset="0"/>
              </a:rPr>
              <a:t>.</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5 Serbest Form"/>
          <p:cNvSpPr/>
          <p:nvPr/>
        </p:nvSpPr>
        <p:spPr>
          <a:xfrm flipH="1">
            <a:off x="8002906" y="602449"/>
            <a:ext cx="45719" cy="162255"/>
          </a:xfrm>
          <a:custGeom>
            <a:avLst/>
            <a:gdLst>
              <a:gd name="connsiteX0" fmla="*/ 0 w 161925"/>
              <a:gd name="connsiteY0" fmla="*/ 26201 h 654851"/>
              <a:gd name="connsiteX1" fmla="*/ 28575 w 161925"/>
              <a:gd name="connsiteY1" fmla="*/ 7151 h 654851"/>
              <a:gd name="connsiteX2" fmla="*/ 47625 w 161925"/>
              <a:gd name="connsiteY2" fmla="*/ 64301 h 654851"/>
              <a:gd name="connsiteX3" fmla="*/ 66675 w 161925"/>
              <a:gd name="connsiteY3" fmla="*/ 102401 h 654851"/>
              <a:gd name="connsiteX4" fmla="*/ 85725 w 161925"/>
              <a:gd name="connsiteY4" fmla="*/ 130976 h 654851"/>
              <a:gd name="connsiteX5" fmla="*/ 95250 w 161925"/>
              <a:gd name="connsiteY5" fmla="*/ 159551 h 654851"/>
              <a:gd name="connsiteX6" fmla="*/ 114300 w 161925"/>
              <a:gd name="connsiteY6" fmla="*/ 188126 h 654851"/>
              <a:gd name="connsiteX7" fmla="*/ 133350 w 161925"/>
              <a:gd name="connsiteY7" fmla="*/ 254801 h 654851"/>
              <a:gd name="connsiteX8" fmla="*/ 123825 w 161925"/>
              <a:gd name="connsiteY8" fmla="*/ 426251 h 654851"/>
              <a:gd name="connsiteX9" fmla="*/ 114300 w 161925"/>
              <a:gd name="connsiteY9" fmla="*/ 464351 h 654851"/>
              <a:gd name="connsiteX10" fmla="*/ 133350 w 161925"/>
              <a:gd name="connsiteY10" fmla="*/ 588176 h 654851"/>
              <a:gd name="connsiteX11" fmla="*/ 152400 w 161925"/>
              <a:gd name="connsiteY11" fmla="*/ 616751 h 654851"/>
              <a:gd name="connsiteX12" fmla="*/ 161925 w 161925"/>
              <a:gd name="connsiteY12" fmla="*/ 654851 h 65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925" h="654851">
                <a:moveTo>
                  <a:pt x="0" y="26201"/>
                </a:moveTo>
                <a:cubicBezTo>
                  <a:pt x="9525" y="19851"/>
                  <a:pt x="19636" y="0"/>
                  <a:pt x="28575" y="7151"/>
                </a:cubicBezTo>
                <a:cubicBezTo>
                  <a:pt x="44255" y="19695"/>
                  <a:pt x="38645" y="46340"/>
                  <a:pt x="47625" y="64301"/>
                </a:cubicBezTo>
                <a:cubicBezTo>
                  <a:pt x="53975" y="77001"/>
                  <a:pt x="59630" y="90073"/>
                  <a:pt x="66675" y="102401"/>
                </a:cubicBezTo>
                <a:cubicBezTo>
                  <a:pt x="72355" y="112340"/>
                  <a:pt x="80605" y="120737"/>
                  <a:pt x="85725" y="130976"/>
                </a:cubicBezTo>
                <a:cubicBezTo>
                  <a:pt x="90215" y="139956"/>
                  <a:pt x="90760" y="150571"/>
                  <a:pt x="95250" y="159551"/>
                </a:cubicBezTo>
                <a:cubicBezTo>
                  <a:pt x="100370" y="169790"/>
                  <a:pt x="109180" y="177887"/>
                  <a:pt x="114300" y="188126"/>
                </a:cubicBezTo>
                <a:cubicBezTo>
                  <a:pt x="121132" y="201791"/>
                  <a:pt x="130298" y="242594"/>
                  <a:pt x="133350" y="254801"/>
                </a:cubicBezTo>
                <a:cubicBezTo>
                  <a:pt x="130175" y="311951"/>
                  <a:pt x="129007" y="369248"/>
                  <a:pt x="123825" y="426251"/>
                </a:cubicBezTo>
                <a:cubicBezTo>
                  <a:pt x="122640" y="439288"/>
                  <a:pt x="114300" y="451260"/>
                  <a:pt x="114300" y="464351"/>
                </a:cubicBezTo>
                <a:cubicBezTo>
                  <a:pt x="114300" y="477099"/>
                  <a:pt x="121847" y="561336"/>
                  <a:pt x="133350" y="588176"/>
                </a:cubicBezTo>
                <a:cubicBezTo>
                  <a:pt x="137859" y="598698"/>
                  <a:pt x="146050" y="607226"/>
                  <a:pt x="152400" y="616751"/>
                </a:cubicBezTo>
                <a:lnTo>
                  <a:pt x="161925" y="654851"/>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BAZI EŞ ANLAMLI KELİMELER</a:t>
            </a:r>
            <a:br>
              <a:rPr lang="tr-TR" dirty="0" smtClean="0"/>
            </a:br>
            <a:endParaRPr lang="tr-TR" dirty="0"/>
          </a:p>
        </p:txBody>
      </p:sp>
      <p:sp>
        <p:nvSpPr>
          <p:cNvPr id="3" name="2 İçerik Yer Tutucusu"/>
          <p:cNvSpPr>
            <a:spLocks noGrp="1"/>
          </p:cNvSpPr>
          <p:nvPr>
            <p:ph idx="1"/>
          </p:nvPr>
        </p:nvSpPr>
        <p:spPr/>
        <p:txBody>
          <a:bodyPr>
            <a:normAutofit fontScale="62500" lnSpcReduction="20000"/>
          </a:bodyPr>
          <a:lstStyle/>
          <a:p>
            <a:r>
              <a:rPr lang="tr-TR" dirty="0"/>
              <a:t>» siyah – kara</a:t>
            </a:r>
            <a:r>
              <a:rPr lang="tr-TR" dirty="0" smtClean="0"/>
              <a:t/>
            </a:r>
            <a:br>
              <a:rPr lang="tr-TR" dirty="0" smtClean="0"/>
            </a:br>
            <a:r>
              <a:rPr lang="tr-TR" dirty="0"/>
              <a:t>» cevap – yanıt</a:t>
            </a:r>
            <a:r>
              <a:rPr lang="tr-TR" dirty="0" smtClean="0"/>
              <a:t/>
            </a:r>
            <a:br>
              <a:rPr lang="tr-TR" dirty="0" smtClean="0"/>
            </a:br>
            <a:r>
              <a:rPr lang="tr-TR" dirty="0"/>
              <a:t>» kalp – yürek – gönül</a:t>
            </a:r>
            <a:r>
              <a:rPr lang="tr-TR" dirty="0" smtClean="0"/>
              <a:t/>
            </a:r>
            <a:br>
              <a:rPr lang="tr-TR" dirty="0" smtClean="0"/>
            </a:br>
            <a:r>
              <a:rPr lang="tr-TR" dirty="0"/>
              <a:t>» kelime – sözcük</a:t>
            </a:r>
            <a:r>
              <a:rPr lang="tr-TR" dirty="0" smtClean="0"/>
              <a:t/>
            </a:r>
            <a:br>
              <a:rPr lang="tr-TR" dirty="0" smtClean="0"/>
            </a:br>
            <a:r>
              <a:rPr lang="tr-TR" dirty="0"/>
              <a:t>» ileti – mesaj</a:t>
            </a:r>
            <a:r>
              <a:rPr lang="tr-TR" dirty="0" smtClean="0"/>
              <a:t/>
            </a:r>
            <a:br>
              <a:rPr lang="tr-TR" dirty="0" smtClean="0"/>
            </a:br>
            <a:r>
              <a:rPr lang="tr-TR" dirty="0"/>
              <a:t>» özgün – orijinal</a:t>
            </a:r>
            <a:r>
              <a:rPr lang="tr-TR" dirty="0" smtClean="0"/>
              <a:t/>
            </a:r>
            <a:br>
              <a:rPr lang="tr-TR" dirty="0" smtClean="0"/>
            </a:br>
            <a:r>
              <a:rPr lang="tr-TR" dirty="0"/>
              <a:t>» dil – lisan</a:t>
            </a:r>
            <a:r>
              <a:rPr lang="tr-TR" dirty="0" smtClean="0"/>
              <a:t/>
            </a:r>
            <a:br>
              <a:rPr lang="tr-TR" dirty="0" smtClean="0"/>
            </a:br>
            <a:r>
              <a:rPr lang="tr-TR" dirty="0"/>
              <a:t>» bellek – hafıza</a:t>
            </a:r>
            <a:r>
              <a:rPr lang="tr-TR" dirty="0" smtClean="0"/>
              <a:t/>
            </a:r>
            <a:br>
              <a:rPr lang="tr-TR" dirty="0" smtClean="0"/>
            </a:br>
            <a:r>
              <a:rPr lang="tr-TR" dirty="0"/>
              <a:t>» uygarlık – medeniyet</a:t>
            </a:r>
            <a:r>
              <a:rPr lang="tr-TR" dirty="0" smtClean="0"/>
              <a:t/>
            </a:r>
            <a:br>
              <a:rPr lang="tr-TR" dirty="0" smtClean="0"/>
            </a:br>
            <a:r>
              <a:rPr lang="tr-TR" dirty="0"/>
              <a:t>» al – kırmızı</a:t>
            </a:r>
            <a:r>
              <a:rPr lang="tr-TR" dirty="0" smtClean="0"/>
              <a:t/>
            </a:r>
            <a:br>
              <a:rPr lang="tr-TR" dirty="0" smtClean="0"/>
            </a:br>
            <a:r>
              <a:rPr lang="tr-TR" dirty="0"/>
              <a:t>» misafir – konuk</a:t>
            </a:r>
            <a:r>
              <a:rPr lang="tr-TR" dirty="0" smtClean="0"/>
              <a:t/>
            </a:r>
            <a:br>
              <a:rPr lang="tr-TR" dirty="0" smtClean="0"/>
            </a:br>
            <a:r>
              <a:rPr lang="tr-TR" dirty="0"/>
              <a:t>» fiil – eylem</a:t>
            </a:r>
            <a:r>
              <a:rPr lang="tr-TR" dirty="0" smtClean="0"/>
              <a:t/>
            </a:r>
            <a:br>
              <a:rPr lang="tr-TR" dirty="0" smtClean="0"/>
            </a:br>
            <a:r>
              <a:rPr lang="tr-TR" dirty="0"/>
              <a:t>» model – örnek</a:t>
            </a:r>
            <a:r>
              <a:rPr lang="tr-TR" dirty="0" smtClean="0"/>
              <a:t/>
            </a:r>
            <a:br>
              <a:rPr lang="tr-TR" dirty="0" smtClean="0"/>
            </a:br>
            <a:r>
              <a:rPr lang="tr-TR" dirty="0"/>
              <a:t>» ölçüt – kıstas – kriter</a:t>
            </a:r>
            <a:r>
              <a:rPr lang="tr-TR" dirty="0" smtClean="0"/>
              <a:t/>
            </a:r>
            <a:br>
              <a:rPr lang="tr-TR" dirty="0" smtClean="0"/>
            </a:br>
            <a:r>
              <a:rPr lang="tr-TR" dirty="0"/>
              <a:t>» belgegeçer – faks</a:t>
            </a:r>
            <a:r>
              <a:rPr lang="tr-TR" dirty="0" smtClean="0"/>
              <a:t/>
            </a:r>
            <a:br>
              <a:rPr lang="tr-TR" dirty="0" smtClean="0"/>
            </a:br>
            <a:r>
              <a:rPr lang="tr-TR" dirty="0"/>
              <a:t>» ilginç – enteresan</a:t>
            </a:r>
            <a:r>
              <a:rPr lang="tr-TR" dirty="0" smtClean="0"/>
              <a:t/>
            </a:r>
            <a:br>
              <a:rPr lang="tr-TR" dirty="0" smtClean="0"/>
            </a:br>
            <a:r>
              <a:rPr lang="tr-TR" dirty="0"/>
              <a:t>» varsıl – zengin</a:t>
            </a:r>
            <a:r>
              <a:rPr lang="tr-TR" dirty="0" smtClean="0"/>
              <a:t/>
            </a:r>
            <a:br>
              <a:rPr lang="tr-TR" dirty="0" smtClean="0"/>
            </a:br>
            <a:r>
              <a:rPr lang="tr-TR" dirty="0"/>
              <a:t>» yoksul – fakir</a:t>
            </a:r>
          </a:p>
        </p:txBody>
      </p:sp>
      <mc:AlternateContent xmlns:mc="http://schemas.openxmlformats.org/markup-compatibility/2006">
        <mc:Choice xmlns:p14="http://schemas.microsoft.com/office/powerpoint/2010/main" xmlns="" Requires="p14">
          <p:contentPart p14:bwMode="auto" r:id="rId2">
            <p14:nvContentPartPr>
              <p14:cNvPr id="1026" name="Ink 2"/>
              <p14:cNvContentPartPr>
                <a14:cpLocks xmlns:a14="http://schemas.microsoft.com/office/drawing/2010/main" noRot="1" noChangeAspect="1" noEditPoints="1" noChangeArrowheads="1" noChangeShapeType="1"/>
              </p14:cNvContentPartPr>
              <p14:nvPr/>
            </p14:nvContentPartPr>
            <p14:xfrm>
              <a:off x="-467748938" y="-461476725"/>
              <a:ext cx="469499951" cy="468206138"/>
            </p14:xfrm>
          </p:contentPart>
        </mc:Choice>
        <mc:Fallback>
          <p:pic>
            <p:nvPicPr>
              <p:cNvPr id="1026" name="Ink 2"/>
              <p:cNvPicPr>
                <a:picLocks noRot="1" noChangeAspect="1" noEditPoints="1" noChangeArrowheads="1" noChangeShapeType="1"/>
              </p:cNvPicPr>
              <p:nvPr/>
            </p:nvPicPr>
            <p:blipFill>
              <a:blip r:embed="rId3" cstate="print"/>
              <a:stretch>
                <a:fillRect/>
              </a:stretch>
            </p:blipFill>
            <p:spPr>
              <a:xfrm>
                <a:off x="-467758298" y="-461486085"/>
                <a:ext cx="469515791" cy="468224858"/>
              </a:xfrm>
              <a:prstGeom prst="rect">
                <a:avLst/>
              </a:prstGeom>
            </p:spPr>
          </p:pic>
        </mc:Fallback>
      </mc:AlternateContent>
      <mc:AlternateContent xmlns:mc="http://schemas.openxmlformats.org/markup-compatibility/2006">
        <mc:Choice xmlns:p14="http://schemas.microsoft.com/office/powerpoint/2010/main" xmlns="" Requires="p14">
          <p:contentPart p14:bwMode="auto" r:id="rId4">
            <p14:nvContentPartPr>
              <p14:cNvPr id="1027" name="Ink 3"/>
              <p14:cNvContentPartPr>
                <a14:cpLocks xmlns:a14="http://schemas.microsoft.com/office/drawing/2010/main" noRot="1" noChangeAspect="1" noEditPoints="1" noChangeArrowheads="1" noChangeShapeType="1"/>
              </p14:cNvContentPartPr>
              <p14:nvPr/>
            </p14:nvContentPartPr>
            <p14:xfrm>
              <a:off x="1108075" y="628650"/>
              <a:ext cx="6486525" cy="207963"/>
            </p14:xfrm>
          </p:contentPart>
        </mc:Choice>
        <mc:Fallback>
          <p:pic>
            <p:nvPicPr>
              <p:cNvPr id="1027" name="Ink 3"/>
              <p:cNvPicPr>
                <a:picLocks noRot="1" noChangeAspect="1" noEditPoints="1" noChangeArrowheads="1" noChangeShapeType="1"/>
              </p:cNvPicPr>
              <p:nvPr/>
            </p:nvPicPr>
            <p:blipFill>
              <a:blip r:embed="rId5" cstate="print"/>
              <a:stretch>
                <a:fillRect/>
              </a:stretch>
            </p:blipFill>
            <p:spPr>
              <a:xfrm>
                <a:off x="1092235" y="556882"/>
                <a:ext cx="6518205" cy="351906"/>
              </a:xfrm>
              <a:prstGeom prst="rect">
                <a:avLst/>
              </a:prstGeom>
            </p:spPr>
          </p:pic>
        </mc:Fallback>
      </mc:AlternateContent>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DİL BİLGİSİ</a:t>
            </a:r>
            <a:endParaRPr lang="tr-TR" dirty="0"/>
          </a:p>
        </p:txBody>
      </p:sp>
      <p:sp>
        <p:nvSpPr>
          <p:cNvPr id="3" name="2 İçerik Yer Tutucusu"/>
          <p:cNvSpPr>
            <a:spLocks noGrp="1"/>
          </p:cNvSpPr>
          <p:nvPr>
            <p:ph idx="1"/>
          </p:nvPr>
        </p:nvSpPr>
        <p:spPr/>
        <p:txBody>
          <a:bodyPr/>
          <a:lstStyle/>
          <a:p>
            <a:r>
              <a:rPr lang="tr-TR" b="1" dirty="0"/>
              <a:t>Yakın Anlamlı Kelimeler</a:t>
            </a:r>
          </a:p>
          <a:p>
            <a:r>
              <a:rPr lang="tr-TR" dirty="0"/>
              <a:t>Yazılışı ve okunuşu farklı olan, anlamdaş gibi göründüğü hâlde birbirinin yerini tamamen tutamayan, yani aralarında anlam ayrıntısı bulunan kelimelerdir. Bunlar çoğunlukla Türkçe kelimelerdir.</a:t>
            </a:r>
          </a:p>
          <a:p>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 YAKIN ANLAMLI KELİMELER</a:t>
            </a:r>
            <a:br>
              <a:rPr lang="tr-TR" dirty="0" smtClean="0"/>
            </a:br>
            <a:endParaRPr lang="tr-TR" dirty="0"/>
          </a:p>
        </p:txBody>
      </p:sp>
      <p:sp>
        <p:nvSpPr>
          <p:cNvPr id="3" name="2 İçerik Yer Tutucusu"/>
          <p:cNvSpPr>
            <a:spLocks noGrp="1"/>
          </p:cNvSpPr>
          <p:nvPr>
            <p:ph idx="1"/>
          </p:nvPr>
        </p:nvSpPr>
        <p:spPr/>
        <p:txBody>
          <a:bodyPr>
            <a:normAutofit fontScale="92500" lnSpcReduction="10000"/>
          </a:bodyPr>
          <a:lstStyle/>
          <a:p>
            <a:r>
              <a:rPr lang="tr-TR" dirty="0"/>
              <a:t>» basmak – çiğnemek – ezmek</a:t>
            </a:r>
            <a:br>
              <a:rPr lang="tr-TR" dirty="0"/>
            </a:br>
            <a:r>
              <a:rPr lang="tr-TR" dirty="0"/>
              <a:t>» tutmak – yakalamak</a:t>
            </a:r>
            <a:br>
              <a:rPr lang="tr-TR" dirty="0"/>
            </a:br>
            <a:r>
              <a:rPr lang="tr-TR" dirty="0"/>
              <a:t>» korkak – çekingen</a:t>
            </a:r>
            <a:br>
              <a:rPr lang="tr-TR" dirty="0"/>
            </a:br>
            <a:r>
              <a:rPr lang="tr-TR" dirty="0"/>
              <a:t>» saçmak – dağıtmak</a:t>
            </a:r>
            <a:br>
              <a:rPr lang="tr-TR" dirty="0"/>
            </a:br>
            <a:r>
              <a:rPr lang="tr-TR" dirty="0"/>
              <a:t>» dargın – küskün – kırgın</a:t>
            </a:r>
            <a:br>
              <a:rPr lang="tr-TR" dirty="0"/>
            </a:br>
            <a:r>
              <a:rPr lang="tr-TR" dirty="0"/>
              <a:t>» tanıdık – bildik</a:t>
            </a:r>
          </a:p>
          <a:p>
            <a:r>
              <a:rPr lang="tr-TR" b="1" dirty="0"/>
              <a:t>Örnek</a:t>
            </a:r>
          </a:p>
          <a:p>
            <a:r>
              <a:rPr lang="tr-TR" dirty="0"/>
              <a:t>» Çiçeklere </a:t>
            </a:r>
            <a:r>
              <a:rPr lang="tr-TR" b="1" dirty="0"/>
              <a:t>basmak</a:t>
            </a:r>
            <a:r>
              <a:rPr lang="tr-TR" dirty="0"/>
              <a:t>.</a:t>
            </a:r>
          </a:p>
          <a:p>
            <a:r>
              <a:rPr lang="tr-TR" dirty="0"/>
              <a:t>» Çiçekleri </a:t>
            </a:r>
            <a:r>
              <a:rPr lang="tr-TR" b="1" dirty="0"/>
              <a:t>çiğnemek</a:t>
            </a:r>
            <a:r>
              <a:rPr lang="tr-TR" dirty="0"/>
              <a:t>.</a:t>
            </a:r>
          </a:p>
          <a:p>
            <a:r>
              <a:rPr lang="tr-TR" dirty="0"/>
              <a:t>» Çiçekleri </a:t>
            </a:r>
            <a:r>
              <a:rPr lang="tr-TR" b="1" dirty="0"/>
              <a:t>ezmek</a:t>
            </a:r>
            <a:r>
              <a:rPr lang="tr-TR" dirty="0"/>
              <a:t>.</a:t>
            </a:r>
          </a:p>
          <a:p>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27650" name="Picture 2" descr="Zit-Anlamli-Kelimeler"/>
          <p:cNvPicPr>
            <a:picLocks noGrp="1" noChangeAspect="1" noChangeArrowheads="1"/>
          </p:cNvPicPr>
          <p:nvPr>
            <p:ph type="pic" idx="1"/>
          </p:nvPr>
        </p:nvPicPr>
        <p:blipFill>
          <a:blip r:embed="rId2" cstate="print"/>
          <a:srcRect l="32813" r="32813"/>
          <a:stretch>
            <a:fillRect/>
          </a:stretch>
        </p:blipFill>
        <p:spPr bwMode="auto">
          <a:xfrm>
            <a:off x="1619672" y="188640"/>
            <a:ext cx="7524328" cy="4608512"/>
          </a:xfrm>
          <a:prstGeom prst="rect">
            <a:avLst/>
          </a:prstGeom>
          <a:noFill/>
        </p:spPr>
      </p:pic>
      <p:sp>
        <p:nvSpPr>
          <p:cNvPr id="4" name="3 Metin Yer Tutucusu"/>
          <p:cNvSpPr>
            <a:spLocks noGrp="1"/>
          </p:cNvSpPr>
          <p:nvPr>
            <p:ph type="body" sz="half" idx="2"/>
          </p:nvPr>
        </p:nvSpPr>
        <p:spPr>
          <a:xfrm>
            <a:off x="3059832" y="5373216"/>
            <a:ext cx="3960440" cy="685800"/>
          </a:xfrm>
        </p:spPr>
        <p:txBody>
          <a:bodyPr/>
          <a:lstStyle/>
          <a:p>
            <a:r>
              <a:rPr lang="tr-TR" dirty="0" smtClean="0"/>
              <a:t>Zıt anlamlı kelimeler</a:t>
            </a:r>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ZIT ANLAMLI KELİMELER..</a:t>
            </a:r>
            <a:endParaRPr lang="tr-TR" dirty="0"/>
          </a:p>
        </p:txBody>
      </p:sp>
      <p:sp>
        <p:nvSpPr>
          <p:cNvPr id="3" name="2 İçerik Yer Tutucusu"/>
          <p:cNvSpPr>
            <a:spLocks noGrp="1"/>
          </p:cNvSpPr>
          <p:nvPr>
            <p:ph idx="1"/>
          </p:nvPr>
        </p:nvSpPr>
        <p:spPr/>
        <p:txBody>
          <a:bodyPr/>
          <a:lstStyle/>
          <a:p>
            <a:r>
              <a:rPr lang="tr-TR" dirty="0" smtClean="0"/>
              <a:t>Anlamca birbirinin karşıtı olan, birbiriyle çelişen kelimelere </a:t>
            </a:r>
            <a:r>
              <a:rPr lang="tr-TR" b="1" dirty="0" smtClean="0"/>
              <a:t>zıt anlamlı kelimeler</a:t>
            </a:r>
            <a:r>
              <a:rPr lang="tr-TR" dirty="0" smtClean="0"/>
              <a:t> adı verilir. Türkçemizde her sözcüğün eş anlamlısı olmadığı gibi zıt anlamlısı da yoktur. Zıt anlamlı sözcükler genellikle nitelik veya nicelik bildiren sözcüklerde yani sıfat ve zarf özelliğindeki sözcüklerde bulunur.</a:t>
            </a:r>
            <a:endParaRPr lang="tr-T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Zıt anlamlı bazı kelimeler</a:t>
            </a:r>
            <a:endParaRPr lang="tr-TR" dirty="0"/>
          </a:p>
        </p:txBody>
      </p:sp>
      <p:sp>
        <p:nvSpPr>
          <p:cNvPr id="3" name="2 İçerik Yer Tutucusu"/>
          <p:cNvSpPr>
            <a:spLocks noGrp="1"/>
          </p:cNvSpPr>
          <p:nvPr>
            <p:ph idx="1"/>
          </p:nvPr>
        </p:nvSpPr>
        <p:spPr>
          <a:xfrm>
            <a:off x="914400" y="1844824"/>
            <a:ext cx="8229600" cy="4572000"/>
          </a:xfrm>
        </p:spPr>
        <p:txBody>
          <a:bodyPr>
            <a:normAutofit fontScale="47500" lnSpcReduction="20000"/>
          </a:bodyPr>
          <a:lstStyle/>
          <a:p>
            <a:r>
              <a:rPr lang="tr-TR" dirty="0" smtClean="0"/>
              <a:t>                                              </a:t>
            </a:r>
            <a:br>
              <a:rPr lang="tr-TR" dirty="0" smtClean="0"/>
            </a:br>
            <a:r>
              <a:rPr lang="tr-TR" dirty="0" smtClean="0"/>
              <a:t> babacan ↔ sevimsiz</a:t>
            </a:r>
            <a:br>
              <a:rPr lang="tr-TR" dirty="0" smtClean="0"/>
            </a:br>
            <a:r>
              <a:rPr lang="tr-TR" dirty="0" smtClean="0"/>
              <a:t>babayiğit ↔ namert</a:t>
            </a:r>
            <a:br>
              <a:rPr lang="tr-TR" dirty="0" smtClean="0"/>
            </a:br>
            <a:r>
              <a:rPr lang="tr-TR" dirty="0" smtClean="0"/>
              <a:t>bacaksız ↔ uzun boylu</a:t>
            </a:r>
            <a:br>
              <a:rPr lang="tr-TR" dirty="0" smtClean="0"/>
            </a:br>
            <a:r>
              <a:rPr lang="tr-TR" dirty="0" smtClean="0"/>
              <a:t>bağımlı ↔ özgür</a:t>
            </a:r>
            <a:br>
              <a:rPr lang="tr-TR" dirty="0" smtClean="0"/>
            </a:br>
            <a:r>
              <a:rPr lang="tr-TR" dirty="0" smtClean="0"/>
              <a:t>bağımsızlık ↔ tutsaklık</a:t>
            </a:r>
            <a:br>
              <a:rPr lang="tr-TR" dirty="0" smtClean="0"/>
            </a:br>
            <a:r>
              <a:rPr lang="tr-TR" dirty="0" smtClean="0"/>
              <a:t>bağışlamak ↔ cezalandırmak</a:t>
            </a:r>
            <a:br>
              <a:rPr lang="tr-TR" dirty="0" smtClean="0"/>
            </a:br>
            <a:r>
              <a:rPr lang="tr-TR" dirty="0" smtClean="0"/>
              <a:t>bağlamak ↔ çözmek</a:t>
            </a:r>
            <a:br>
              <a:rPr lang="tr-TR" dirty="0" smtClean="0"/>
            </a:br>
            <a:r>
              <a:rPr lang="tr-TR" dirty="0" smtClean="0"/>
              <a:t>bağnaz ↔ çağdaş, aydın</a:t>
            </a:r>
            <a:br>
              <a:rPr lang="tr-TR" dirty="0" smtClean="0"/>
            </a:br>
            <a:r>
              <a:rPr lang="tr-TR" dirty="0" smtClean="0"/>
              <a:t>bahadır ↔ korkak</a:t>
            </a:r>
            <a:br>
              <a:rPr lang="tr-TR" dirty="0" smtClean="0"/>
            </a:br>
            <a:r>
              <a:rPr lang="tr-TR" dirty="0" smtClean="0"/>
              <a:t>bahtiyar ↔ mutsuz</a:t>
            </a:r>
            <a:br>
              <a:rPr lang="tr-TR" dirty="0" smtClean="0"/>
            </a:br>
            <a:r>
              <a:rPr lang="tr-TR" dirty="0" smtClean="0"/>
              <a:t>bakımlı ↔ harap</a:t>
            </a:r>
            <a:br>
              <a:rPr lang="tr-TR" dirty="0" smtClean="0"/>
            </a:br>
            <a:r>
              <a:rPr lang="tr-TR" dirty="0" smtClean="0"/>
              <a:t>baki ↔ fani, ölümlü</a:t>
            </a:r>
            <a:br>
              <a:rPr lang="tr-TR" dirty="0" smtClean="0"/>
            </a:br>
            <a:r>
              <a:rPr lang="tr-TR" dirty="0" smtClean="0"/>
              <a:t>bakir ↔ bozulmuş, işlenmiş</a:t>
            </a:r>
            <a:br>
              <a:rPr lang="tr-TR" dirty="0" smtClean="0"/>
            </a:br>
            <a:r>
              <a:rPr lang="tr-TR" dirty="0" smtClean="0"/>
              <a:t>balaban ↔ bücür</a:t>
            </a:r>
            <a:br>
              <a:rPr lang="tr-TR" dirty="0" smtClean="0"/>
            </a:br>
            <a:r>
              <a:rPr lang="tr-TR" dirty="0" smtClean="0"/>
              <a:t>baliğ ↔ toy</a:t>
            </a:r>
            <a:br>
              <a:rPr lang="tr-TR" dirty="0" smtClean="0"/>
            </a:br>
            <a:r>
              <a:rPr lang="tr-TR" dirty="0" smtClean="0"/>
              <a:t>baltalamak ↔ kolaylaştırmak</a:t>
            </a:r>
            <a:br>
              <a:rPr lang="tr-TR" dirty="0" smtClean="0"/>
            </a:br>
            <a:r>
              <a:rPr lang="tr-TR" dirty="0" smtClean="0"/>
              <a:t>barbar ↔ medeni</a:t>
            </a:r>
            <a:br>
              <a:rPr lang="tr-TR" dirty="0" smtClean="0"/>
            </a:br>
            <a:r>
              <a:rPr lang="tr-TR" dirty="0" smtClean="0"/>
              <a:t>barış ↔ savaş</a:t>
            </a:r>
            <a:br>
              <a:rPr lang="tr-TR" dirty="0" smtClean="0"/>
            </a:br>
            <a:r>
              <a:rPr lang="tr-TR" dirty="0" smtClean="0"/>
              <a:t>barışmak ↔ savaşmak</a:t>
            </a:r>
            <a:br>
              <a:rPr lang="tr-TR" dirty="0" smtClean="0"/>
            </a:br>
            <a:r>
              <a:rPr lang="tr-TR" dirty="0" smtClean="0"/>
              <a:t>barışmak ↔ küsmek</a:t>
            </a:r>
            <a:br>
              <a:rPr lang="tr-TR" dirty="0" smtClean="0"/>
            </a:br>
            <a:r>
              <a:rPr lang="tr-TR" dirty="0" smtClean="0"/>
              <a:t>bariz ↔ gizli</a:t>
            </a:r>
            <a:endParaRPr lang="tr-T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Zıt anlamlı bazı kelimeler</a:t>
            </a:r>
            <a:endParaRPr lang="tr-TR" dirty="0"/>
          </a:p>
        </p:txBody>
      </p:sp>
      <p:sp>
        <p:nvSpPr>
          <p:cNvPr id="3" name="2 İçerik Yer Tutucusu"/>
          <p:cNvSpPr>
            <a:spLocks noGrp="1"/>
          </p:cNvSpPr>
          <p:nvPr>
            <p:ph idx="1"/>
          </p:nvPr>
        </p:nvSpPr>
        <p:spPr/>
        <p:txBody>
          <a:bodyPr>
            <a:normAutofit fontScale="70000" lnSpcReduction="20000"/>
          </a:bodyPr>
          <a:lstStyle/>
          <a:p>
            <a:r>
              <a:rPr lang="tr-TR" dirty="0" smtClean="0"/>
              <a:t>abartmak ↔ küçültmek</a:t>
            </a:r>
            <a:br>
              <a:rPr lang="tr-TR" dirty="0" smtClean="0"/>
            </a:br>
            <a:r>
              <a:rPr lang="tr-TR" dirty="0" smtClean="0"/>
              <a:t>abes ↔ anlamlı, mantıklı</a:t>
            </a:r>
            <a:br>
              <a:rPr lang="tr-TR" dirty="0" smtClean="0"/>
            </a:br>
            <a:r>
              <a:rPr lang="tr-TR" dirty="0" smtClean="0"/>
              <a:t>abullabut ↔ zarif, nazik</a:t>
            </a:r>
            <a:br>
              <a:rPr lang="tr-TR" dirty="0" smtClean="0"/>
            </a:br>
            <a:r>
              <a:rPr lang="tr-TR" dirty="0" smtClean="0"/>
              <a:t>abus ↔ güleç</a:t>
            </a:r>
            <a:br>
              <a:rPr lang="tr-TR" dirty="0" smtClean="0"/>
            </a:br>
            <a:r>
              <a:rPr lang="tr-TR" dirty="0" smtClean="0"/>
              <a:t>acar ↔ güçsüz, beceriksiz</a:t>
            </a:r>
            <a:br>
              <a:rPr lang="tr-TR" dirty="0" smtClean="0"/>
            </a:br>
            <a:r>
              <a:rPr lang="tr-TR" dirty="0" smtClean="0"/>
              <a:t>acayip ↔ normal, doğal</a:t>
            </a:r>
            <a:br>
              <a:rPr lang="tr-TR" dirty="0" smtClean="0"/>
            </a:br>
            <a:r>
              <a:rPr lang="tr-TR" dirty="0" smtClean="0"/>
              <a:t>acele ↔ yavaş, ağır</a:t>
            </a:r>
            <a:br>
              <a:rPr lang="tr-TR" dirty="0" smtClean="0"/>
            </a:br>
            <a:r>
              <a:rPr lang="tr-TR" dirty="0" smtClean="0"/>
              <a:t>acemi ↔ usta</a:t>
            </a:r>
            <a:br>
              <a:rPr lang="tr-TR" dirty="0" smtClean="0"/>
            </a:br>
            <a:r>
              <a:rPr lang="tr-TR" dirty="0" smtClean="0"/>
              <a:t>acı ↔ tatlı</a:t>
            </a:r>
            <a:br>
              <a:rPr lang="tr-TR" dirty="0" smtClean="0"/>
            </a:br>
            <a:r>
              <a:rPr lang="tr-TR" dirty="0" smtClean="0"/>
              <a:t>acı ↔ sevinç, neşe</a:t>
            </a:r>
            <a:br>
              <a:rPr lang="tr-TR" dirty="0" smtClean="0"/>
            </a:br>
            <a:r>
              <a:rPr lang="tr-TR" dirty="0" smtClean="0"/>
              <a:t>acıklı ↔ neşeli</a:t>
            </a:r>
            <a:br>
              <a:rPr lang="tr-TR" dirty="0" smtClean="0"/>
            </a:br>
            <a:r>
              <a:rPr lang="tr-TR" dirty="0" smtClean="0"/>
              <a:t>acımasız ↔ merhametli</a:t>
            </a:r>
            <a:br>
              <a:rPr lang="tr-TR" dirty="0" smtClean="0"/>
            </a:br>
            <a:r>
              <a:rPr lang="tr-TR" dirty="0" smtClean="0"/>
              <a:t>acıtmak ↔ hoşnut etmek</a:t>
            </a:r>
            <a:br>
              <a:rPr lang="tr-TR" dirty="0" smtClean="0"/>
            </a:br>
            <a:r>
              <a:rPr lang="tr-TR" dirty="0" smtClean="0"/>
              <a:t>aç ↔ tok</a:t>
            </a:r>
            <a:br>
              <a:rPr lang="tr-TR" dirty="0" smtClean="0"/>
            </a:br>
            <a:r>
              <a:rPr lang="tr-TR" dirty="0" smtClean="0"/>
              <a:t>açık ↔ kapalı</a:t>
            </a:r>
            <a:br>
              <a:rPr lang="tr-TR" dirty="0" smtClean="0"/>
            </a:br>
            <a:r>
              <a:rPr lang="tr-TR" dirty="0" smtClean="0"/>
              <a:t>açık ↔ koyu</a:t>
            </a:r>
            <a:br>
              <a:rPr lang="tr-TR" dirty="0" smtClean="0"/>
            </a:br>
            <a:r>
              <a:rPr lang="tr-TR" dirty="0" smtClean="0"/>
              <a:t>açıkça ↔ gizlice</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DİL BİLGİSİ</a:t>
            </a:r>
            <a:endParaRPr lang="tr-TR" dirty="0"/>
          </a:p>
        </p:txBody>
      </p:sp>
      <p:sp>
        <p:nvSpPr>
          <p:cNvPr id="3" name="2 İçerik Yer Tutucusu"/>
          <p:cNvSpPr>
            <a:spLocks noGrp="1"/>
          </p:cNvSpPr>
          <p:nvPr>
            <p:ph idx="1"/>
          </p:nvPr>
        </p:nvSpPr>
        <p:spPr>
          <a:blipFill>
            <a:blip r:embed="rId3" cstate="print"/>
            <a:tile tx="0" ty="0" sx="100000" sy="100000" flip="none" algn="tl"/>
          </a:blipFill>
        </p:spPr>
        <p:txBody>
          <a:bodyPr/>
          <a:lstStyle/>
          <a:p>
            <a:r>
              <a:rPr lang="tr-TR" b="1" dirty="0">
                <a:solidFill>
                  <a:srgbClr val="00FF99"/>
                </a:solidFill>
              </a:rPr>
              <a:t>1. Gerçek (Temel) Anlam</a:t>
            </a:r>
          </a:p>
          <a:p>
            <a:r>
              <a:rPr lang="tr-TR" b="1" dirty="0"/>
              <a:t>Gerçek anlam, </a:t>
            </a:r>
            <a:r>
              <a:rPr lang="tr-TR" dirty="0"/>
              <a:t>bir kelimenin aklımıza ilk gelen anlamıdır. Kelimelerin, sözlükte yer alan ilk anlamları da gerçek anlamlarıdır. Bu yüzden gerçek anlama, </a:t>
            </a:r>
            <a:r>
              <a:rPr lang="tr-TR" b="1" dirty="0"/>
              <a:t>sözlük anlamı </a:t>
            </a:r>
            <a:r>
              <a:rPr lang="tr-TR" dirty="0"/>
              <a:t>da denir.</a:t>
            </a:r>
          </a:p>
          <a:p>
            <a:r>
              <a:rPr lang="tr-TR" dirty="0"/>
              <a:t>» Kitaplarını </a:t>
            </a:r>
            <a:r>
              <a:rPr lang="tr-TR" b="1" dirty="0"/>
              <a:t>boş</a:t>
            </a:r>
            <a:r>
              <a:rPr lang="tr-TR" dirty="0"/>
              <a:t> bir kutuya yerleştirdi.</a:t>
            </a:r>
            <a:r>
              <a:rPr lang="tr-TR" dirty="0" smtClean="0"/>
              <a:t/>
            </a:r>
            <a:br>
              <a:rPr lang="tr-TR" dirty="0" smtClean="0"/>
            </a:br>
            <a:r>
              <a:rPr lang="tr-TR" dirty="0"/>
              <a:t>(boş: İçinde, üstünde hiç kimse veya hiçbir şey bulunmayan)</a:t>
            </a:r>
          </a:p>
        </p:txBody>
      </p:sp>
    </p:spTree>
  </p:cSld>
  <p:clrMapOvr>
    <a:masterClrMapping/>
  </p:clrMapOvr>
  <p:transition>
    <p:newsfla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Zıt anlamlı bazı kelimeler</a:t>
            </a:r>
            <a:endParaRPr lang="tr-TR" dirty="0"/>
          </a:p>
        </p:txBody>
      </p:sp>
      <p:sp>
        <p:nvSpPr>
          <p:cNvPr id="3" name="2 İçerik Yer Tutucusu"/>
          <p:cNvSpPr>
            <a:spLocks noGrp="1"/>
          </p:cNvSpPr>
          <p:nvPr>
            <p:ph idx="1"/>
          </p:nvPr>
        </p:nvSpPr>
        <p:spPr/>
        <p:txBody>
          <a:bodyPr>
            <a:normAutofit fontScale="70000" lnSpcReduction="20000"/>
          </a:bodyPr>
          <a:lstStyle/>
          <a:p>
            <a:r>
              <a:rPr lang="tr-TR" dirty="0" smtClean="0"/>
              <a:t>tam – yarım, eksik</a:t>
            </a:r>
            <a:br>
              <a:rPr lang="tr-TR" dirty="0" smtClean="0"/>
            </a:br>
            <a:r>
              <a:rPr lang="tr-TR" dirty="0" smtClean="0"/>
              <a:t>tamam – eksik</a:t>
            </a:r>
            <a:br>
              <a:rPr lang="tr-TR" dirty="0" smtClean="0"/>
            </a:br>
            <a:r>
              <a:rPr lang="tr-TR" dirty="0" smtClean="0"/>
              <a:t>tatlı – acı</a:t>
            </a:r>
            <a:br>
              <a:rPr lang="tr-TR" dirty="0" smtClean="0"/>
            </a:br>
            <a:r>
              <a:rPr lang="tr-TR" dirty="0" smtClean="0"/>
              <a:t>tavan – taban</a:t>
            </a:r>
            <a:br>
              <a:rPr lang="tr-TR" dirty="0" smtClean="0"/>
            </a:br>
            <a:r>
              <a:rPr lang="tr-TR" dirty="0" smtClean="0"/>
              <a:t>taze – bayat</a:t>
            </a:r>
            <a:br>
              <a:rPr lang="tr-TR" dirty="0" smtClean="0"/>
            </a:br>
            <a:r>
              <a:rPr lang="tr-TR" dirty="0" smtClean="0"/>
              <a:t>tekil – çoğul</a:t>
            </a:r>
            <a:br>
              <a:rPr lang="tr-TR" dirty="0" smtClean="0"/>
            </a:br>
            <a:r>
              <a:rPr lang="tr-TR" dirty="0" smtClean="0"/>
              <a:t>tembel – çalışkan</a:t>
            </a:r>
            <a:br>
              <a:rPr lang="tr-TR" dirty="0" smtClean="0"/>
            </a:br>
            <a:r>
              <a:rPr lang="tr-TR" dirty="0" smtClean="0"/>
              <a:t>temiz – kirli, pis</a:t>
            </a:r>
            <a:br>
              <a:rPr lang="tr-TR" dirty="0" smtClean="0"/>
            </a:br>
            <a:r>
              <a:rPr lang="tr-TR" dirty="0" smtClean="0"/>
              <a:t>tenha – kalabalık</a:t>
            </a:r>
            <a:br>
              <a:rPr lang="tr-TR" dirty="0" smtClean="0"/>
            </a:br>
            <a:r>
              <a:rPr lang="tr-TR" dirty="0" smtClean="0"/>
              <a:t>tepe – dip</a:t>
            </a:r>
            <a:br>
              <a:rPr lang="tr-TR" dirty="0" smtClean="0"/>
            </a:br>
            <a:r>
              <a:rPr lang="tr-TR" dirty="0" smtClean="0"/>
              <a:t>ters – düz</a:t>
            </a:r>
            <a:br>
              <a:rPr lang="tr-TR" dirty="0" smtClean="0"/>
            </a:br>
            <a:r>
              <a:rPr lang="tr-TR" dirty="0" smtClean="0"/>
              <a:t>tertipli – dağınık</a:t>
            </a:r>
            <a:br>
              <a:rPr lang="tr-TR" dirty="0" smtClean="0"/>
            </a:br>
            <a:r>
              <a:rPr lang="tr-TR" dirty="0" smtClean="0"/>
              <a:t>tok – aç</a:t>
            </a:r>
            <a:br>
              <a:rPr lang="tr-TR" dirty="0" smtClean="0"/>
            </a:br>
            <a:r>
              <a:rPr lang="tr-TR" dirty="0" smtClean="0"/>
              <a:t>toplama – çıkarma</a:t>
            </a:r>
            <a:br>
              <a:rPr lang="tr-TR" dirty="0" smtClean="0"/>
            </a:br>
            <a:r>
              <a:rPr lang="tr-TR" dirty="0" smtClean="0"/>
              <a:t>toyluk – olgunluk</a:t>
            </a:r>
            <a:br>
              <a:rPr lang="tr-TR" dirty="0" smtClean="0"/>
            </a:br>
            <a:r>
              <a:rPr lang="tr-TR" dirty="0" smtClean="0"/>
              <a:t>tutsak – özgür</a:t>
            </a:r>
            <a:br>
              <a:rPr lang="tr-TR" dirty="0" smtClean="0"/>
            </a:br>
            <a:r>
              <a:rPr lang="tr-TR" dirty="0" smtClean="0"/>
              <a:t>tutucu – ilerici</a:t>
            </a:r>
            <a:endParaRPr lang="tr-T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Zıt anlamlı bazı kelimeler</a:t>
            </a:r>
            <a:endParaRPr lang="tr-TR" dirty="0"/>
          </a:p>
        </p:txBody>
      </p:sp>
      <p:sp>
        <p:nvSpPr>
          <p:cNvPr id="3" name="2 İçerik Yer Tutucusu"/>
          <p:cNvSpPr>
            <a:spLocks noGrp="1"/>
          </p:cNvSpPr>
          <p:nvPr>
            <p:ph idx="1"/>
          </p:nvPr>
        </p:nvSpPr>
        <p:spPr/>
        <p:txBody>
          <a:bodyPr>
            <a:normAutofit fontScale="55000" lnSpcReduction="20000"/>
          </a:bodyPr>
          <a:lstStyle/>
          <a:p>
            <a:r>
              <a:rPr lang="tr-TR" dirty="0" smtClean="0"/>
              <a:t>af ebesi ↔ sessiz</a:t>
            </a:r>
            <a:br>
              <a:rPr lang="tr-TR" dirty="0" smtClean="0"/>
            </a:br>
            <a:r>
              <a:rPr lang="tr-TR" dirty="0" smtClean="0"/>
              <a:t>lağvetmek ↔ kurmak</a:t>
            </a:r>
            <a:br>
              <a:rPr lang="tr-TR" dirty="0" smtClean="0"/>
            </a:br>
            <a:r>
              <a:rPr lang="tr-TR" dirty="0" smtClean="0"/>
              <a:t>lakayt ↔ ilgili, alakalı</a:t>
            </a:r>
            <a:br>
              <a:rPr lang="tr-TR" dirty="0" smtClean="0"/>
            </a:br>
            <a:r>
              <a:rPr lang="tr-TR" dirty="0" smtClean="0"/>
              <a:t>lanet ↔ nezih, çok güzel</a:t>
            </a:r>
            <a:br>
              <a:rPr lang="tr-TR" dirty="0" smtClean="0"/>
            </a:br>
            <a:r>
              <a:rPr lang="tr-TR" dirty="0" smtClean="0"/>
              <a:t>latif ↔ nahoş, çirkin, kaba</a:t>
            </a:r>
            <a:br>
              <a:rPr lang="tr-TR" dirty="0" smtClean="0"/>
            </a:br>
            <a:r>
              <a:rPr lang="tr-TR" dirty="0" smtClean="0"/>
              <a:t>latife ↔ ciddi (söz)</a:t>
            </a:r>
            <a:br>
              <a:rPr lang="tr-TR" dirty="0" smtClean="0"/>
            </a:br>
            <a:r>
              <a:rPr lang="tr-TR" dirty="0" smtClean="0"/>
              <a:t>laubali ↔ ciddi, resmi, ağırbaşlı</a:t>
            </a:r>
            <a:br>
              <a:rPr lang="tr-TR" dirty="0" smtClean="0"/>
            </a:br>
            <a:r>
              <a:rPr lang="tr-TR" dirty="0" smtClean="0"/>
              <a:t>lazım ↔ gereksiz, lüzumsuz</a:t>
            </a:r>
            <a:br>
              <a:rPr lang="tr-TR" dirty="0" smtClean="0"/>
            </a:br>
            <a:r>
              <a:rPr lang="tr-TR" dirty="0" smtClean="0"/>
              <a:t>legal ↔ illegal, yasa dışı</a:t>
            </a:r>
            <a:br>
              <a:rPr lang="tr-TR" dirty="0" smtClean="0"/>
            </a:br>
            <a:r>
              <a:rPr lang="tr-TR" dirty="0" smtClean="0"/>
              <a:t>leh ↔ aleyh</a:t>
            </a:r>
            <a:br>
              <a:rPr lang="tr-TR" dirty="0" smtClean="0"/>
            </a:br>
            <a:r>
              <a:rPr lang="tr-TR" dirty="0" smtClean="0"/>
              <a:t>leyli ↔ nehari, gündüzcü</a:t>
            </a:r>
            <a:br>
              <a:rPr lang="tr-TR" dirty="0" smtClean="0"/>
            </a:br>
            <a:r>
              <a:rPr lang="tr-TR" dirty="0" smtClean="0"/>
              <a:t>leziz ↔ nahoş</a:t>
            </a:r>
            <a:br>
              <a:rPr lang="tr-TR" dirty="0" smtClean="0"/>
            </a:br>
            <a:r>
              <a:rPr lang="tr-TR" dirty="0" smtClean="0"/>
              <a:t>lezzetli ↔ tatsız</a:t>
            </a:r>
            <a:br>
              <a:rPr lang="tr-TR" dirty="0" smtClean="0"/>
            </a:br>
            <a:r>
              <a:rPr lang="tr-TR" dirty="0" smtClean="0"/>
              <a:t>liyakat ↔ yetersizlik</a:t>
            </a:r>
            <a:br>
              <a:rPr lang="tr-TR" dirty="0" smtClean="0"/>
            </a:br>
            <a:r>
              <a:rPr lang="tr-TR" dirty="0" smtClean="0"/>
              <a:t>lodos ↔ poyraz</a:t>
            </a:r>
            <a:br>
              <a:rPr lang="tr-TR" dirty="0" smtClean="0"/>
            </a:br>
            <a:r>
              <a:rPr lang="tr-TR" dirty="0" smtClean="0"/>
              <a:t>lokavt ↔ grev</a:t>
            </a:r>
            <a:br>
              <a:rPr lang="tr-TR" dirty="0" smtClean="0"/>
            </a:br>
            <a:r>
              <a:rPr lang="tr-TR" dirty="0" smtClean="0"/>
              <a:t>loş ↔ aydınlık</a:t>
            </a:r>
            <a:br>
              <a:rPr lang="tr-TR" dirty="0" smtClean="0"/>
            </a:br>
            <a:r>
              <a:rPr lang="tr-TR" dirty="0" smtClean="0"/>
              <a:t>lüks ↔ sade, basit</a:t>
            </a:r>
            <a:br>
              <a:rPr lang="tr-TR" dirty="0" smtClean="0"/>
            </a:br>
            <a:r>
              <a:rPr lang="tr-TR" dirty="0" smtClean="0"/>
              <a:t>lütuf ↔ kötülük</a:t>
            </a:r>
            <a:br>
              <a:rPr lang="tr-TR" dirty="0" smtClean="0"/>
            </a:br>
            <a:r>
              <a:rPr lang="tr-TR" dirty="0" smtClean="0"/>
              <a:t>lüzumlu ↔ gereksiz</a:t>
            </a:r>
            <a:br>
              <a:rPr lang="tr-TR" dirty="0" smtClean="0"/>
            </a:br>
            <a:r>
              <a:rPr lang="tr-TR" dirty="0" smtClean="0"/>
              <a:t>lüzumsuz ↔ gerekli</a:t>
            </a:r>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29698" name="Picture 2" descr="Burnunun Dikine Gitmek Deyiminin Karikatürü"/>
          <p:cNvPicPr>
            <a:picLocks noGrp="1" noChangeAspect="1" noChangeArrowheads="1"/>
          </p:cNvPicPr>
          <p:nvPr>
            <p:ph type="pic" idx="1"/>
          </p:nvPr>
        </p:nvPicPr>
        <p:blipFill>
          <a:blip r:embed="rId2" cstate="print"/>
          <a:srcRect l="3212" r="3212"/>
          <a:stretch>
            <a:fillRect/>
          </a:stretch>
        </p:blipFill>
        <p:spPr bwMode="auto">
          <a:prstGeom prst="rect">
            <a:avLst/>
          </a:prstGeom>
          <a:noFill/>
        </p:spPr>
      </p:pic>
      <p:sp>
        <p:nvSpPr>
          <p:cNvPr id="4" name="3 Metin Yer Tutucusu"/>
          <p:cNvSpPr>
            <a:spLocks noGrp="1"/>
          </p:cNvSpPr>
          <p:nvPr>
            <p:ph type="body" sz="half" idx="2"/>
          </p:nvPr>
        </p:nvSpPr>
        <p:spPr/>
        <p:txBody>
          <a:bodyPr/>
          <a:lstStyle/>
          <a:p>
            <a:r>
              <a:rPr lang="tr-TR" dirty="0" smtClean="0">
                <a:solidFill>
                  <a:srgbClr val="92D050"/>
                </a:solidFill>
              </a:rPr>
              <a:t>DEYİMLER</a:t>
            </a:r>
            <a:endParaRPr lang="tr-TR" dirty="0">
              <a:solidFill>
                <a:srgbClr val="92D050"/>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315416"/>
            <a:ext cx="8229600" cy="1354162"/>
          </a:xfrm>
        </p:spPr>
        <p:txBody>
          <a:bodyPr/>
          <a:lstStyle/>
          <a:p>
            <a:r>
              <a:rPr lang="tr-TR" dirty="0" smtClean="0"/>
              <a:t>DİL BİLGİSİ</a:t>
            </a:r>
            <a:endParaRPr lang="tr-TR" dirty="0"/>
          </a:p>
        </p:txBody>
      </p:sp>
      <p:sp>
        <p:nvSpPr>
          <p:cNvPr id="3" name="2 İçerik Yer Tutucusu"/>
          <p:cNvSpPr>
            <a:spLocks noGrp="1"/>
          </p:cNvSpPr>
          <p:nvPr>
            <p:ph idx="1"/>
          </p:nvPr>
        </p:nvSpPr>
        <p:spPr/>
        <p:txBody>
          <a:bodyPr>
            <a:normAutofit fontScale="47500" lnSpcReduction="20000"/>
          </a:bodyPr>
          <a:lstStyle/>
          <a:p>
            <a:r>
              <a:rPr lang="tr-TR" b="1" dirty="0"/>
              <a:t>Deyimler</a:t>
            </a:r>
          </a:p>
          <a:p>
            <a:r>
              <a:rPr lang="tr-TR" dirty="0"/>
              <a:t>Bir olayı, bir durumu, bir kavramı daha etkileyici anlatmak için en az iki sözcüğün bir araya gelmesiyle oluşan ve çoğu zaman gerçek anlamdan uzaklaşıp kendine özgü anlam kazanan kelime gruplarına </a:t>
            </a:r>
            <a:r>
              <a:rPr lang="tr-TR" b="1" dirty="0"/>
              <a:t>deyim </a:t>
            </a:r>
            <a:r>
              <a:rPr lang="tr-TR" dirty="0"/>
              <a:t>denir.</a:t>
            </a:r>
            <a:br>
              <a:rPr lang="tr-TR" dirty="0"/>
            </a:br>
            <a:r>
              <a:rPr lang="tr-TR" dirty="0"/>
              <a:t>Deyimler, hem yazılarımıza hem de konuşmalarımıza derinlik katar. Anlattıklarımızı ilgi çekici hâle getirir. Birkaç cümleyle anlatabileceğimiz bir durumu iki üç sözcükten oluşan bir deyimle anlatabiliriz. Böylece kısa ve özlü anlatım sağlamış oluruz.</a:t>
            </a:r>
          </a:p>
          <a:p>
            <a:r>
              <a:rPr lang="tr-TR" b="1" dirty="0"/>
              <a:t>Örnek</a:t>
            </a:r>
          </a:p>
          <a:p>
            <a:r>
              <a:rPr lang="tr-TR" b="1" dirty="0"/>
              <a:t>sırt:</a:t>
            </a:r>
            <a:r>
              <a:rPr lang="tr-TR" dirty="0"/>
              <a:t> Boyundan bele kadarki bölüm</a:t>
            </a:r>
            <a:br>
              <a:rPr lang="tr-TR" dirty="0"/>
            </a:br>
            <a:r>
              <a:rPr lang="tr-TR" b="1" dirty="0"/>
              <a:t>yer:</a:t>
            </a:r>
            <a:r>
              <a:rPr lang="tr-TR" dirty="0"/>
              <a:t> Bir şeyin kapladığı boşluk, mekan.</a:t>
            </a:r>
            <a:br>
              <a:rPr lang="tr-TR" dirty="0"/>
            </a:br>
            <a:r>
              <a:rPr lang="tr-TR" b="1" dirty="0"/>
              <a:t>gelmek:</a:t>
            </a:r>
            <a:r>
              <a:rPr lang="tr-TR" dirty="0"/>
              <a:t> ulaşmak, varmak.» </a:t>
            </a:r>
            <a:r>
              <a:rPr lang="tr-TR" b="1" dirty="0"/>
              <a:t>Sırtı yere gelmemek:</a:t>
            </a:r>
            <a:r>
              <a:rPr lang="tr-TR" dirty="0"/>
              <a:t> Güçlü olmak, sarsılmamak, yerinden düşürülememek.</a:t>
            </a:r>
          </a:p>
          <a:p>
            <a:r>
              <a:rPr lang="tr-TR" b="1" u="sng" dirty="0"/>
              <a:t>Deyimlerin Özellikleri</a:t>
            </a:r>
            <a:endParaRPr lang="tr-TR" b="1" dirty="0"/>
          </a:p>
          <a:p>
            <a:r>
              <a:rPr lang="tr-TR" b="1" dirty="0"/>
              <a:t>1. </a:t>
            </a:r>
            <a:r>
              <a:rPr lang="tr-TR" dirty="0"/>
              <a:t>Deyimler kalıplaşmış sözcüklerdir. Deyimlerde bulunan sözcüklerin yerine eş anlamlıları bile getirilemez. Sözcüklerin yerleri değiştirilemez. Bu şekilde bir kullanım anlatım bozukluğuna yol açar.</a:t>
            </a:r>
          </a:p>
          <a:p>
            <a:r>
              <a:rPr lang="tr-TR" b="1" dirty="0"/>
              <a:t>Örnek</a:t>
            </a:r>
          </a:p>
          <a:p>
            <a:r>
              <a:rPr lang="tr-TR" dirty="0"/>
              <a:t>» </a:t>
            </a:r>
            <a:r>
              <a:rPr lang="tr-TR" b="1" dirty="0"/>
              <a:t>Sürahiden</a:t>
            </a:r>
            <a:r>
              <a:rPr lang="tr-TR" dirty="0"/>
              <a:t> boşalırcasına yağmak (Yanlış)</a:t>
            </a:r>
            <a:br>
              <a:rPr lang="tr-TR" dirty="0"/>
            </a:br>
            <a:r>
              <a:rPr lang="tr-TR" dirty="0"/>
              <a:t>» </a:t>
            </a:r>
            <a:r>
              <a:rPr lang="tr-TR" b="1" dirty="0"/>
              <a:t>Bardaktan</a:t>
            </a:r>
            <a:r>
              <a:rPr lang="tr-TR" dirty="0"/>
              <a:t> boşalırcasına yağmak (Doğru)</a:t>
            </a:r>
          </a:p>
          <a:p>
            <a:endParaRPr lang="tr-TR" dirty="0"/>
          </a:p>
        </p:txBody>
      </p:sp>
    </p:spTree>
  </p:cSld>
  <p:clrMapOvr>
    <a:masterClrMapping/>
  </p:clrMapOvr>
  <p:transition>
    <p:wipe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FF00"/>
                </a:solidFill>
              </a:rPr>
              <a:t>ATASÖZLERİ</a:t>
            </a:r>
            <a:endParaRPr lang="tr-TR" dirty="0">
              <a:solidFill>
                <a:srgbClr val="FFFF00"/>
              </a:solidFill>
            </a:endParaRPr>
          </a:p>
        </p:txBody>
      </p:sp>
      <p:pic>
        <p:nvPicPr>
          <p:cNvPr id="39938" name="Picture 2" descr="http://www.dilbilgisi.net/wp-content/uploads/2013/07/Atasozleri-ve-Deyimler-Bulunurken-Karikaturu-688x700.jpg"/>
          <p:cNvPicPr>
            <a:picLocks noGrp="1" noChangeAspect="1" noChangeArrowheads="1"/>
          </p:cNvPicPr>
          <p:nvPr>
            <p:ph type="pic" idx="1"/>
          </p:nvPr>
        </p:nvPicPr>
        <p:blipFill>
          <a:blip r:embed="rId2" cstate="print"/>
          <a:srcRect t="13239" b="13239"/>
          <a:stretch>
            <a:fillRect/>
          </a:stretch>
        </p:blipFill>
        <p:spPr bwMode="auto">
          <a:prstGeom prst="rect">
            <a:avLst/>
          </a:prstGeom>
          <a:noFill/>
        </p:spPr>
      </p:pic>
      <p:sp>
        <p:nvSpPr>
          <p:cNvPr id="4" name="3 Metin Yer Tutucusu"/>
          <p:cNvSpPr>
            <a:spLocks noGrp="1"/>
          </p:cNvSpPr>
          <p:nvPr>
            <p:ph type="body" sz="half" idx="2"/>
          </p:nvPr>
        </p:nvSpPr>
        <p:spPr/>
        <p:txBody>
          <a:bodyPr/>
          <a:lstStyle/>
          <a:p>
            <a:endParaRPr lang="tr-TR"/>
          </a:p>
        </p:txBody>
      </p:sp>
    </p:spTree>
  </p:cSld>
  <p:clrMapOvr>
    <a:masterClrMapping/>
  </p:clrMapOvr>
  <p:transition>
    <p:wipe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Dil bilgisi</a:t>
            </a:r>
            <a:endParaRPr lang="tr-TR" dirty="0"/>
          </a:p>
        </p:txBody>
      </p:sp>
      <p:sp>
        <p:nvSpPr>
          <p:cNvPr id="3" name="2 İçerik Yer Tutucusu"/>
          <p:cNvSpPr>
            <a:spLocks noGrp="1"/>
          </p:cNvSpPr>
          <p:nvPr>
            <p:ph idx="1"/>
          </p:nvPr>
        </p:nvSpPr>
        <p:spPr/>
        <p:txBody>
          <a:bodyPr>
            <a:normAutofit fontScale="62500" lnSpcReduction="20000"/>
          </a:bodyPr>
          <a:lstStyle/>
          <a:p>
            <a:r>
              <a:rPr lang="tr-TR" b="1" dirty="0"/>
              <a:t>Atasözleri</a:t>
            </a:r>
          </a:p>
          <a:p>
            <a:r>
              <a:rPr lang="tr-TR" dirty="0"/>
              <a:t>Uzun gözlem ve deneyimler sonucu oluşmuş, bilgi ve öğüt veren kalıplaşmış sözlere </a:t>
            </a:r>
            <a:r>
              <a:rPr lang="tr-TR" b="1" dirty="0"/>
              <a:t>atasözü</a:t>
            </a:r>
            <a:r>
              <a:rPr lang="tr-TR" dirty="0"/>
              <a:t> denir.</a:t>
            </a:r>
          </a:p>
          <a:p>
            <a:r>
              <a:rPr lang="tr-TR" b="1" u="sng" dirty="0"/>
              <a:t>Atasözlerinin Özellikleri</a:t>
            </a:r>
            <a:endParaRPr lang="tr-TR" b="1" dirty="0"/>
          </a:p>
          <a:p>
            <a:r>
              <a:rPr lang="tr-TR" b="1" dirty="0"/>
              <a:t>1.</a:t>
            </a:r>
            <a:r>
              <a:rPr lang="tr-TR" dirty="0"/>
              <a:t>  Atasözlerinin söyleyeni belli değildir, atasözleri halkın ortak malıdır.</a:t>
            </a:r>
          </a:p>
          <a:p>
            <a:r>
              <a:rPr lang="tr-TR" b="1" dirty="0"/>
              <a:t>2.</a:t>
            </a:r>
            <a:r>
              <a:rPr lang="tr-TR" dirty="0"/>
              <a:t> Atasözleri kalıplaşmış sözlerdir. Bu yüzden atasözünü oluşturan sözcükler yerine başka sözcükler getirilemez, sözcüklerin sıralanışında da değişiklik yapılamaz.</a:t>
            </a:r>
          </a:p>
          <a:p>
            <a:r>
              <a:rPr lang="tr-TR" b="1" dirty="0"/>
              <a:t>Örnek</a:t>
            </a:r>
          </a:p>
          <a:p>
            <a:r>
              <a:rPr lang="tr-TR" dirty="0"/>
              <a:t>“</a:t>
            </a:r>
            <a:r>
              <a:rPr lang="tr-TR" b="1" dirty="0"/>
              <a:t>Damlaya damlaya göl olur.</a:t>
            </a:r>
            <a:r>
              <a:rPr lang="tr-TR" dirty="0"/>
              <a:t> ” atasözünde bulunan “göl” sözcüğünün yerine “havuz” sözcüğünü getiremeyiz. Sözcüklerin yerlerini değiştirip “Göl damlaya damlaya olur.” da diyemeyiz. Atasözlerinin hepsi tamamlanmış bir yargı bildirir. Bu nedenle atasözleri cümle değeri taşır.</a:t>
            </a:r>
          </a:p>
          <a:p>
            <a:r>
              <a:rPr lang="tr-TR" dirty="0"/>
              <a:t> </a:t>
            </a:r>
          </a:p>
          <a:p>
            <a:endParaRPr lang="tr-TR"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ÖZDEYİŞLER</a:t>
            </a:r>
            <a:endParaRPr lang="tr-TR" dirty="0"/>
          </a:p>
        </p:txBody>
      </p:sp>
      <p:sp>
        <p:nvSpPr>
          <p:cNvPr id="3" name="2 İçerik Yer Tutucusu"/>
          <p:cNvSpPr>
            <a:spLocks noGrp="1"/>
          </p:cNvSpPr>
          <p:nvPr>
            <p:ph idx="1"/>
          </p:nvPr>
        </p:nvSpPr>
        <p:spPr/>
        <p:txBody>
          <a:bodyPr>
            <a:normAutofit fontScale="47500" lnSpcReduction="20000"/>
          </a:bodyPr>
          <a:lstStyle/>
          <a:p>
            <a:pPr>
              <a:buNone/>
            </a:pPr>
            <a:r>
              <a:rPr lang="tr-TR" b="1" dirty="0" smtClean="0"/>
              <a:t>Özdeyişler = </a:t>
            </a:r>
            <a:r>
              <a:rPr lang="tr-TR" dirty="0" smtClean="0"/>
              <a:t>Bir </a:t>
            </a:r>
            <a:r>
              <a:rPr lang="tr-TR" dirty="0"/>
              <a:t>düşünceyi kısa ve özlü bir şekilde anlatan, bir veya birkaç cümleden oluşan sözlere </a:t>
            </a:r>
            <a:r>
              <a:rPr lang="tr-TR" b="1" dirty="0"/>
              <a:t>özdeyiş (vecize)</a:t>
            </a:r>
            <a:r>
              <a:rPr lang="tr-TR" dirty="0"/>
              <a:t> denir</a:t>
            </a:r>
            <a:r>
              <a:rPr lang="tr-TR" dirty="0" smtClean="0"/>
              <a:t>.</a:t>
            </a:r>
            <a:r>
              <a:rPr lang="tr-TR" dirty="0"/>
              <a:t>  </a:t>
            </a:r>
          </a:p>
          <a:p>
            <a:pPr>
              <a:buNone/>
            </a:pPr>
            <a:r>
              <a:rPr lang="tr-TR" dirty="0"/>
              <a:t> </a:t>
            </a:r>
          </a:p>
          <a:p>
            <a:r>
              <a:rPr lang="tr-TR" b="1" dirty="0"/>
              <a:t>Örnek</a:t>
            </a:r>
          </a:p>
          <a:p>
            <a:r>
              <a:rPr lang="tr-TR" dirty="0"/>
              <a:t>» Ne kadar bilirsen bil, söylediklerin karşındakinin anlayabileceği kadardır. (Mevlâna)» Boş bir çuvalın ayakta durması zordur. (B. Franklin)</a:t>
            </a:r>
          </a:p>
          <a:p>
            <a:r>
              <a:rPr lang="tr-TR" dirty="0"/>
              <a:t>» Siz hiç bir sarrafın bağırdığını duydunuz mu?</a:t>
            </a:r>
            <a:br>
              <a:rPr lang="tr-TR" dirty="0"/>
            </a:br>
            <a:r>
              <a:rPr lang="tr-TR" dirty="0"/>
              <a:t>Kıymetli malı olanlar bağırmaz.</a:t>
            </a:r>
            <a:br>
              <a:rPr lang="tr-TR" dirty="0"/>
            </a:br>
            <a:r>
              <a:rPr lang="tr-TR" dirty="0"/>
              <a:t>Domatesçi, biberci bağırır da kuyumcu bağırmaz.</a:t>
            </a:r>
            <a:br>
              <a:rPr lang="tr-TR" dirty="0"/>
            </a:br>
            <a:r>
              <a:rPr lang="tr-TR" dirty="0"/>
              <a:t>Eskici bağırır ama antikacı bağırmaz.</a:t>
            </a:r>
            <a:br>
              <a:rPr lang="tr-TR" dirty="0"/>
            </a:br>
            <a:r>
              <a:rPr lang="tr-TR" dirty="0"/>
              <a:t>İnsan bağırırken düşünemez. Düşünemeyenler ise hep kavga içindedir. (Necip Fazıl Kısakürek)</a:t>
            </a:r>
          </a:p>
          <a:p>
            <a:r>
              <a:rPr lang="tr-TR" dirty="0"/>
              <a:t>» Yaşlanmak bir dağa tırmanmak gibidir. Çıktıkça yorgunluğunuz artar, nefesiniz daralır ama görüş açınız genişler. (I. </a:t>
            </a:r>
            <a:r>
              <a:rPr lang="tr-TR" dirty="0" err="1"/>
              <a:t>Bergman</a:t>
            </a:r>
            <a:r>
              <a:rPr lang="tr-TR" dirty="0"/>
              <a:t>)</a:t>
            </a:r>
          </a:p>
          <a:p>
            <a:r>
              <a:rPr lang="tr-TR" dirty="0"/>
              <a:t> </a:t>
            </a:r>
          </a:p>
          <a:p>
            <a:r>
              <a:rPr lang="tr-TR" b="1" u="sng" dirty="0"/>
              <a:t>Özdeyişler ile  Atasözleri Arasındaki Farklar:</a:t>
            </a:r>
            <a:endParaRPr lang="tr-TR" b="1" dirty="0"/>
          </a:p>
          <a:p>
            <a:r>
              <a:rPr lang="tr-TR" dirty="0"/>
              <a:t>Özdeyişlerin atasözlerinden farkı söyleyeninin ya da yazanının belli olmasıdır. Özdeyişlerin söyleyeni / yazanı bellidir; atasözleri ise anonimdir, söyleyeni belli değildir. Özdeyişler de tıpkı atasözleri gibi yaşanan olaylardan, gözlemlerden ve deneyimlerden çıkarılan sonuçlara, derslere dayanır.</a:t>
            </a:r>
          </a:p>
          <a:p>
            <a:endParaRPr lang="tr-T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ikilemeler</a:t>
            </a:r>
            <a:endParaRPr lang="tr-TR" dirty="0">
              <a:solidFill>
                <a:srgbClr val="FF0000"/>
              </a:solidFill>
            </a:endParaRPr>
          </a:p>
        </p:txBody>
      </p:sp>
      <p:sp>
        <p:nvSpPr>
          <p:cNvPr id="3" name="2 İçerik Yer Tutucusu"/>
          <p:cNvSpPr>
            <a:spLocks noGrp="1"/>
          </p:cNvSpPr>
          <p:nvPr>
            <p:ph idx="1"/>
          </p:nvPr>
        </p:nvSpPr>
        <p:spPr/>
        <p:txBody>
          <a:bodyPr>
            <a:normAutofit fontScale="47500" lnSpcReduction="20000"/>
          </a:bodyPr>
          <a:lstStyle/>
          <a:p>
            <a:r>
              <a:rPr lang="tr-TR" b="1" dirty="0"/>
              <a:t>İkilemeler</a:t>
            </a:r>
          </a:p>
          <a:p>
            <a:r>
              <a:rPr lang="tr-TR" dirty="0"/>
              <a:t>Anlamı güçlendirmek amacıyla aynı kelimenin, yakın anlamlı kelimelerin veya zıt anlamlı kelimelerin tekrarıyla oluşan sözcük grubuna </a:t>
            </a:r>
            <a:r>
              <a:rPr lang="tr-TR" b="1" dirty="0"/>
              <a:t>ikileme</a:t>
            </a:r>
            <a:r>
              <a:rPr lang="tr-TR" dirty="0"/>
              <a:t> denir. İkilemeler şu şekillerde oluşturulur:</a:t>
            </a:r>
          </a:p>
          <a:p>
            <a:r>
              <a:rPr lang="tr-TR" b="1" dirty="0"/>
              <a:t>Aynı Sözcüğün Tekrarlanmasıyla Oluşan İkilemeler:</a:t>
            </a:r>
            <a:endParaRPr lang="tr-TR" dirty="0"/>
          </a:p>
          <a:p>
            <a:r>
              <a:rPr lang="tr-TR" dirty="0"/>
              <a:t>» koşa koşa, ağır ağır, iri iri…</a:t>
            </a:r>
          </a:p>
          <a:p>
            <a:r>
              <a:rPr lang="tr-TR" dirty="0"/>
              <a:t> </a:t>
            </a:r>
          </a:p>
          <a:p>
            <a:r>
              <a:rPr lang="tr-TR" b="1" dirty="0"/>
              <a:t>Eş Anlamlı Sözcüklerden Oluşan İkilemeler:</a:t>
            </a:r>
            <a:endParaRPr lang="tr-TR" dirty="0"/>
          </a:p>
          <a:p>
            <a:r>
              <a:rPr lang="tr-TR" dirty="0"/>
              <a:t>» akıllı uslu, ses seda, güçlü kuvvetli, kılık kıyafet…</a:t>
            </a:r>
          </a:p>
          <a:p>
            <a:r>
              <a:rPr lang="tr-TR" dirty="0"/>
              <a:t> </a:t>
            </a:r>
          </a:p>
          <a:p>
            <a:r>
              <a:rPr lang="tr-TR" b="1" dirty="0"/>
              <a:t>Zıt Anlamlı Sözcüklerden Oluşan İkilemeler:</a:t>
            </a:r>
            <a:endParaRPr lang="tr-TR" dirty="0"/>
          </a:p>
          <a:p>
            <a:r>
              <a:rPr lang="tr-TR" dirty="0"/>
              <a:t>» ileri geri, az çok, er geç, bata çıka, büyük küçük…</a:t>
            </a:r>
          </a:p>
          <a:p>
            <a:r>
              <a:rPr lang="tr-TR" dirty="0"/>
              <a:t> </a:t>
            </a:r>
          </a:p>
          <a:p>
            <a:r>
              <a:rPr lang="tr-TR" b="1" dirty="0"/>
              <a:t>Biri Anlamlı, Diğeri Anlamsız Sözcükten Oluşan İkilemeler:</a:t>
            </a:r>
            <a:endParaRPr lang="tr-TR" dirty="0"/>
          </a:p>
          <a:p>
            <a:r>
              <a:rPr lang="tr-TR" dirty="0"/>
              <a:t>» eski püskü, eğri büğrü, yarım yamalak, çer çöp…</a:t>
            </a:r>
          </a:p>
          <a:p>
            <a:r>
              <a:rPr lang="tr-TR" dirty="0"/>
              <a:t> </a:t>
            </a:r>
          </a:p>
          <a:p>
            <a:r>
              <a:rPr lang="tr-TR" b="1" dirty="0"/>
              <a:t>Her İkisi de Anlamsız Sözcükten Oluşan İkilemeler:</a:t>
            </a:r>
            <a:endParaRPr lang="tr-TR" dirty="0"/>
          </a:p>
          <a:p>
            <a:r>
              <a:rPr lang="tr-TR" dirty="0"/>
              <a:t>» ıvır zıvır, eften püften, mırın kırın…</a:t>
            </a:r>
          </a:p>
          <a:p>
            <a:endParaRPr lang="tr-T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KARŞILAŞTIRMA</a:t>
            </a:r>
            <a:endParaRPr lang="tr-TR" dirty="0"/>
          </a:p>
        </p:txBody>
      </p:sp>
      <p:sp>
        <p:nvSpPr>
          <p:cNvPr id="3" name="2 İçerik Yer Tutucusu"/>
          <p:cNvSpPr>
            <a:spLocks noGrp="1"/>
          </p:cNvSpPr>
          <p:nvPr>
            <p:ph idx="1"/>
          </p:nvPr>
        </p:nvSpPr>
        <p:spPr/>
        <p:txBody>
          <a:bodyPr>
            <a:normAutofit fontScale="77500" lnSpcReduction="20000"/>
          </a:bodyPr>
          <a:lstStyle/>
          <a:p>
            <a:r>
              <a:rPr lang="tr-TR" dirty="0" smtClean="0"/>
              <a:t>Birden fazla varlık ya da kavram arasındaki benzer­lik veya farklılıkları ortaya koymak için kullanılan an­latım yoluna </a:t>
            </a:r>
            <a:r>
              <a:rPr lang="tr-TR" b="1" dirty="0" smtClean="0"/>
              <a:t>karşılaştırma</a:t>
            </a:r>
            <a:r>
              <a:rPr lang="tr-TR" dirty="0" smtClean="0"/>
              <a:t> denir. Daha çok tartışma­cı ve açıklayıcı anlatım içinde kullanılan bu yöntem­de, varlıkların farklı ya da ortak yönleri ele alınır.</a:t>
            </a:r>
          </a:p>
          <a:p>
            <a:r>
              <a:rPr lang="tr-TR" b="1" dirty="0" smtClean="0"/>
              <a:t>Örnek</a:t>
            </a:r>
          </a:p>
          <a:p>
            <a:r>
              <a:rPr lang="tr-TR" dirty="0" smtClean="0"/>
              <a:t>»”Konuşma ile yazma farklıdır. Konuşma geçicidir, yazma kalıcı. Konuşma anlıktır, yazma sonsuz. Yazı­ya geçirilen her şey olduğu gibi korunur. Konuşma ise saman alevi gibi söylendiği anda yitip gider.”Bu parçada “konuşma” ile “yazma” karşılaştırılmış, yazmanın konuşmadan üstün olduğu belirtilmiştir.</a:t>
            </a:r>
          </a:p>
          <a:p>
            <a:r>
              <a:rPr lang="tr-TR" dirty="0" smtClean="0"/>
              <a:t> </a:t>
            </a:r>
          </a:p>
          <a:p>
            <a:endParaRPr lang="tr-T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sim-tamlamasi-nedir-cesitleri-nelerdir.jpg"/>
          <p:cNvPicPr>
            <a:picLocks noGrp="1" noChangeAspect="1"/>
          </p:cNvPicPr>
          <p:nvPr>
            <p:ph idx="1"/>
          </p:nvPr>
        </p:nvPicPr>
        <p:blipFill>
          <a:blip r:embed="rId2" cstate="print"/>
          <a:stretch>
            <a:fillRect/>
          </a:stretch>
        </p:blipFill>
        <p:spPr>
          <a:xfrm>
            <a:off x="1259632" y="1916832"/>
            <a:ext cx="6624736" cy="432048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DİL BİLGİSİ</a:t>
            </a:r>
            <a:endParaRPr lang="tr-TR" dirty="0"/>
          </a:p>
        </p:txBody>
      </p:sp>
      <p:sp>
        <p:nvSpPr>
          <p:cNvPr id="3" name="2 İçerik Yer Tutucusu"/>
          <p:cNvSpPr>
            <a:spLocks noGrp="1"/>
          </p:cNvSpPr>
          <p:nvPr>
            <p:ph idx="1"/>
          </p:nvPr>
        </p:nvSpPr>
        <p:spPr>
          <a:blipFill>
            <a:blip r:embed="rId2" cstate="print"/>
            <a:tile tx="0" ty="0" sx="100000" sy="100000" flip="none" algn="tl"/>
          </a:blipFill>
          <a:ln>
            <a:solidFill>
              <a:schemeClr val="tx1"/>
            </a:solidFill>
            <a:round/>
          </a:ln>
        </p:spPr>
        <p:txBody>
          <a:bodyPr>
            <a:normAutofit fontScale="62500" lnSpcReduction="20000"/>
          </a:bodyPr>
          <a:lstStyle/>
          <a:p>
            <a:r>
              <a:rPr lang="tr-TR" b="1" dirty="0">
                <a:solidFill>
                  <a:srgbClr val="FF0000"/>
                </a:solidFill>
              </a:rPr>
              <a:t>2. Yan Anlam</a:t>
            </a:r>
          </a:p>
          <a:p>
            <a:r>
              <a:rPr lang="tr-TR" dirty="0"/>
              <a:t>Bir sözcüğün </a:t>
            </a:r>
            <a:r>
              <a:rPr lang="tr-TR" u="sng" dirty="0"/>
              <a:t>temel (gerçek) anlamından kopmadan</a:t>
            </a:r>
            <a:r>
              <a:rPr lang="tr-TR" dirty="0"/>
              <a:t> kazandığı yeni anlamlara </a:t>
            </a:r>
            <a:r>
              <a:rPr lang="tr-TR" b="1" dirty="0"/>
              <a:t>yan anlam</a:t>
            </a:r>
            <a:r>
              <a:rPr lang="tr-TR" dirty="0"/>
              <a:t> denir. Sözcük, gerçek anlamından farklıdır; ancak gerçek anlamından tamamen kopmamıştır. Sözcüklerin yan anlam kazanmasında </a:t>
            </a:r>
            <a:r>
              <a:rPr lang="tr-TR" b="1" dirty="0"/>
              <a:t>“gerçek anlamıyla görev, şekil (görünüş) benzerliği veya yakıştırması”</a:t>
            </a:r>
            <a:r>
              <a:rPr lang="tr-TR" dirty="0"/>
              <a:t> etkilidir.</a:t>
            </a:r>
          </a:p>
          <a:p>
            <a:r>
              <a:rPr lang="tr-TR" b="1" dirty="0"/>
              <a:t>Örnek</a:t>
            </a:r>
          </a:p>
          <a:p>
            <a:r>
              <a:rPr lang="tr-TR" dirty="0"/>
              <a:t>» Çok zorlayınca kapının </a:t>
            </a:r>
            <a:r>
              <a:rPr lang="tr-TR" b="1" dirty="0"/>
              <a:t>kolu</a:t>
            </a:r>
            <a:r>
              <a:rPr lang="tr-TR" dirty="0"/>
              <a:t> kırıldı.</a:t>
            </a:r>
            <a:br>
              <a:rPr lang="tr-TR" dirty="0"/>
            </a:br>
            <a:r>
              <a:rPr lang="tr-TR" dirty="0"/>
              <a:t>“Kol” kelimesinin gerçek anlamı en genel ifadeyle “insan uzvu</a:t>
            </a:r>
            <a:r>
              <a:rPr lang="tr-TR" dirty="0" smtClean="0"/>
              <a:t>” dur</a:t>
            </a:r>
            <a:r>
              <a:rPr lang="tr-TR" dirty="0"/>
              <a:t>. Gövdemizin iki kenarında bulunur ve hareket ettirebiliriz. “Kapı kolu” da kapı gövdesinin iki kenarında bulunur ve hareket ettirilebilir. Dolayısıyla “kapı kolu” şekil ve işlev olarak insan koluna benzediği için </a:t>
            </a:r>
            <a:r>
              <a:rPr lang="tr-TR" b="1" dirty="0">
                <a:solidFill>
                  <a:schemeClr val="accent2">
                    <a:lumMod val="50000"/>
                  </a:schemeClr>
                </a:solidFill>
              </a:rPr>
              <a:t>yan </a:t>
            </a:r>
            <a:r>
              <a:rPr lang="tr-TR" b="1" dirty="0" smtClean="0">
                <a:solidFill>
                  <a:schemeClr val="accent2">
                    <a:lumMod val="50000"/>
                  </a:schemeClr>
                </a:solidFill>
              </a:rPr>
              <a:t>anlam </a:t>
            </a:r>
            <a:r>
              <a:rPr lang="tr-TR" dirty="0" smtClean="0"/>
              <a:t>kazanmıştır</a:t>
            </a:r>
            <a:r>
              <a:rPr lang="tr-TR" dirty="0"/>
              <a:t>.» Bu </a:t>
            </a:r>
            <a:r>
              <a:rPr lang="tr-TR" b="1" dirty="0"/>
              <a:t>kokuyu</a:t>
            </a:r>
            <a:r>
              <a:rPr lang="tr-TR" dirty="0"/>
              <a:t>, annem de kullanır.</a:t>
            </a:r>
            <a:br>
              <a:rPr lang="tr-TR" dirty="0"/>
            </a:br>
            <a:r>
              <a:rPr lang="tr-TR" dirty="0"/>
              <a:t>(koku: Güzel kokmak için kullanılan esans)</a:t>
            </a:r>
          </a:p>
          <a:p>
            <a:r>
              <a:rPr lang="tr-TR" dirty="0"/>
              <a:t>» </a:t>
            </a:r>
            <a:r>
              <a:rPr lang="tr-TR" b="1" dirty="0"/>
              <a:t>Kör</a:t>
            </a:r>
            <a:r>
              <a:rPr lang="tr-TR" dirty="0"/>
              <a:t> makasla kumaşı kesmeye çalışıyor.</a:t>
            </a:r>
            <a:br>
              <a:rPr lang="tr-TR" dirty="0"/>
            </a:br>
            <a:r>
              <a:rPr lang="tr-TR" dirty="0"/>
              <a:t>(kör: Keskinliği yeterli olmayan)</a:t>
            </a:r>
          </a:p>
          <a:p>
            <a:endParaRPr lang="tr-TR" dirty="0"/>
          </a:p>
        </p:txBody>
      </p:sp>
    </p:spTree>
  </p:cSld>
  <p:clrMapOvr>
    <a:masterClrMapping/>
  </p:clrMapOvr>
  <p:transition>
    <p:cover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İSİMLER   VE TAMLAMALAR /İSİM (AD)</a:t>
            </a:r>
            <a:endParaRPr lang="tr-TR" dirty="0"/>
          </a:p>
        </p:txBody>
      </p:sp>
      <p:sp>
        <p:nvSpPr>
          <p:cNvPr id="3" name="2 İçerik Yer Tutucusu"/>
          <p:cNvSpPr>
            <a:spLocks noGrp="1"/>
          </p:cNvSpPr>
          <p:nvPr>
            <p:ph idx="1"/>
          </p:nvPr>
        </p:nvSpPr>
        <p:spPr/>
        <p:txBody>
          <a:bodyPr>
            <a:normAutofit lnSpcReduction="10000"/>
          </a:bodyPr>
          <a:lstStyle/>
          <a:p>
            <a:r>
              <a:rPr lang="tr-TR" dirty="0" smtClean="0"/>
              <a:t>İsimler, </a:t>
            </a:r>
            <a:r>
              <a:rPr lang="tr-TR" dirty="0" smtClean="0">
                <a:hlinkClick r:id="rId2" tooltip="İsim Nedir? İsim Çeşitleri"/>
              </a:rPr>
              <a:t>isim</a:t>
            </a:r>
            <a:r>
              <a:rPr lang="tr-TR" dirty="0" smtClean="0"/>
              <a:t> soylu sözcükler ve fiil türündeki bütün kelimeler; nesneleri ve hareketleri tek tek karşılayan, onların tek tek adları olan kelimelerdir.  O nesneleri ve hareketleri bazı çeşitli yönleri ile daha geniş olarak ifade etmek için tek kelimeden daha fazla sözcüğe ihtiyaç duyulur.                       </a:t>
            </a:r>
          </a:p>
          <a:p>
            <a:r>
              <a:rPr lang="tr-TR" dirty="0" smtClean="0"/>
              <a:t>KAPI BİR AD YANİ İSİMDİR </a:t>
            </a:r>
          </a:p>
          <a:p>
            <a:r>
              <a:rPr lang="tr-TR" dirty="0" smtClean="0"/>
              <a:t>AMA </a:t>
            </a:r>
            <a:r>
              <a:rPr lang="tr-TR" dirty="0" smtClean="0">
                <a:solidFill>
                  <a:schemeClr val="accent2">
                    <a:lumMod val="40000"/>
                    <a:lumOff val="60000"/>
                  </a:schemeClr>
                </a:solidFill>
              </a:rPr>
              <a:t>KAPI KOLUDA </a:t>
            </a:r>
            <a:r>
              <a:rPr lang="tr-TR" dirty="0" smtClean="0"/>
              <a:t>BİR İSİMDİR</a:t>
            </a: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İSİM (AD) VE TAMLAMALRI</a:t>
            </a:r>
            <a:endParaRPr lang="tr-TR" dirty="0"/>
          </a:p>
        </p:txBody>
      </p:sp>
      <p:sp>
        <p:nvSpPr>
          <p:cNvPr id="3" name="2 İçerik Yer Tutucusu"/>
          <p:cNvSpPr>
            <a:spLocks noGrp="1"/>
          </p:cNvSpPr>
          <p:nvPr>
            <p:ph idx="1"/>
          </p:nvPr>
        </p:nvSpPr>
        <p:spPr/>
        <p:txBody>
          <a:bodyPr>
            <a:normAutofit lnSpcReduction="10000"/>
          </a:bodyPr>
          <a:lstStyle/>
          <a:p>
            <a:r>
              <a:rPr lang="tr-TR" dirty="0" smtClean="0"/>
              <a:t>Tek bir kelimenin karşılayamadığı, tek kelime olarak karşılıklarının, adlarının bulunmadığı; daha geniş dil birlikleri ile ifade etmek zorunda olduğumuz durumlar vardır. İşte bu durumda birbiriyle ilgisi olan, biri diğerini sahiplik (iyelik) yönünden tamamlayan, </a:t>
            </a:r>
            <a:r>
              <a:rPr lang="tr-TR" u="sng" dirty="0" smtClean="0"/>
              <a:t>en az iki isimden oluşan</a:t>
            </a:r>
            <a:r>
              <a:rPr lang="tr-TR" dirty="0" smtClean="0"/>
              <a:t> kelime gurubuna başvurulur ki bunlara biz “</a:t>
            </a:r>
            <a:r>
              <a:rPr lang="tr-TR" b="1" dirty="0" smtClean="0"/>
              <a:t>isim tamlamaları</a:t>
            </a:r>
            <a:r>
              <a:rPr lang="tr-TR" dirty="0" smtClean="0"/>
              <a:t>” diyoruz.</a:t>
            </a: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gg.png"/>
          <p:cNvPicPr>
            <a:picLocks noGrp="1" noChangeAspect="1"/>
          </p:cNvPicPr>
          <p:nvPr>
            <p:ph idx="1"/>
          </p:nvPr>
        </p:nvPicPr>
        <p:blipFill>
          <a:blip r:embed="rId2" cstate="print"/>
          <a:stretch>
            <a:fillRect/>
          </a:stretch>
        </p:blipFill>
        <p:spPr>
          <a:xfrm>
            <a:off x="1547664" y="2420888"/>
            <a:ext cx="5174503" cy="3600400"/>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rmAutofit/>
          </a:bodyPr>
          <a:lstStyle/>
          <a:p>
            <a:r>
              <a:rPr lang="tr-TR" dirty="0" smtClean="0"/>
              <a:t>NOT : İSİM TAMLAMALARINDA İLK KELİME TAMLAYAN ,İKİNCİ KELİME İSE TAMLANAN DİYEBİLİRİZ. </a:t>
            </a:r>
          </a:p>
          <a:p>
            <a:pPr>
              <a:buNone/>
            </a:pPr>
            <a:r>
              <a:rPr lang="tr-TR" b="1" u="sng" dirty="0" smtClean="0"/>
              <a:t>Tamlayan</a:t>
            </a:r>
            <a:r>
              <a:rPr lang="tr-TR" dirty="0" smtClean="0"/>
              <a:t>                   </a:t>
            </a:r>
            <a:r>
              <a:rPr lang="tr-TR" b="1" u="sng" dirty="0" smtClean="0"/>
              <a:t>Tamlanan</a:t>
            </a:r>
            <a:br>
              <a:rPr lang="tr-TR" b="1" u="sng" dirty="0" smtClean="0"/>
            </a:br>
            <a:r>
              <a:rPr lang="tr-TR" dirty="0" smtClean="0"/>
              <a:t>Sınıfın                               kapısı</a:t>
            </a:r>
            <a:br>
              <a:rPr lang="tr-TR" dirty="0" smtClean="0"/>
            </a:br>
            <a:r>
              <a:rPr lang="tr-TR" dirty="0" smtClean="0"/>
              <a:t>Cep                                  telefonu</a:t>
            </a:r>
            <a:br>
              <a:rPr lang="tr-TR" dirty="0" smtClean="0"/>
            </a:br>
            <a:r>
              <a:rPr lang="tr-TR" dirty="0" smtClean="0"/>
              <a:t>Çelik                                tencere</a:t>
            </a:r>
            <a:br>
              <a:rPr lang="tr-TR" dirty="0" smtClean="0"/>
            </a:br>
            <a:r>
              <a:rPr lang="tr-TR" dirty="0" smtClean="0"/>
              <a:t>Evimin  bahçesinin            </a:t>
            </a:r>
            <a:r>
              <a:rPr lang="tr-TR" dirty="0" err="1" smtClean="0"/>
              <a:t>çicekleri</a:t>
            </a:r>
            <a:endParaRPr lang="tr-TR" dirty="0" smtClean="0"/>
          </a:p>
          <a:p>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b="1" dirty="0" smtClean="0"/>
              <a:t>1-Belirtili İsim Tamlaması</a:t>
            </a:r>
            <a:endParaRPr lang="tr-TR" dirty="0" smtClean="0"/>
          </a:p>
          <a:p>
            <a:r>
              <a:rPr lang="tr-TR" dirty="0" smtClean="0"/>
              <a:t>Hem tamlayan (1. isim) hem de tamlananın (2. isim)  tamlama eklerini almış olduğu isim tamlamasıdır. Bir tamlamanın “belirtili isim tamlaması” olabilmesi için;</a:t>
            </a:r>
          </a:p>
          <a:p>
            <a:r>
              <a:rPr lang="tr-TR" dirty="0" smtClean="0"/>
              <a:t>İki tane isimden oluşması,</a:t>
            </a:r>
          </a:p>
          <a:p>
            <a:r>
              <a:rPr lang="tr-TR" dirty="0" smtClean="0"/>
              <a:t>Her iki isim de tamlama eklerini almış olması yani birinci isim tamlayan ekini (</a:t>
            </a:r>
            <a:r>
              <a:rPr lang="tr-TR" dirty="0" err="1" smtClean="0"/>
              <a:t>ın</a:t>
            </a:r>
            <a:r>
              <a:rPr lang="tr-TR" dirty="0" smtClean="0"/>
              <a:t>, in, un, ün), ikinci isim de tamlanan ekini (ı, i, u, ü) alması gerekir.</a:t>
            </a:r>
          </a:p>
          <a:p>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İSİM TAMLAMALARI /ÖRNEKLER</a:t>
            </a:r>
            <a:endParaRPr lang="tr-TR" dirty="0"/>
          </a:p>
        </p:txBody>
      </p:sp>
      <p:sp>
        <p:nvSpPr>
          <p:cNvPr id="3" name="2 İçerik Yer Tutucusu"/>
          <p:cNvSpPr>
            <a:spLocks noGrp="1"/>
          </p:cNvSpPr>
          <p:nvPr>
            <p:ph idx="1"/>
          </p:nvPr>
        </p:nvSpPr>
        <p:spPr/>
        <p:txBody>
          <a:bodyPr>
            <a:normAutofit/>
          </a:bodyPr>
          <a:lstStyle/>
          <a:p>
            <a:r>
              <a:rPr lang="tr-TR" dirty="0" smtClean="0"/>
              <a:t>evin  yolu                   *kalbimin sahibi          havuzun dibi           *elinin kiri</a:t>
            </a:r>
          </a:p>
          <a:p>
            <a:r>
              <a:rPr lang="tr-TR" dirty="0" smtClean="0"/>
              <a:t>dumanın karası,          *kaderin cilvesi             hayatımın anlamı     *zamanın değeri       saçının teli</a:t>
            </a:r>
          </a:p>
          <a:p>
            <a:r>
              <a:rPr lang="tr-TR" dirty="0" smtClean="0"/>
              <a:t>atmosferin sıcaklığı      *babamın inadı           </a:t>
            </a:r>
            <a:endParaRPr lang="tr-TR"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İSİM TAMLAMALARI</a:t>
            </a:r>
            <a:endParaRPr lang="tr-TR" dirty="0"/>
          </a:p>
        </p:txBody>
      </p:sp>
      <p:sp>
        <p:nvSpPr>
          <p:cNvPr id="3" name="2 İçerik Yer Tutucusu"/>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lstStyle/>
          <a:p>
            <a:r>
              <a:rPr lang="tr-TR" b="1" dirty="0" smtClean="0"/>
              <a:t>2-Belirtisiz İsim Tamlaması</a:t>
            </a:r>
            <a:endParaRPr lang="tr-TR" dirty="0" smtClean="0"/>
          </a:p>
          <a:p>
            <a:r>
              <a:rPr lang="tr-TR" dirty="0" smtClean="0"/>
              <a:t>Sadece tamlananın (2. ismin) ek aldığı (-ı, -i, -u, -ü  iyelik ekleri), tamlayanın (1. ismin) ek almadığı </a:t>
            </a:r>
            <a:r>
              <a:rPr lang="tr-TR" strike="sngStrike" dirty="0" smtClean="0"/>
              <a:t>(-</a:t>
            </a:r>
            <a:r>
              <a:rPr lang="tr-TR" strike="sngStrike" dirty="0" err="1" smtClean="0"/>
              <a:t>ın</a:t>
            </a:r>
            <a:r>
              <a:rPr lang="tr-TR" strike="sngStrike" dirty="0" smtClean="0"/>
              <a:t>, -in, un, ün ilgi hali ekleri</a:t>
            </a:r>
            <a:r>
              <a:rPr lang="tr-TR" dirty="0" smtClean="0"/>
              <a:t>) isim tamlamalarıdır.</a:t>
            </a:r>
          </a:p>
          <a:p>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İSİM TAMLAMALARI/ÖRNEKLER</a:t>
            </a:r>
            <a:endParaRPr lang="tr-TR" dirty="0"/>
          </a:p>
        </p:txBody>
      </p:sp>
      <p:sp>
        <p:nvSpPr>
          <p:cNvPr id="3" name="2 İçerik Yer Tutucusu"/>
          <p:cNvSpPr>
            <a:spLocks noGrp="1"/>
          </p:cNvSpPr>
          <p:nvPr>
            <p:ph idx="1"/>
          </p:nvPr>
        </p:nvSpPr>
        <p:spPr>
          <a:solidFill>
            <a:srgbClr val="92D050"/>
          </a:solidFill>
        </p:spPr>
        <p:style>
          <a:lnRef idx="2">
            <a:schemeClr val="accent3">
              <a:shade val="50000"/>
            </a:schemeClr>
          </a:lnRef>
          <a:fillRef idx="1">
            <a:schemeClr val="accent3"/>
          </a:fillRef>
          <a:effectRef idx="0">
            <a:schemeClr val="accent3"/>
          </a:effectRef>
          <a:fontRef idx="minor">
            <a:schemeClr val="lt1"/>
          </a:fontRef>
        </p:style>
        <p:txBody>
          <a:bodyPr>
            <a:normAutofit lnSpcReduction="10000"/>
          </a:bodyPr>
          <a:lstStyle/>
          <a:p>
            <a:r>
              <a:rPr lang="tr-TR" b="1" u="sng" dirty="0" smtClean="0"/>
              <a:t>Örnekler</a:t>
            </a:r>
            <a:endParaRPr lang="tr-TR" dirty="0" smtClean="0"/>
          </a:p>
          <a:p>
            <a:r>
              <a:rPr lang="tr-TR" dirty="0" smtClean="0"/>
              <a:t>ÇANAKKALE BOĞAZI </a:t>
            </a:r>
          </a:p>
          <a:p>
            <a:r>
              <a:rPr lang="tr-TR" dirty="0" smtClean="0"/>
              <a:t>TÜRKÇE ÖĞRETMENİ </a:t>
            </a:r>
          </a:p>
          <a:p>
            <a:r>
              <a:rPr lang="tr-TR" dirty="0" smtClean="0"/>
              <a:t>SAYFA SAYISI </a:t>
            </a:r>
          </a:p>
          <a:p>
            <a:r>
              <a:rPr lang="tr-TR" dirty="0" smtClean="0"/>
              <a:t>NOT: Belirtisiz isim tamlamalarında tamlayan ile tamlanan </a:t>
            </a:r>
            <a:r>
              <a:rPr lang="tr-TR" u="sng" dirty="0" smtClean="0"/>
              <a:t>arasına</a:t>
            </a:r>
            <a:r>
              <a:rPr lang="tr-TR" dirty="0" smtClean="0"/>
              <a:t> hiç bir sözcük girmez. Bu kurala aykırı kullanımlar bulunmaktadır fakat yanlış olarak değerlendirilir.</a:t>
            </a:r>
            <a:br>
              <a:rPr lang="tr-TR" dirty="0" smtClean="0"/>
            </a:br>
            <a:endParaRPr lang="tr-T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İSİM TAMLAMALARI</a:t>
            </a:r>
            <a:endParaRPr lang="tr-TR" dirty="0"/>
          </a:p>
        </p:txBody>
      </p:sp>
      <p:sp>
        <p:nvSpPr>
          <p:cNvPr id="3" name="2 İçerik Yer Tutucusu"/>
          <p:cNvSpPr>
            <a:spLocks noGrp="1"/>
          </p:cNvSpPr>
          <p:nvPr>
            <p:ph idx="1"/>
          </p:nvPr>
        </p:nvSpPr>
        <p:spPr/>
        <p:txBody>
          <a:bodyPr/>
          <a:lstStyle/>
          <a:p>
            <a:r>
              <a:rPr lang="tr-TR" b="1" dirty="0" smtClean="0"/>
              <a:t>3-Takısız İsim Tamlaması</a:t>
            </a:r>
            <a:endParaRPr lang="tr-TR" dirty="0" smtClean="0"/>
          </a:p>
          <a:p>
            <a:r>
              <a:rPr lang="tr-TR" dirty="0" smtClean="0"/>
              <a:t>Hem tamlayanın (1. ismin) hem de tamlananın (2. ismin) hiçbir </a:t>
            </a:r>
            <a:r>
              <a:rPr lang="tr-TR" b="1" u="sng" dirty="0" smtClean="0"/>
              <a:t>tamlama ekini almadığı</a:t>
            </a:r>
            <a:r>
              <a:rPr lang="tr-TR" dirty="0" smtClean="0"/>
              <a:t> isim tamlamalarına “takısız isim tamlaması” denilmektedir. Peki iki sözcük de tamlama eki almadığında birbirini nasıl tamamlayarak anlamlı bir kavram oluşturacak dersiniz?</a:t>
            </a:r>
          </a:p>
          <a:p>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İSİM TAMLAMALARI/ÖRNEKLER</a:t>
            </a:r>
            <a:endParaRPr lang="tr-TR" dirty="0"/>
          </a:p>
        </p:txBody>
      </p:sp>
      <p:sp>
        <p:nvSpPr>
          <p:cNvPr id="3" name="2 İçerik Yer Tutucusu"/>
          <p:cNvSpPr>
            <a:spLocks noGrp="1"/>
          </p:cNvSpPr>
          <p:nvPr>
            <p:ph idx="1"/>
          </p:nvPr>
        </p:nvSpPr>
        <p:spPr/>
        <p:txBody>
          <a:bodyPr/>
          <a:lstStyle/>
          <a:p>
            <a:r>
              <a:rPr lang="tr-TR" b="1" u="sng" dirty="0" smtClean="0"/>
              <a:t>Örnek:</a:t>
            </a:r>
            <a:endParaRPr lang="tr-TR" dirty="0" smtClean="0"/>
          </a:p>
          <a:p>
            <a:r>
              <a:rPr lang="tr-TR" dirty="0" smtClean="0"/>
              <a:t>Demir            parmaklık</a:t>
            </a:r>
            <a:br>
              <a:rPr lang="tr-TR" dirty="0" smtClean="0"/>
            </a:br>
            <a:r>
              <a:rPr lang="tr-TR" dirty="0" smtClean="0"/>
              <a:t>(1. isim)          (2. isim)</a:t>
            </a:r>
            <a:br>
              <a:rPr lang="tr-TR" dirty="0" smtClean="0"/>
            </a:br>
            <a:r>
              <a:rPr lang="tr-TR" dirty="0" smtClean="0"/>
              <a:t>(tamlayan)  (tamlanan)</a:t>
            </a: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DİL BİLGİSİ</a:t>
            </a:r>
            <a:endParaRPr lang="tr-TR" dirty="0"/>
          </a:p>
        </p:txBody>
      </p:sp>
      <p:sp>
        <p:nvSpPr>
          <p:cNvPr id="3" name="2 İçerik Yer Tutucusu"/>
          <p:cNvSpPr>
            <a:spLocks noGrp="1"/>
          </p:cNvSpPr>
          <p:nvPr>
            <p:ph idx="1"/>
          </p:nvPr>
        </p:nvSpPr>
        <p:spPr>
          <a:xfrm>
            <a:off x="457200" y="1412776"/>
            <a:ext cx="8229600" cy="4713387"/>
          </a:xfrm>
        </p:spPr>
        <p:txBody>
          <a:bodyPr>
            <a:normAutofit fontScale="77500" lnSpcReduction="20000"/>
          </a:bodyPr>
          <a:lstStyle/>
          <a:p>
            <a:r>
              <a:rPr lang="tr-TR" b="1" dirty="0">
                <a:solidFill>
                  <a:schemeClr val="accent4"/>
                </a:solidFill>
              </a:rPr>
              <a:t>3. Mecaz Anlam</a:t>
            </a:r>
          </a:p>
          <a:p>
            <a:r>
              <a:rPr lang="tr-TR" dirty="0"/>
              <a:t>Bir ilgi veya benzetme sonucu sözcüğün </a:t>
            </a:r>
            <a:r>
              <a:rPr lang="tr-TR" u="sng" dirty="0"/>
              <a:t>gerçek anlamından tamamen uzaklaşarak</a:t>
            </a:r>
            <a:r>
              <a:rPr lang="tr-TR" dirty="0"/>
              <a:t> kazandığı yeni anlamlara </a:t>
            </a:r>
            <a:r>
              <a:rPr lang="tr-TR" b="1" dirty="0"/>
              <a:t>mecaz anlam</a:t>
            </a:r>
            <a:r>
              <a:rPr lang="tr-TR" dirty="0"/>
              <a:t> denir. Mecaz anlamda kullanılan sözcükler genellikle soyut anlam kazanır.</a:t>
            </a:r>
          </a:p>
          <a:p>
            <a:r>
              <a:rPr lang="tr-TR" b="1" dirty="0"/>
              <a:t>Örnek</a:t>
            </a:r>
          </a:p>
          <a:p>
            <a:r>
              <a:rPr lang="tr-TR" dirty="0"/>
              <a:t>» Konsere gidemeyince biletlerimiz </a:t>
            </a:r>
            <a:r>
              <a:rPr lang="tr-TR" b="1" dirty="0"/>
              <a:t>yandı</a:t>
            </a:r>
            <a:r>
              <a:rPr lang="tr-TR" dirty="0"/>
              <a:t>.</a:t>
            </a:r>
            <a:br>
              <a:rPr lang="tr-TR" dirty="0"/>
            </a:br>
            <a:r>
              <a:rPr lang="tr-TR" dirty="0"/>
              <a:t>“Yanmak” fiilini duyduğumuzda aklımıza ilk gelen anlam (yani gerçek anlam) “ateş almak, </a:t>
            </a:r>
            <a:r>
              <a:rPr lang="tr-TR" dirty="0" err="1"/>
              <a:t>tutuşmak”tır</a:t>
            </a:r>
            <a:r>
              <a:rPr lang="tr-TR" dirty="0"/>
              <a:t>. Bu cümlede ise “biletlerimiz yandı” sözüyle “biletlerin alev aldığı” anlatılmamaktadır. Burada “yanmak” fiili gerçek anlamından tamamen uzaklaşarak </a:t>
            </a:r>
            <a:r>
              <a:rPr lang="tr-TR" b="1" dirty="0">
                <a:solidFill>
                  <a:schemeClr val="accent2">
                    <a:lumMod val="60000"/>
                    <a:lumOff val="40000"/>
                  </a:schemeClr>
                </a:solidFill>
              </a:rPr>
              <a:t>mecaz</a:t>
            </a:r>
            <a:r>
              <a:rPr lang="tr-TR" b="1" dirty="0"/>
              <a:t> </a:t>
            </a:r>
            <a:r>
              <a:rPr lang="tr-TR" b="1" dirty="0">
                <a:solidFill>
                  <a:schemeClr val="accent2">
                    <a:lumMod val="60000"/>
                    <a:lumOff val="40000"/>
                  </a:schemeClr>
                </a:solidFill>
              </a:rPr>
              <a:t>anlam</a:t>
            </a:r>
            <a:r>
              <a:rPr lang="tr-TR" dirty="0"/>
              <a:t> kazanmış ve “geçerliliğini yitirmek” anlamında kullanılmıştır.</a:t>
            </a:r>
          </a:p>
          <a:p>
            <a:endParaRPr lang="tr-TR" dirty="0"/>
          </a:p>
        </p:txBody>
      </p:sp>
    </p:spTree>
  </p:cSld>
  <p:clrMapOvr>
    <a:masterClrMapping/>
  </p:clrMapOvr>
  <p:transition>
    <p:newsfla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İSİM TAMLAMALARI</a:t>
            </a:r>
            <a:br>
              <a:rPr lang="tr-TR" dirty="0" smtClean="0"/>
            </a:br>
            <a:endParaRPr lang="tr-TR" dirty="0"/>
          </a:p>
        </p:txBody>
      </p:sp>
      <p:sp>
        <p:nvSpPr>
          <p:cNvPr id="3" name="2 İçerik Yer Tutucusu"/>
          <p:cNvSpPr>
            <a:spLocks noGrp="1"/>
          </p:cNvSpPr>
          <p:nvPr>
            <p:ph idx="1"/>
          </p:nvPr>
        </p:nvSpPr>
        <p:spPr/>
        <p:txBody>
          <a:bodyPr/>
          <a:lstStyle/>
          <a:p>
            <a:r>
              <a:rPr lang="tr-TR" b="1" dirty="0" smtClean="0">
                <a:solidFill>
                  <a:srgbClr val="92D050"/>
                </a:solidFill>
              </a:rPr>
              <a:t>İpucu</a:t>
            </a:r>
            <a:r>
              <a:rPr lang="tr-TR" dirty="0" smtClean="0"/>
              <a:t>: Bu tamlamaların takısız isim tamlaması olup olmadığını anlayabilmek için tamlayandan sonra “(-den, -dan) yapılmış” ifadesini kullanarak sağlama yapabilirsiniz.</a:t>
            </a:r>
          </a:p>
          <a:p>
            <a:r>
              <a:rPr lang="tr-TR" dirty="0" smtClean="0"/>
              <a:t>Demir (den yapılmış) kapı</a:t>
            </a:r>
            <a:br>
              <a:rPr lang="tr-TR" dirty="0" smtClean="0"/>
            </a:br>
            <a:r>
              <a:rPr lang="tr-TR" dirty="0" smtClean="0"/>
              <a:t>Bakır (dan yapılmış) tel</a:t>
            </a:r>
          </a:p>
          <a:p>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İSİM TAMLAMALRI/ÖNEMLİ NOT,</a:t>
            </a:r>
            <a:br>
              <a:rPr lang="tr-TR" dirty="0" smtClean="0"/>
            </a:br>
            <a:endParaRPr lang="tr-TR" dirty="0"/>
          </a:p>
        </p:txBody>
      </p:sp>
      <p:sp>
        <p:nvSpPr>
          <p:cNvPr id="3" name="2 İçerik Yer Tutucusu"/>
          <p:cNvSpPr>
            <a:spLocks noGrp="1"/>
          </p:cNvSpPr>
          <p:nvPr>
            <p:ph idx="1"/>
          </p:nvPr>
        </p:nvSpPr>
        <p:spPr/>
        <p:txBody>
          <a:bodyPr/>
          <a:lstStyle/>
          <a:p>
            <a:r>
              <a:rPr lang="tr-TR" b="1" u="sng" dirty="0" smtClean="0"/>
              <a:t>ÖNEMLİ NOT:</a:t>
            </a:r>
            <a:r>
              <a:rPr lang="tr-TR" dirty="0" smtClean="0"/>
              <a:t>  Takısız isim tamlamaları, sıfat tamlamaları ile sık sık birbiriyle karıştırılmaktadır.  Bunun sebebi; sıfat tamlamalarını isme “</a:t>
            </a:r>
            <a:r>
              <a:rPr lang="tr-TR" b="1" dirty="0" smtClean="0"/>
              <a:t>nasıl</a:t>
            </a:r>
            <a:r>
              <a:rPr lang="tr-TR" dirty="0" smtClean="0"/>
              <a:t>” sorusunu sorarak bulmanızın yanında, takısız isim tamlamalarında da “nasıl” sorusunu isme sorduğunuzda kulağa düzgün ve anlamlı gelmesinden dolayı sıfat tamlaması yakıştırmasını yapmanızdır.</a:t>
            </a:r>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İSİM TAMLAMASI</a:t>
            </a:r>
            <a:endParaRPr lang="tr-TR" dirty="0"/>
          </a:p>
        </p:txBody>
      </p:sp>
      <p:sp>
        <p:nvSpPr>
          <p:cNvPr id="3" name="2 İçerik Yer Tutucusu"/>
          <p:cNvSpPr>
            <a:spLocks noGrp="1"/>
          </p:cNvSpPr>
          <p:nvPr>
            <p:ph idx="1"/>
          </p:nvPr>
        </p:nvSpPr>
        <p:spPr/>
        <p:txBody>
          <a:bodyPr>
            <a:normAutofit fontScale="92500" lnSpcReduction="10000"/>
          </a:bodyPr>
          <a:lstStyle/>
          <a:p>
            <a:r>
              <a:rPr lang="tr-TR" b="1" dirty="0" smtClean="0"/>
              <a:t>4-Zincirleme İsim Tamlaması</a:t>
            </a:r>
            <a:endParaRPr lang="tr-TR" dirty="0" smtClean="0"/>
          </a:p>
          <a:p>
            <a:r>
              <a:rPr lang="tr-TR" dirty="0" smtClean="0"/>
              <a:t>Zincirleme isim tamlaması, “</a:t>
            </a:r>
            <a:r>
              <a:rPr lang="tr-TR" u="sng" dirty="0" smtClean="0"/>
              <a:t>en az üç ismin</a:t>
            </a:r>
            <a:r>
              <a:rPr lang="tr-TR" dirty="0" smtClean="0"/>
              <a:t> birbirini tamlama kuralları çerçevesinde tamamlayarak, bir varlık ya da kavramı karşılar hale gelmesidir” şeklinde tanımlanabilir. Bu bazen belirtili, belirtisiz veya takısız isim tamlamasının başka bir isimle birleşmesiyle; bazen de belirtilen tamlamaların yine kendileri gibi başka bir tamlama ile birleşmelerinden meydana gelir.</a:t>
            </a:r>
          </a:p>
          <a:p>
            <a:endParaRPr lang="tr-T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İSİM TAMLAMALARI /NOT</a:t>
            </a:r>
            <a:endParaRPr lang="tr-TR" dirty="0"/>
          </a:p>
        </p:txBody>
      </p:sp>
      <p:sp>
        <p:nvSpPr>
          <p:cNvPr id="3" name="2 İçerik Yer Tutucusu"/>
          <p:cNvSpPr>
            <a:spLocks noGrp="1"/>
          </p:cNvSpPr>
          <p:nvPr>
            <p:ph idx="1"/>
          </p:nvPr>
        </p:nvSpPr>
        <p:spPr/>
        <p:txBody>
          <a:bodyPr/>
          <a:lstStyle/>
          <a:p>
            <a:r>
              <a:rPr lang="tr-TR" dirty="0" smtClean="0"/>
              <a:t>* Sırasıyla; </a:t>
            </a:r>
            <a:r>
              <a:rPr lang="tr-TR" u="sng" dirty="0" smtClean="0"/>
              <a:t>bir isim tamlaması</a:t>
            </a:r>
            <a:r>
              <a:rPr lang="tr-TR" dirty="0" smtClean="0"/>
              <a:t> ve </a:t>
            </a:r>
            <a:r>
              <a:rPr lang="tr-TR" u="sng" dirty="0" smtClean="0"/>
              <a:t>bir isim</a:t>
            </a:r>
            <a:r>
              <a:rPr lang="tr-TR" dirty="0" smtClean="0"/>
              <a:t>, tamlama eklerinin de sayesinde birleşerek zincirleme isim tamlaması oluşturabilir. Bu durumda zincirleme isim tamlamasının tamlayanı “isim tamlaması”, tamlananı “isim”den meydana gelmiş olur.</a:t>
            </a:r>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İSİM TAMLAMALARI/ÖRNEKLER</a:t>
            </a:r>
            <a:endParaRPr lang="tr-TR" dirty="0"/>
          </a:p>
        </p:txBody>
      </p:sp>
      <p:sp>
        <p:nvSpPr>
          <p:cNvPr id="3" name="2 İçerik Yer Tutucusu"/>
          <p:cNvSpPr>
            <a:spLocks noGrp="1"/>
          </p:cNvSpPr>
          <p:nvPr>
            <p:ph idx="1"/>
          </p:nvPr>
        </p:nvSpPr>
        <p:spPr>
          <a:noFill/>
          <a:ln>
            <a:solidFill>
              <a:schemeClr val="accent2">
                <a:lumMod val="60000"/>
                <a:lumOff val="40000"/>
              </a:schemeClr>
            </a:solidFill>
          </a:ln>
        </p:spPr>
        <p:txBody>
          <a:bodyPr>
            <a:normAutofit/>
          </a:bodyPr>
          <a:lstStyle/>
          <a:p>
            <a:r>
              <a:rPr lang="tr-TR" dirty="0" smtClean="0"/>
              <a:t>Saatimin kordonunun rengi</a:t>
            </a:r>
            <a:br>
              <a:rPr lang="tr-TR" dirty="0" smtClean="0"/>
            </a:br>
            <a:r>
              <a:rPr lang="tr-TR" dirty="0" smtClean="0"/>
              <a:t>Belirtili isim tamlaması + (n)</a:t>
            </a:r>
            <a:r>
              <a:rPr lang="tr-TR" dirty="0" err="1" smtClean="0"/>
              <a:t>ın</a:t>
            </a:r>
            <a:r>
              <a:rPr lang="tr-TR" dirty="0" smtClean="0"/>
              <a:t> + isim + ı = Z. isim tamlaması</a:t>
            </a:r>
            <a:br>
              <a:rPr lang="tr-TR" dirty="0" smtClean="0"/>
            </a:br>
            <a:r>
              <a:rPr lang="tr-TR" dirty="0" smtClean="0"/>
              <a:t>(Tamlayan)                          ( Tamlanan)</a:t>
            </a:r>
          </a:p>
          <a:p>
            <a:r>
              <a:rPr lang="tr-TR" dirty="0" smtClean="0"/>
              <a:t>Bahçenin kapısı + (n)</a:t>
            </a:r>
            <a:r>
              <a:rPr lang="tr-TR" dirty="0" err="1" smtClean="0"/>
              <a:t>ın</a:t>
            </a:r>
            <a:r>
              <a:rPr lang="tr-TR" dirty="0" smtClean="0"/>
              <a:t> + kol + u</a:t>
            </a:r>
            <a:br>
              <a:rPr lang="tr-TR" dirty="0" smtClean="0"/>
            </a:br>
            <a:r>
              <a:rPr lang="tr-TR" dirty="0" smtClean="0"/>
              <a:t>(Tamlayan)                   ( Tamlanan)</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DİL BİLGİSİ</a:t>
            </a:r>
            <a:endParaRPr lang="tr-TR" dirty="0"/>
          </a:p>
        </p:txBody>
      </p:sp>
      <p:sp>
        <p:nvSpPr>
          <p:cNvPr id="3" name="2 İçerik Yer Tutucusu"/>
          <p:cNvSpPr>
            <a:spLocks noGrp="1"/>
          </p:cNvSpPr>
          <p:nvPr>
            <p:ph idx="1"/>
          </p:nvPr>
        </p:nvSpPr>
        <p:spPr/>
        <p:txBody>
          <a:bodyPr>
            <a:normAutofit fontScale="77500" lnSpcReduction="20000"/>
          </a:bodyPr>
          <a:lstStyle/>
          <a:p>
            <a:r>
              <a:rPr lang="tr-TR" b="1" dirty="0"/>
              <a:t>4. Terim Anlam</a:t>
            </a:r>
          </a:p>
          <a:p>
            <a:r>
              <a:rPr lang="tr-TR" dirty="0"/>
              <a:t>Bir sözcüğün bilim, sanat, spor ya da meslek alanına özgü kavramları karşılığında kazandığı anlama </a:t>
            </a:r>
            <a:r>
              <a:rPr lang="tr-TR" b="1" dirty="0"/>
              <a:t>terim anlam</a:t>
            </a:r>
            <a:r>
              <a:rPr lang="tr-TR" dirty="0"/>
              <a:t> adı verilir.</a:t>
            </a:r>
          </a:p>
          <a:p>
            <a:r>
              <a:rPr lang="tr-TR" dirty="0"/>
              <a:t>Bazı bilim, sanat ve meslek dalları ile ilgili terimler:</a:t>
            </a:r>
          </a:p>
          <a:p>
            <a:r>
              <a:rPr lang="tr-TR" b="1" dirty="0"/>
              <a:t>Örnek</a:t>
            </a:r>
          </a:p>
          <a:p>
            <a:r>
              <a:rPr lang="tr-TR" b="1" dirty="0"/>
              <a:t>Matematik:</a:t>
            </a:r>
            <a:r>
              <a:rPr lang="tr-TR" dirty="0"/>
              <a:t> Doğal sayılar, kare, </a:t>
            </a:r>
            <a:r>
              <a:rPr lang="tr-TR" dirty="0" err="1"/>
              <a:t>polinom</a:t>
            </a:r>
            <a:r>
              <a:rPr lang="tr-TR" dirty="0"/>
              <a:t>…</a:t>
            </a:r>
            <a:br>
              <a:rPr lang="tr-TR" dirty="0"/>
            </a:br>
            <a:r>
              <a:rPr lang="tr-TR" b="1" dirty="0"/>
              <a:t>Tiyatro:</a:t>
            </a:r>
            <a:r>
              <a:rPr lang="tr-TR" dirty="0"/>
              <a:t> Sahne, perde, kostüm…</a:t>
            </a:r>
            <a:br>
              <a:rPr lang="tr-TR" dirty="0"/>
            </a:br>
            <a:r>
              <a:rPr lang="tr-TR" b="1" dirty="0"/>
              <a:t>Müzik:</a:t>
            </a:r>
            <a:r>
              <a:rPr lang="tr-TR" dirty="0"/>
              <a:t> Nota, </a:t>
            </a:r>
            <a:r>
              <a:rPr lang="tr-TR" dirty="0" err="1"/>
              <a:t>akor</a:t>
            </a:r>
            <a:r>
              <a:rPr lang="tr-TR" dirty="0"/>
              <a:t>, sol anahtarı…</a:t>
            </a:r>
            <a:br>
              <a:rPr lang="tr-TR" dirty="0"/>
            </a:br>
            <a:r>
              <a:rPr lang="tr-TR" b="1" dirty="0"/>
              <a:t>Coğrafya:</a:t>
            </a:r>
            <a:r>
              <a:rPr lang="tr-TR" dirty="0"/>
              <a:t> Meridyen, ölçek, izohips, Dünya, boğaz…</a:t>
            </a:r>
            <a:br>
              <a:rPr lang="tr-TR" dirty="0"/>
            </a:br>
            <a:r>
              <a:rPr lang="tr-TR" b="1" dirty="0"/>
              <a:t>Resim:</a:t>
            </a:r>
            <a:r>
              <a:rPr lang="tr-TR" dirty="0"/>
              <a:t> Portre, palet, tuval…</a:t>
            </a:r>
            <a:br>
              <a:rPr lang="tr-TR" dirty="0"/>
            </a:br>
            <a:r>
              <a:rPr lang="tr-TR" b="1" dirty="0"/>
              <a:t>Futbol:</a:t>
            </a:r>
            <a:r>
              <a:rPr lang="tr-TR" dirty="0"/>
              <a:t> Taç, faul, gol…</a:t>
            </a:r>
          </a:p>
          <a:p>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dirty="0" smtClean="0"/>
              <a:t/>
            </a:r>
            <a:br>
              <a:rPr lang="tr-TR" dirty="0" smtClean="0"/>
            </a:br>
            <a:r>
              <a:rPr lang="tr-TR" dirty="0" smtClean="0"/>
              <a:t/>
            </a:r>
            <a:br>
              <a:rPr lang="tr-TR" dirty="0" smtClean="0"/>
            </a:br>
            <a:endParaRPr lang="tr-TR" dirty="0"/>
          </a:p>
        </p:txBody>
      </p:sp>
      <p:pic>
        <p:nvPicPr>
          <p:cNvPr id="4" name="3 İçerik Yer Tutucusu" descr="Genel-ve-Ozel-Anlamli-Kelimeler.jpg"/>
          <p:cNvPicPr>
            <a:picLocks noGrp="1" noChangeAspect="1"/>
          </p:cNvPicPr>
          <p:nvPr>
            <p:ph idx="1"/>
          </p:nvPr>
        </p:nvPicPr>
        <p:blipFill>
          <a:blip r:embed="rId2" cstate="print"/>
          <a:stretch>
            <a:fillRect/>
          </a:stretch>
        </p:blipFill>
        <p:spPr>
          <a:xfrm>
            <a:off x="1043608" y="2276872"/>
            <a:ext cx="6667500" cy="3400425"/>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GENEL VE ÖZEL ANLAMA DOĞRU….</a:t>
            </a:r>
            <a:endParaRPr lang="tr-TR" dirty="0"/>
          </a:p>
        </p:txBody>
      </p:sp>
      <p:sp>
        <p:nvSpPr>
          <p:cNvPr id="3" name="2 İçerik Yer Tutucusu"/>
          <p:cNvSpPr>
            <a:spLocks noGrp="1"/>
          </p:cNvSpPr>
          <p:nvPr>
            <p:ph idx="1"/>
          </p:nvPr>
        </p:nvSpPr>
        <p:spPr>
          <a:noFill/>
          <a:ln>
            <a:solidFill>
              <a:schemeClr val="accent2">
                <a:lumMod val="40000"/>
                <a:lumOff val="60000"/>
              </a:schemeClr>
            </a:solidFill>
          </a:ln>
        </p:spPr>
        <p:txBody>
          <a:bodyPr/>
          <a:lstStyle/>
          <a:p>
            <a:r>
              <a:rPr lang="tr-TR" dirty="0" smtClean="0"/>
              <a:t>Söylenişte tekil olmasına rağmen anlamca geniş kapsamlı olan sözcüklere </a:t>
            </a:r>
            <a:r>
              <a:rPr lang="tr-TR" b="1" dirty="0" smtClean="0"/>
              <a:t>genel anlamlı sözcükler</a:t>
            </a:r>
            <a:r>
              <a:rPr lang="tr-TR" dirty="0" smtClean="0"/>
              <a:t>; anlamca daha dar kapsamlı olan sözcüklere ise </a:t>
            </a:r>
            <a:r>
              <a:rPr lang="tr-TR" b="1" dirty="0" smtClean="0"/>
              <a:t>özel anlamlı sözcükler</a:t>
            </a:r>
            <a:r>
              <a:rPr lang="tr-TR" dirty="0" smtClean="0"/>
              <a:t> denir.  </a:t>
            </a:r>
          </a:p>
          <a:p>
            <a:r>
              <a:rPr lang="tr-TR" dirty="0" smtClean="0"/>
              <a:t> KÖY  -İLÇE-İL –ÜLKE- </a:t>
            </a:r>
            <a:r>
              <a:rPr lang="tr-TR" dirty="0" smtClean="0">
                <a:solidFill>
                  <a:srgbClr val="00B050"/>
                </a:solidFill>
              </a:rPr>
              <a:t>YER</a:t>
            </a:r>
            <a:endParaRPr lang="tr-TR" dirty="0">
              <a:solidFill>
                <a:srgbClr val="00B05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Soyut ve somut kelimeler</a:t>
            </a:r>
            <a:endParaRPr lang="tr-TR" dirty="0"/>
          </a:p>
        </p:txBody>
      </p:sp>
      <p:sp>
        <p:nvSpPr>
          <p:cNvPr id="3" name="2 İçerik Yer Tutucusu"/>
          <p:cNvSpPr>
            <a:spLocks noGrp="1"/>
          </p:cNvSpPr>
          <p:nvPr>
            <p:ph idx="1"/>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tr-TR" dirty="0" smtClean="0"/>
              <a:t>Somut anlam =Beş duyu organımız olan göz, deri, kulak, dil ve burundan en az biriyle algılayabildiğimiz varlıkları karşılayan sözcüklere “</a:t>
            </a:r>
            <a:r>
              <a:rPr lang="tr-TR" b="1" dirty="0" smtClean="0"/>
              <a:t>somut anlamlı sözcükler</a:t>
            </a:r>
            <a:r>
              <a:rPr lang="tr-TR" dirty="0" smtClean="0"/>
              <a:t>” denir. Bir başka deyişle elle tutup gözle görebildiğimiz, koklayıp tadabildiğimiz veya koklayabildiğimiz varlıkları karşılayan kelimelerdir.</a:t>
            </a: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116632"/>
            <a:ext cx="8229600" cy="1440160"/>
          </a:xfrm>
        </p:spPr>
        <p:txBody>
          <a:bodyPr/>
          <a:lstStyle/>
          <a:p>
            <a:r>
              <a:rPr lang="tr-TR" dirty="0" smtClean="0"/>
              <a:t>Soyut ve somut kelimeler</a:t>
            </a:r>
            <a:endParaRPr lang="tr-TR" dirty="0"/>
          </a:p>
        </p:txBody>
      </p:sp>
      <p:sp>
        <p:nvSpPr>
          <p:cNvPr id="3" name="2 İçerik Yer Tutucusu"/>
          <p:cNvSpPr>
            <a:spLocks noGrp="1"/>
          </p:cNvSpPr>
          <p:nvPr>
            <p:ph idx="1"/>
          </p:nvPr>
        </p:nvSpPr>
        <p:spPr/>
        <p:style>
          <a:lnRef idx="2">
            <a:schemeClr val="dk1"/>
          </a:lnRef>
          <a:fillRef idx="1001">
            <a:schemeClr val="lt1"/>
          </a:fillRef>
          <a:effectRef idx="0">
            <a:schemeClr val="dk1"/>
          </a:effectRef>
          <a:fontRef idx="minor">
            <a:schemeClr val="dk1"/>
          </a:fontRef>
        </p:style>
        <p:txBody>
          <a:bodyPr>
            <a:normAutofit fontScale="77500" lnSpcReduction="2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Soyut anlam= Beş duyu organımızdan herhangi biriyle algılayamadığımız kavramları ifade eden sözcüklere “soyut anlamlı sözcükler” denir.</a:t>
            </a:r>
            <a:b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Örnek</a:t>
            </a:r>
          </a:p>
          <a:p>
            <a:pPr algn="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Kin, iyilik, kötülük, nefret, kıskançlık, ayrılık, özlem, aşk, sevgi, acı (üzüntü), mutluluk, vicdan, umut, sevinç, keder…</a:t>
            </a:r>
            <a:b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Yukarıdaki kelimelerin hiçbiri beş duyu organımızla algılanamaz. Örneğin “nefret” dokunulabilen, görülebilen, duyulabilen, koklanabilen veya tadılabilen bir varlık değildir</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Mustafa Ceceli - Sevdim Seni Mabuduma (Lyrics Video).mp3">
            <a:hlinkClick r:id="" action="ppaction://media"/>
          </p:cNvPr>
          <p:cNvPicPr>
            <a:picLocks noRot="1" noChangeAspect="1"/>
          </p:cNvPicPr>
          <p:nvPr>
            <a:audioFile r:link="rId1"/>
          </p:nvPr>
        </p:nvPicPr>
        <p:blipFill>
          <a:blip r:embed="rId3" cstate="print"/>
          <a:stretch>
            <a:fillRect/>
          </a:stretch>
        </p:blipFill>
        <p:spPr>
          <a:xfrm flipV="1">
            <a:off x="2346756" y="1186550"/>
            <a:ext cx="65003" cy="45719"/>
          </a:xfrm>
          <a:prstGeom prst="rect">
            <a:avLst/>
          </a:prstGeom>
        </p:spPr>
      </p:pic>
    </p:spTree>
  </p:cSld>
  <p:clrMapOvr>
    <a:masterClrMapping/>
  </p:clrMapOvr>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300</TotalTime>
  <Words>545</Words>
  <PresentationFormat>Ekran Gösterisi (4:3)</PresentationFormat>
  <Paragraphs>169</Paragraphs>
  <Slides>44</Slides>
  <Notes>4</Notes>
  <HiddenSlides>0</HiddenSlides>
  <MMClips>1</MMClips>
  <ScaleCrop>false</ScaleCrop>
  <HeadingPairs>
    <vt:vector size="6" baseType="variant">
      <vt:variant>
        <vt:lpstr>Tema</vt:lpstr>
      </vt:variant>
      <vt:variant>
        <vt:i4>1</vt:i4>
      </vt:variant>
      <vt:variant>
        <vt:lpstr>Slayt Başlıkları</vt:lpstr>
      </vt:variant>
      <vt:variant>
        <vt:i4>44</vt:i4>
      </vt:variant>
      <vt:variant>
        <vt:lpstr>Özel Gösteriler</vt:lpstr>
      </vt:variant>
      <vt:variant>
        <vt:i4>1</vt:i4>
      </vt:variant>
    </vt:vector>
  </HeadingPairs>
  <TitlesOfParts>
    <vt:vector size="46" baseType="lpstr">
      <vt:lpstr>Canlı</vt:lpstr>
      <vt:lpstr>Türkçe 5…</vt:lpstr>
      <vt:lpstr>DİL BİLGİSİ</vt:lpstr>
      <vt:lpstr>DİL BİLGİSİ</vt:lpstr>
      <vt:lpstr>DİL BİLGİSİ</vt:lpstr>
      <vt:lpstr>DİL BİLGİSİ</vt:lpstr>
      <vt:lpstr>   </vt:lpstr>
      <vt:lpstr>GENEL VE ÖZEL ANLAMA DOĞRU….</vt:lpstr>
      <vt:lpstr>Soyut ve somut kelimeler</vt:lpstr>
      <vt:lpstr>Soyut ve somut kelimeler</vt:lpstr>
      <vt:lpstr>SOYUT VE SOMUT ANLAMLI KELİMELER</vt:lpstr>
      <vt:lpstr>Slayt 11</vt:lpstr>
      <vt:lpstr>Slayt 12</vt:lpstr>
      <vt:lpstr>BAZI EŞ ANLAMLI KELİMELER </vt:lpstr>
      <vt:lpstr>DİL BİLGİSİ</vt:lpstr>
      <vt:lpstr> YAKIN ANLAMLI KELİMELER </vt:lpstr>
      <vt:lpstr>Slayt 16</vt:lpstr>
      <vt:lpstr>ZIT ANLAMLI KELİMELER..</vt:lpstr>
      <vt:lpstr>Zıt anlamlı bazı kelimeler</vt:lpstr>
      <vt:lpstr>Zıt anlamlı bazı kelimeler</vt:lpstr>
      <vt:lpstr>Zıt anlamlı bazı kelimeler</vt:lpstr>
      <vt:lpstr>Zıt anlamlı bazı kelimeler</vt:lpstr>
      <vt:lpstr>Slayt 22</vt:lpstr>
      <vt:lpstr>DİL BİLGİSİ</vt:lpstr>
      <vt:lpstr>ATASÖZLERİ</vt:lpstr>
      <vt:lpstr>Dil bilgisi</vt:lpstr>
      <vt:lpstr>ÖZDEYİŞLER</vt:lpstr>
      <vt:lpstr>ikilemeler</vt:lpstr>
      <vt:lpstr>KARŞILAŞTIRMA</vt:lpstr>
      <vt:lpstr>Slayt 29</vt:lpstr>
      <vt:lpstr>İSİMLER   VE TAMLAMALAR /İSİM (AD)</vt:lpstr>
      <vt:lpstr>İSİM (AD) VE TAMLAMALRI</vt:lpstr>
      <vt:lpstr>Slayt 32</vt:lpstr>
      <vt:lpstr>Slayt 33</vt:lpstr>
      <vt:lpstr>Slayt 34</vt:lpstr>
      <vt:lpstr>İSİM TAMLAMALARI /ÖRNEKLER</vt:lpstr>
      <vt:lpstr>İSİM TAMLAMALARI</vt:lpstr>
      <vt:lpstr>İSİM TAMLAMALARI/ÖRNEKLER</vt:lpstr>
      <vt:lpstr>İSİM TAMLAMALARI</vt:lpstr>
      <vt:lpstr>İSİM TAMLAMALARI/ÖRNEKLER</vt:lpstr>
      <vt:lpstr>İSİM TAMLAMALARI </vt:lpstr>
      <vt:lpstr>İSİM TAMLAMALRI/ÖNEMLİ NOT, </vt:lpstr>
      <vt:lpstr>İSİM TAMLAMASI</vt:lpstr>
      <vt:lpstr>İSİM TAMLAMALARI /NOT</vt:lpstr>
      <vt:lpstr>İSİM TAMLAMALARI/ÖRNEKLER</vt:lpstr>
      <vt:lpstr>Özel Gösteri 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2016-11-17T14:25:14Z</dcterms:created>
  <dcterms:modified xsi:type="dcterms:W3CDTF">2017-04-12T17:50:05Z</dcterms:modified>
  <cp:category>www.sorubak.com</cp:category>
</cp:coreProperties>
</file>