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8" r:id="rId33"/>
    <p:sldId id="289" r:id="rId34"/>
    <p:sldId id="290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29" r:id="rId73"/>
    <p:sldId id="330" r:id="rId74"/>
    <p:sldId id="331" r:id="rId75"/>
    <p:sldId id="332" r:id="rId76"/>
    <p:sldId id="333" r:id="rId77"/>
    <p:sldId id="334" r:id="rId78"/>
    <p:sldId id="335" r:id="rId79"/>
    <p:sldId id="336" r:id="rId80"/>
    <p:sldId id="337" r:id="rId81"/>
    <p:sldId id="338" r:id="rId82"/>
    <p:sldId id="339" r:id="rId83"/>
    <p:sldId id="340" r:id="rId8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Yuvarlatılmış Dikdörtgen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0" name="19 Alt Başlık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16.04.2017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16.04.2017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16.04.2017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16.04.2017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Yuvarlatılmış Dikdörtgen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16.04.2017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16.04.2017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16.04.2017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16.04.2017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16.04.2017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16.04.2017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Tek Köşesi Yuvarlatılmış Dikdörtgen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16.04.2017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Yuvarlatılmış Dikdörtgen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12 Başlık Yer Tutucusu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16.04.2017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42.pn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12" Type="http://schemas.openxmlformats.org/officeDocument/2006/relationships/image" Target="../media/image4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40.jpe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jpeg"/><Relationship Id="rId9" Type="http://schemas.openxmlformats.org/officeDocument/2006/relationships/image" Target="../media/image38.jpeg"/><Relationship Id="rId1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gi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39552" y="548680"/>
            <a:ext cx="8136904" cy="3024336"/>
          </a:xfrm>
        </p:spPr>
        <p:txBody>
          <a:bodyPr>
            <a:normAutofit fontScale="90000"/>
          </a:bodyPr>
          <a:lstStyle/>
          <a:p>
            <a:r>
              <a:rPr lang="tr-TR" sz="8000" dirty="0" smtClean="0">
                <a:solidFill>
                  <a:srgbClr val="FF0000"/>
                </a:solidFill>
              </a:rPr>
              <a:t>TOPLUM İÇİN ÇALIŞANLAR 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83568" y="4365104"/>
            <a:ext cx="7772400" cy="914400"/>
          </a:xfrm>
        </p:spPr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HAZIRLAYAN :YÜCEL ASLAN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SOSYAL BİLGİLER ÖĞRETMENİ </a:t>
            </a:r>
            <a:endParaRPr lang="tr-TR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764704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Resmi Kurum Özellikleri: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1556792"/>
            <a:ext cx="8183880" cy="4680520"/>
          </a:xfrm>
        </p:spPr>
        <p:txBody>
          <a:bodyPr>
            <a:normAutofit lnSpcReduction="10000"/>
          </a:bodyPr>
          <a:lstStyle/>
          <a:p>
            <a:pPr lvl="0"/>
            <a:r>
              <a:rPr lang="tr-TR" dirty="0" smtClean="0"/>
              <a:t>Masrafları (giderleri) devlet tarafından karşılanır.</a:t>
            </a:r>
          </a:p>
          <a:p>
            <a:pPr lvl="0"/>
            <a:r>
              <a:rPr lang="tr-TR" dirty="0" smtClean="0"/>
              <a:t>Çalışanların tek amacı topluma hizmet etmektir. </a:t>
            </a:r>
          </a:p>
          <a:p>
            <a:pPr lvl="0"/>
            <a:r>
              <a:rPr lang="tr-TR" dirty="0" smtClean="0"/>
              <a:t>Çalışanlar, hizmetlerinin karşılığında "</a:t>
            </a:r>
            <a:r>
              <a:rPr lang="tr-TR" b="1" dirty="0" smtClean="0">
                <a:solidFill>
                  <a:srgbClr val="FF0000"/>
                </a:solidFill>
              </a:rPr>
              <a:t>maaş" </a:t>
            </a:r>
            <a:r>
              <a:rPr lang="tr-TR" dirty="0" smtClean="0"/>
              <a:t>denilen ücret alırlar.</a:t>
            </a:r>
          </a:p>
          <a:p>
            <a:pPr lvl="0"/>
            <a:r>
              <a:rPr lang="tr-TR" dirty="0" smtClean="0"/>
              <a:t>Çalışanlar arasında mevki(makam) ve görev farkı vardır.</a:t>
            </a:r>
          </a:p>
          <a:p>
            <a:pPr lvl="0"/>
            <a:r>
              <a:rPr lang="tr-TR" dirty="0" smtClean="0"/>
              <a:t>Resmi kurumlara </a:t>
            </a:r>
            <a:r>
              <a:rPr lang="tr-TR" b="1" dirty="0" smtClean="0">
                <a:solidFill>
                  <a:srgbClr val="FF0000"/>
                </a:solidFill>
              </a:rPr>
              <a:t>kamu kurumları </a:t>
            </a:r>
            <a:r>
              <a:rPr lang="tr-TR" dirty="0" smtClean="0"/>
              <a:t>da denir. Çalışanlarına da "</a:t>
            </a:r>
            <a:r>
              <a:rPr lang="tr-TR" b="1" dirty="0" smtClean="0">
                <a:solidFill>
                  <a:srgbClr val="FF0000"/>
                </a:solidFill>
              </a:rPr>
              <a:t>kamu görevlisi</a:t>
            </a:r>
            <a:r>
              <a:rPr lang="tr-TR" dirty="0" smtClean="0"/>
              <a:t>" ya da </a:t>
            </a:r>
            <a:r>
              <a:rPr lang="tr-TR" b="1" dirty="0" smtClean="0">
                <a:solidFill>
                  <a:srgbClr val="FF0000"/>
                </a:solidFill>
              </a:rPr>
              <a:t>"memur"</a:t>
            </a:r>
            <a:r>
              <a:rPr lang="tr-TR" dirty="0" smtClean="0"/>
              <a:t> denir.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620688"/>
            <a:ext cx="8183880" cy="5184576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Toplumun Temel İhtiyaçlarını Karşılamak İçin Kurulan Resmi Kurumlar: 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u="sng" dirty="0" smtClean="0">
                <a:solidFill>
                  <a:srgbClr val="002060"/>
                </a:solidFill>
              </a:rPr>
              <a:t>1. EĞİTİM KURUMLARI: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smtClean="0">
                <a:solidFill>
                  <a:schemeClr val="accent1"/>
                </a:solidFill>
              </a:rPr>
              <a:t/>
            </a:r>
            <a:br>
              <a:rPr lang="tr-TR" dirty="0" smtClean="0">
                <a:solidFill>
                  <a:schemeClr val="accent1"/>
                </a:solidFill>
              </a:rPr>
            </a:br>
            <a:endParaRPr lang="tr-TR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692696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Milli Eğitim Bakanlığı;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1556792"/>
            <a:ext cx="8183880" cy="468052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tr-TR" dirty="0" smtClean="0"/>
              <a:t>Eğitim sisteminin belirlenmesinde,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Okullarda okutulacak </a:t>
            </a:r>
            <a:r>
              <a:rPr lang="tr-TR" b="1" dirty="0" smtClean="0">
                <a:solidFill>
                  <a:srgbClr val="FF0000"/>
                </a:solidFill>
              </a:rPr>
              <a:t>derslerin müfredatının</a:t>
            </a:r>
            <a:r>
              <a:rPr lang="tr-TR" dirty="0" smtClean="0"/>
              <a:t> hazırlanmasını ve uygulanmasını,  </a:t>
            </a:r>
          </a:p>
          <a:p>
            <a:pPr>
              <a:buFont typeface="Wingdings" pitchFamily="2" charset="2"/>
              <a:buChar char="ü"/>
            </a:pPr>
            <a:r>
              <a:rPr lang="tr-TR" b="1" dirty="0" smtClean="0">
                <a:solidFill>
                  <a:srgbClr val="FF0000"/>
                </a:solidFill>
              </a:rPr>
              <a:t>Okul ihtiyacı </a:t>
            </a:r>
            <a:r>
              <a:rPr lang="tr-TR" dirty="0" smtClean="0"/>
              <a:t>olan yerleşim yerlerini tespit ederek </a:t>
            </a:r>
            <a:r>
              <a:rPr lang="tr-TR" b="1" dirty="0" smtClean="0">
                <a:solidFill>
                  <a:srgbClr val="FF0000"/>
                </a:solidFill>
              </a:rPr>
              <a:t>okul yapılmasını, 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 Okulu olmayan köylerdeki çocukları da en yakın okula taşıyarak toplumun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rgbClr val="FF0000"/>
                </a:solidFill>
              </a:rPr>
              <a:t>eğitim ihtiyacını </a:t>
            </a:r>
            <a:r>
              <a:rPr lang="tr-TR" dirty="0" smtClean="0"/>
              <a:t>karşılamaya çalışmaktadır.</a:t>
            </a:r>
          </a:p>
          <a:p>
            <a:endParaRPr lang="tr-TR" dirty="0"/>
          </a:p>
        </p:txBody>
      </p:sp>
      <p:pic>
        <p:nvPicPr>
          <p:cNvPr id="7172" name="Picture 4" descr="C:\Users\YUCELL\Desktop\meb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76672"/>
            <a:ext cx="1919013" cy="1872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260648"/>
            <a:ext cx="8183880" cy="2520280"/>
          </a:xfrm>
        </p:spPr>
        <p:txBody>
          <a:bodyPr>
            <a:normAutofit/>
          </a:bodyPr>
          <a:lstStyle/>
          <a:p>
            <a:r>
              <a:rPr lang="tr-TR" sz="3200" dirty="0" smtClean="0">
                <a:solidFill>
                  <a:srgbClr val="C00000"/>
                </a:solidFill>
              </a:rPr>
              <a:t>Ülkemizdeki eğitim ihtiyacı şu eğitim kurumları tarafından sağlanmaktadır: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2420888"/>
            <a:ext cx="8183880" cy="3528392"/>
          </a:xfrm>
        </p:spPr>
        <p:txBody>
          <a:bodyPr>
            <a:normAutofit fontScale="92500" lnSpcReduction="10000"/>
          </a:bodyPr>
          <a:lstStyle/>
          <a:p>
            <a:r>
              <a:rPr lang="tr-TR" sz="3000" dirty="0" smtClean="0"/>
              <a:t>Kreşler ve anaokulları,</a:t>
            </a:r>
          </a:p>
          <a:p>
            <a:r>
              <a:rPr lang="tr-TR" sz="3000" dirty="0" smtClean="0"/>
              <a:t>İlkokulları, </a:t>
            </a:r>
          </a:p>
          <a:p>
            <a:r>
              <a:rPr lang="tr-TR" sz="3000" dirty="0" smtClean="0"/>
              <a:t>Ortaokullar,</a:t>
            </a:r>
          </a:p>
          <a:p>
            <a:r>
              <a:rPr lang="tr-TR" sz="3000" dirty="0" smtClean="0"/>
              <a:t>Ortaöğretim kurumları (Liseler)</a:t>
            </a:r>
          </a:p>
          <a:p>
            <a:r>
              <a:rPr lang="tr-TR" sz="3000" dirty="0" smtClean="0"/>
              <a:t>Dershaneler ve sürücü kursları,</a:t>
            </a:r>
          </a:p>
          <a:p>
            <a:r>
              <a:rPr lang="tr-TR" sz="3000" dirty="0" smtClean="0"/>
              <a:t>Üniversiteler, </a:t>
            </a:r>
          </a:p>
          <a:p>
            <a:r>
              <a:rPr lang="tr-TR" sz="3000" dirty="0" smtClean="0"/>
              <a:t>Halk Eğitim Merkezleri,  </a:t>
            </a:r>
          </a:p>
          <a:p>
            <a:r>
              <a:rPr lang="tr-TR" sz="3000" dirty="0" smtClean="0"/>
              <a:t>Açık öğretim Okulları.</a:t>
            </a:r>
          </a:p>
          <a:p>
            <a:endParaRPr lang="tr-TR" dirty="0"/>
          </a:p>
        </p:txBody>
      </p:sp>
      <p:pic>
        <p:nvPicPr>
          <p:cNvPr id="8194" name="Picture 2" descr="C:\Users\YUCELL\Desktop\meb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988840"/>
            <a:ext cx="2376264" cy="23183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83671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u="sng" dirty="0" smtClean="0"/>
              <a:t>2. SAĞLIK KURUMLARI: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1916832"/>
            <a:ext cx="8183880" cy="2880320"/>
          </a:xfrm>
        </p:spPr>
        <p:txBody>
          <a:bodyPr>
            <a:normAutofit/>
          </a:bodyPr>
          <a:lstStyle/>
          <a:p>
            <a:r>
              <a:rPr lang="tr-TR" dirty="0" smtClean="0"/>
              <a:t>Devlet, topluma sağlık hizmeti vermesi için pek çok kurum oluşturmuştur.</a:t>
            </a:r>
          </a:p>
          <a:p>
            <a:r>
              <a:rPr lang="tr-TR" dirty="0" smtClean="0"/>
              <a:t>Sağlık kurumlarımız, insanların </a:t>
            </a:r>
            <a:r>
              <a:rPr lang="tr-TR" dirty="0" smtClean="0">
                <a:solidFill>
                  <a:srgbClr val="FF0000"/>
                </a:solidFill>
              </a:rPr>
              <a:t>hastalıklardan korunması</a:t>
            </a:r>
            <a:r>
              <a:rPr lang="tr-TR" dirty="0" smtClean="0"/>
              <a:t>, </a:t>
            </a:r>
            <a:r>
              <a:rPr lang="tr-TR" dirty="0" smtClean="0">
                <a:solidFill>
                  <a:srgbClr val="FF0000"/>
                </a:solidFill>
              </a:rPr>
              <a:t>teşhis ve tedavisi </a:t>
            </a:r>
            <a:r>
              <a:rPr lang="tr-TR" dirty="0" smtClean="0"/>
              <a:t>hizmetlerini vermek için kurulmuşlardır.</a:t>
            </a:r>
            <a:endParaRPr lang="tr-TR" dirty="0"/>
          </a:p>
        </p:txBody>
      </p:sp>
      <p:pic>
        <p:nvPicPr>
          <p:cNvPr id="9218" name="Picture 2" descr="C:\Users\YUCELL\Desktop\saglik-bakanligi-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789040"/>
            <a:ext cx="2664296" cy="2018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620688"/>
            <a:ext cx="8183880" cy="1051560"/>
          </a:xfrm>
        </p:spPr>
        <p:txBody>
          <a:bodyPr/>
          <a:lstStyle/>
          <a:p>
            <a:r>
              <a:rPr lang="tr-TR" dirty="0" smtClean="0"/>
              <a:t>Sağlık Kurumları: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1988840"/>
            <a:ext cx="8183880" cy="4104456"/>
          </a:xfrm>
        </p:spPr>
        <p:txBody>
          <a:bodyPr/>
          <a:lstStyle/>
          <a:p>
            <a:r>
              <a:rPr lang="tr-TR" dirty="0" smtClean="0"/>
              <a:t>Sağlık Bakanlığı,</a:t>
            </a:r>
          </a:p>
          <a:p>
            <a:r>
              <a:rPr lang="tr-TR" dirty="0" smtClean="0"/>
              <a:t>Hastaneler,  </a:t>
            </a:r>
          </a:p>
          <a:p>
            <a:r>
              <a:rPr lang="tr-TR" dirty="0" smtClean="0"/>
              <a:t>Sağlık Ocakları,  </a:t>
            </a:r>
          </a:p>
          <a:p>
            <a:r>
              <a:rPr lang="tr-TR" dirty="0" smtClean="0"/>
              <a:t>Dispanserler,  </a:t>
            </a:r>
          </a:p>
          <a:p>
            <a:r>
              <a:rPr lang="tr-TR" dirty="0" smtClean="0"/>
              <a:t>Sanatoryumlar,  </a:t>
            </a:r>
          </a:p>
          <a:p>
            <a:r>
              <a:rPr lang="tr-TR" dirty="0" smtClean="0"/>
              <a:t>Tıp merkezleri,  </a:t>
            </a:r>
          </a:p>
          <a:p>
            <a:r>
              <a:rPr lang="tr-TR" dirty="0" smtClean="0"/>
              <a:t>Sağlık evleri,  </a:t>
            </a:r>
          </a:p>
          <a:p>
            <a:r>
              <a:rPr lang="tr-TR" dirty="0" smtClean="0"/>
              <a:t>Eczaneler,  </a:t>
            </a:r>
          </a:p>
          <a:p>
            <a:endParaRPr lang="tr-TR" dirty="0"/>
          </a:p>
        </p:txBody>
      </p:sp>
      <p:pic>
        <p:nvPicPr>
          <p:cNvPr id="10242" name="Picture 2" descr="C:\Users\YUCELL\Desktop\saglik-bakanligi-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844824"/>
            <a:ext cx="3420970" cy="259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DEVLETİN SAĞLIK GÖREVLERİ: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1196752"/>
            <a:ext cx="8183880" cy="4824536"/>
          </a:xfrm>
        </p:spPr>
        <p:txBody>
          <a:bodyPr>
            <a:normAutofit/>
          </a:bodyPr>
          <a:lstStyle/>
          <a:p>
            <a:pPr lvl="0"/>
            <a:endParaRPr lang="tr-TR" dirty="0" smtClean="0"/>
          </a:p>
          <a:p>
            <a:pPr lvl="0"/>
            <a:r>
              <a:rPr lang="tr-TR" dirty="0" smtClean="0"/>
              <a:t>Sağlık kurumları açmak.  </a:t>
            </a:r>
          </a:p>
          <a:p>
            <a:pPr lvl="0"/>
            <a:r>
              <a:rPr lang="tr-TR" dirty="0" smtClean="0"/>
              <a:t>Doktor, hemşire ve hasta bakıcıları yetiştirmek.</a:t>
            </a:r>
          </a:p>
          <a:p>
            <a:pPr lvl="0"/>
            <a:r>
              <a:rPr lang="tr-TR" dirty="0" smtClean="0"/>
              <a:t>Hastaların tedavileri için gerekli ilaçları ve tıbbi malzemeleri temin etmek.  </a:t>
            </a:r>
          </a:p>
          <a:p>
            <a:pPr lvl="0"/>
            <a:r>
              <a:rPr lang="tr-TR" dirty="0" smtClean="0"/>
              <a:t>Sağlık hizmetlerini tüm vatandaşlara götürmek.</a:t>
            </a:r>
          </a:p>
          <a:p>
            <a:pPr lvl="0"/>
            <a:r>
              <a:rPr lang="tr-TR" dirty="0" smtClean="0"/>
              <a:t>Doktor ve hasta hakları korumak. 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11267" name="Picture 3" descr="C:\Users\YUCELL\Desktop\saglik-bakanligi-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509120"/>
            <a:ext cx="1728192" cy="13095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54868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u="sng" dirty="0" smtClean="0"/>
              <a:t>3. ADALET KURUMLARI: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1412776"/>
            <a:ext cx="8183880" cy="4536504"/>
          </a:xfrm>
        </p:spPr>
        <p:txBody>
          <a:bodyPr>
            <a:normAutofit fontScale="92500" lnSpcReduction="2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Adalet, </a:t>
            </a:r>
            <a:r>
              <a:rPr lang="tr-TR" dirty="0" smtClean="0"/>
              <a:t>hakkın gözetilmesi ve yerine getirilmesi anlamına gelir. </a:t>
            </a:r>
          </a:p>
          <a:p>
            <a:r>
              <a:rPr lang="tr-TR" dirty="0" smtClean="0"/>
              <a:t>Haklı ile haksızın ayırt edilmesi adaletle sağlanır.</a:t>
            </a:r>
          </a:p>
          <a:p>
            <a:r>
              <a:rPr lang="tr-TR" dirty="0" smtClean="0"/>
              <a:t> Adalet karşısında güçlü ile güçsüz, zengin ile fakir eşit haklara sahiptir.</a:t>
            </a:r>
          </a:p>
          <a:p>
            <a:r>
              <a:rPr lang="tr-TR" dirty="0" smtClean="0"/>
              <a:t>Adalet, hukuk kurallarına göre </a:t>
            </a:r>
            <a:r>
              <a:rPr lang="tr-TR" dirty="0" smtClean="0">
                <a:solidFill>
                  <a:srgbClr val="FF0000"/>
                </a:solidFill>
              </a:rPr>
              <a:t>bağımsız yargı </a:t>
            </a:r>
            <a:r>
              <a:rPr lang="tr-TR" dirty="0" smtClean="0"/>
              <a:t>sonucunda oluşur.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Mahkemeler</a:t>
            </a:r>
            <a:r>
              <a:rPr lang="tr-TR" dirty="0" smtClean="0">
                <a:solidFill>
                  <a:srgbClr val="FF0000"/>
                </a:solidFill>
              </a:rPr>
              <a:t>, </a:t>
            </a:r>
            <a:r>
              <a:rPr lang="tr-TR" dirty="0" smtClean="0"/>
              <a:t>vatandaşların birbirileriyle anlaşmazlıklarını çözmek, suçluları kanunlara dayanarak cezalandırmak amacıyla kurulmuşlardır.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332656"/>
            <a:ext cx="8183880" cy="1051560"/>
          </a:xfrm>
        </p:spPr>
        <p:txBody>
          <a:bodyPr/>
          <a:lstStyle/>
          <a:p>
            <a:r>
              <a:rPr lang="tr-TR" u="sng" dirty="0" smtClean="0">
                <a:solidFill>
                  <a:schemeClr val="accent1"/>
                </a:solidFill>
              </a:rPr>
              <a:t>ADALET KURUMLARI:</a:t>
            </a:r>
            <a:endParaRPr lang="tr-TR" dirty="0">
              <a:solidFill>
                <a:schemeClr val="accent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844824"/>
            <a:ext cx="8183880" cy="2441432"/>
          </a:xfrm>
        </p:spPr>
        <p:txBody>
          <a:bodyPr>
            <a:normAutofit/>
          </a:bodyPr>
          <a:lstStyle/>
          <a:p>
            <a:r>
              <a:rPr lang="tr-TR" dirty="0" smtClean="0"/>
              <a:t>Hakimler, savcılar, avukatlar;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rgbClr val="FF0000"/>
                </a:solidFill>
              </a:rPr>
              <a:t>Adalet Bakanlığına </a:t>
            </a:r>
            <a:r>
              <a:rPr lang="tr-TR" dirty="0" smtClean="0"/>
              <a:t>bağlı olarak çalışırlar.</a:t>
            </a:r>
          </a:p>
          <a:p>
            <a:r>
              <a:rPr lang="tr-TR" dirty="0" smtClean="0"/>
              <a:t>Mahkemeler, karakollar, cezaevleri, Adli Tıp Kurumu, Anayasa Mahkemesi, Danıştay, Yargıtay gibi kurumları vardır.</a:t>
            </a:r>
          </a:p>
          <a:p>
            <a:endParaRPr lang="tr-TR" dirty="0"/>
          </a:p>
        </p:txBody>
      </p:sp>
      <p:pic>
        <p:nvPicPr>
          <p:cNvPr id="12291" name="Picture 3" descr="C:\Users\YUCELL\Desktop\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260648"/>
            <a:ext cx="1865430" cy="2057895"/>
          </a:xfrm>
          <a:prstGeom prst="rect">
            <a:avLst/>
          </a:prstGeom>
          <a:noFill/>
        </p:spPr>
      </p:pic>
      <p:pic>
        <p:nvPicPr>
          <p:cNvPr id="12292" name="Picture 4" descr="C:\Users\YUCELL\Desktop\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226848"/>
            <a:ext cx="1800200" cy="1656184"/>
          </a:xfrm>
          <a:prstGeom prst="rect">
            <a:avLst/>
          </a:prstGeom>
          <a:noFill/>
        </p:spPr>
      </p:pic>
      <p:pic>
        <p:nvPicPr>
          <p:cNvPr id="12293" name="Picture 5" descr="C:\Users\YUCELL\Desktop\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4365104"/>
            <a:ext cx="1944216" cy="1458162"/>
          </a:xfrm>
          <a:prstGeom prst="rect">
            <a:avLst/>
          </a:prstGeom>
          <a:noFill/>
        </p:spPr>
      </p:pic>
      <p:pic>
        <p:nvPicPr>
          <p:cNvPr id="12294" name="Picture 6" descr="C:\Users\YUCELL\Desktop\adli_tip_kurumu_55_memur_alimi_mulakat_sonuclari_aciklandi_h24927_497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4437112"/>
            <a:ext cx="1440160" cy="1440160"/>
          </a:xfrm>
          <a:prstGeom prst="rect">
            <a:avLst/>
          </a:prstGeom>
          <a:noFill/>
        </p:spPr>
      </p:pic>
      <p:pic>
        <p:nvPicPr>
          <p:cNvPr id="12295" name="Picture 7" descr="C:\Users\YUCELL\Desktop\danistay-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4365104"/>
            <a:ext cx="1584176" cy="1540575"/>
          </a:xfrm>
          <a:prstGeom prst="rect">
            <a:avLst/>
          </a:prstGeom>
          <a:noFill/>
        </p:spPr>
      </p:pic>
      <p:pic>
        <p:nvPicPr>
          <p:cNvPr id="12296" name="Picture 8" descr="C:\Users\YUCELL\Desktop\170153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4437112"/>
            <a:ext cx="1448866" cy="1440160"/>
          </a:xfrm>
          <a:prstGeom prst="rect">
            <a:avLst/>
          </a:prstGeom>
          <a:noFill/>
        </p:spPr>
      </p:pic>
      <p:pic>
        <p:nvPicPr>
          <p:cNvPr id="12297" name="Picture 9" descr="C:\Users\YUCELL\Desktop\s-69fde43334863ac860ef40c9e95c045d0f34c88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4048" y="4437112"/>
            <a:ext cx="1122649" cy="14401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83671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u="sng" dirty="0" smtClean="0"/>
              <a:t>4. GÜVENLİK KURUMLARIMIZ: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988840"/>
            <a:ext cx="8183880" cy="3456384"/>
          </a:xfrm>
        </p:spPr>
        <p:txBody>
          <a:bodyPr/>
          <a:lstStyle/>
          <a:p>
            <a:r>
              <a:rPr lang="tr-TR" dirty="0" smtClean="0"/>
              <a:t>Devletin kuruluş amaçlarının başında </a:t>
            </a:r>
            <a:r>
              <a:rPr lang="tr-TR" b="1" dirty="0" smtClean="0">
                <a:solidFill>
                  <a:srgbClr val="FF0000"/>
                </a:solidFill>
              </a:rPr>
              <a:t>güvenlik</a:t>
            </a:r>
            <a:r>
              <a:rPr lang="tr-TR" dirty="0" smtClean="0"/>
              <a:t> gelir. </a:t>
            </a:r>
          </a:p>
          <a:p>
            <a:r>
              <a:rPr lang="tr-TR" dirty="0" smtClean="0"/>
              <a:t>Toplumun iç ve dış çatışmalardan ve saldırılardan korunması devletin temel görevlerindendir.</a:t>
            </a:r>
          </a:p>
          <a:p>
            <a:r>
              <a:rPr lang="tr-TR" dirty="0" smtClean="0"/>
              <a:t>Devlet pek çok güvenlik kurumu oluşturmuştur.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332656"/>
            <a:ext cx="8183880" cy="864096"/>
          </a:xfrm>
        </p:spPr>
        <p:txBody>
          <a:bodyPr/>
          <a:lstStyle/>
          <a:p>
            <a:r>
              <a:rPr lang="tr-TR" dirty="0" smtClean="0"/>
              <a:t>TOPLUM: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692696"/>
            <a:ext cx="7956376" cy="2664296"/>
          </a:xfrm>
        </p:spPr>
        <p:txBody>
          <a:bodyPr>
            <a:normAutofit/>
          </a:bodyPr>
          <a:lstStyle/>
          <a:p>
            <a:pPr>
              <a:buNone/>
            </a:pPr>
            <a:endParaRPr lang="tr-TR" b="1" dirty="0" smtClean="0"/>
          </a:p>
          <a:p>
            <a:pPr algn="just"/>
            <a:r>
              <a:rPr lang="tr-TR" dirty="0" smtClean="0"/>
              <a:t>Aynı toprak parçası üzerinde bir arada yaşayan ve temel çıkarlarını sağlamak için iş birliği yapan insanların tümüdür.</a:t>
            </a:r>
          </a:p>
          <a:p>
            <a:endParaRPr lang="tr-TR" dirty="0"/>
          </a:p>
        </p:txBody>
      </p:sp>
      <p:pic>
        <p:nvPicPr>
          <p:cNvPr id="1028" name="Picture 4" descr="C:\Users\YUCELL\Desktop\toplum-icinde-hos-karsilanmayan-10-dogal-hareket_780x4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86050"/>
            <a:ext cx="8208912" cy="36232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0"/>
            <a:ext cx="8183880" cy="1051560"/>
          </a:xfrm>
        </p:spPr>
        <p:txBody>
          <a:bodyPr/>
          <a:lstStyle/>
          <a:p>
            <a:r>
              <a:rPr lang="tr-TR" dirty="0" smtClean="0"/>
              <a:t>GÜVENLİK KURUMLARI: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1124744"/>
            <a:ext cx="8291264" cy="5328592"/>
          </a:xfrm>
        </p:spPr>
        <p:txBody>
          <a:bodyPr>
            <a:normAutofit/>
          </a:bodyPr>
          <a:lstStyle/>
          <a:p>
            <a:pPr lvl="0"/>
            <a:r>
              <a:rPr lang="tr-TR" dirty="0" smtClean="0"/>
              <a:t>İçişleri Bakanlığı </a:t>
            </a:r>
          </a:p>
          <a:p>
            <a:pPr lvl="0"/>
            <a:r>
              <a:rPr lang="tr-TR" dirty="0" smtClean="0"/>
              <a:t>Milli savunma Bakanlığı </a:t>
            </a:r>
          </a:p>
          <a:p>
            <a:pPr lvl="0"/>
            <a:r>
              <a:rPr lang="tr-TR" dirty="0" smtClean="0"/>
              <a:t>Türk Silahlı Kuvvetleri (Genelkurmay Başkanlığı)</a:t>
            </a:r>
          </a:p>
          <a:p>
            <a:pPr lvl="0"/>
            <a:r>
              <a:rPr lang="tr-TR" dirty="0" smtClean="0"/>
              <a:t>Polis Teşkilatı (Emniyet Genel Müdürlüğü) </a:t>
            </a:r>
          </a:p>
          <a:p>
            <a:r>
              <a:rPr lang="tr-TR" dirty="0" smtClean="0"/>
              <a:t>Ülkemizde iç güvenliğin sağlanmasından </a:t>
            </a:r>
            <a:r>
              <a:rPr lang="tr-TR" b="1" dirty="0" smtClean="0">
                <a:solidFill>
                  <a:srgbClr val="FF0000"/>
                </a:solidFill>
              </a:rPr>
              <a:t>İç İşleri Bakanlığı </a:t>
            </a:r>
            <a:r>
              <a:rPr lang="tr-TR" dirty="0" smtClean="0"/>
              <a:t>sorumludur.</a:t>
            </a:r>
          </a:p>
          <a:p>
            <a:r>
              <a:rPr lang="tr-TR" dirty="0" smtClean="0"/>
              <a:t> Polis ve Jandarma teşkilatı, karakollar </a:t>
            </a:r>
            <a:r>
              <a:rPr lang="tr-TR" b="1" dirty="0" smtClean="0">
                <a:solidFill>
                  <a:srgbClr val="FF0000"/>
                </a:solidFill>
              </a:rPr>
              <a:t>İçişleri Bakanlığına </a:t>
            </a:r>
            <a:r>
              <a:rPr lang="tr-TR" dirty="0" smtClean="0"/>
              <a:t>bağlıdır.</a:t>
            </a:r>
            <a:endParaRPr lang="tr-TR" dirty="0"/>
          </a:p>
        </p:txBody>
      </p:sp>
      <p:pic>
        <p:nvPicPr>
          <p:cNvPr id="13316" name="Picture 4" descr="C:\Users\YUCELL\Desktop\icisleriv2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7776" y="404664"/>
            <a:ext cx="2004703" cy="17281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332656"/>
            <a:ext cx="8183880" cy="1051560"/>
          </a:xfrm>
        </p:spPr>
        <p:txBody>
          <a:bodyPr>
            <a:normAutofit/>
          </a:bodyPr>
          <a:lstStyle/>
          <a:p>
            <a:r>
              <a:rPr lang="tr-TR" dirty="0" smtClean="0"/>
              <a:t>TÜRK SİLAHLI KUVVETLERİ: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1556792"/>
            <a:ext cx="7920880" cy="3312368"/>
          </a:xfrm>
        </p:spPr>
        <p:txBody>
          <a:bodyPr>
            <a:normAutofit fontScale="92500" lnSpcReduction="20000"/>
          </a:bodyPr>
          <a:lstStyle/>
          <a:p>
            <a:r>
              <a:rPr lang="tr-TR" dirty="0" smtClean="0"/>
              <a:t>Ülkemizi, dış tehditlere karşı korumak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rgbClr val="FF0000"/>
                </a:solidFill>
              </a:rPr>
              <a:t>Türk Silahlı Kuvvetlerinin </a:t>
            </a:r>
            <a:r>
              <a:rPr lang="tr-TR" dirty="0" smtClean="0"/>
              <a:t>görevidir.</a:t>
            </a:r>
          </a:p>
          <a:p>
            <a:r>
              <a:rPr lang="tr-TR" dirty="0" smtClean="0"/>
              <a:t>Milli Savunma Bakanlığına bağlı Kara, Deniz, Hava Kuvvetleri Komutanlıklarından oluşan askeri gücümüze "Türk Silahlı Kuvvetleri" denir.</a:t>
            </a:r>
          </a:p>
          <a:p>
            <a:r>
              <a:rPr lang="tr-TR" dirty="0" smtClean="0"/>
              <a:t> Türk silahlı Kuvvetlerinin birinci görevi Türk vatanını ve Türkiye Cumhuriyeti'ni korumak ve kollamaktır.</a:t>
            </a:r>
          </a:p>
          <a:p>
            <a:endParaRPr lang="tr-TR" dirty="0"/>
          </a:p>
        </p:txBody>
      </p:sp>
      <p:pic>
        <p:nvPicPr>
          <p:cNvPr id="14338" name="Picture 2" descr="C:\Users\YUCELL\Desktop\Seal_of_the_Turkish_Armed_Forc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4293096"/>
            <a:ext cx="1440160" cy="1629062"/>
          </a:xfrm>
          <a:prstGeom prst="rect">
            <a:avLst/>
          </a:prstGeom>
          <a:noFill/>
        </p:spPr>
      </p:pic>
      <p:pic>
        <p:nvPicPr>
          <p:cNvPr id="14339" name="Picture 3" descr="C:\Users\YUCELL\Desktop\header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293096"/>
            <a:ext cx="1453962" cy="16306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54868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i="1" u="sng" dirty="0" smtClean="0"/>
              <a:t>5. SOSYAL GÜVENLİK KURUMLARI: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484784"/>
            <a:ext cx="8183880" cy="4464496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İnsanlar yaşamlarını devam ettirmek için çalışmak zorundadır. </a:t>
            </a:r>
          </a:p>
          <a:p>
            <a:r>
              <a:rPr lang="tr-TR" dirty="0" smtClean="0"/>
              <a:t>Çalışanların maaşlarının bir bölümü devlete bağlı sosyal güvenlik kurumlarına kesinti olarak ödenir. Bu parayla devlet çalışanlarının</a:t>
            </a:r>
            <a:r>
              <a:rPr lang="tr-TR" b="1" dirty="0" smtClean="0">
                <a:solidFill>
                  <a:srgbClr val="FF0000"/>
                </a:solidFill>
              </a:rPr>
              <a:t> tedavi </a:t>
            </a:r>
            <a:r>
              <a:rPr lang="tr-TR" dirty="0" smtClean="0"/>
              <a:t>giderlerini karşılar.</a:t>
            </a:r>
          </a:p>
          <a:p>
            <a:r>
              <a:rPr lang="tr-TR" dirty="0" smtClean="0"/>
              <a:t>Emekli olduklarında ise onlara ikramiye verilir,emekli maaşları ödenir, sağlık giderleri karşılanır. Buna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sosyal güvenlik sistemi </a:t>
            </a:r>
            <a:r>
              <a:rPr lang="tr-TR" dirty="0" smtClean="0"/>
              <a:t>denir</a:t>
            </a:r>
            <a:endParaRPr lang="tr-TR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404664"/>
            <a:ext cx="8183880" cy="165618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Ülkemizde üç farklı sosyal güvenlik kurumu vardır. Bunlar: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1700808"/>
            <a:ext cx="8183880" cy="3888432"/>
          </a:xfrm>
        </p:spPr>
        <p:txBody>
          <a:bodyPr>
            <a:normAutofit fontScale="77500" lnSpcReduction="20000"/>
          </a:bodyPr>
          <a:lstStyle/>
          <a:p>
            <a:r>
              <a:rPr lang="tr-TR" b="1" dirty="0" smtClean="0">
                <a:solidFill>
                  <a:srgbClr val="0070C0"/>
                </a:solidFill>
              </a:rPr>
              <a:t>Emekli Sandığı:Resmi </a:t>
            </a:r>
            <a:r>
              <a:rPr lang="tr-TR" dirty="0" smtClean="0"/>
              <a:t>kurumlarda çalışanların, sağlık, güvenlik gibi ihtiyaçlarını karşılayan kurumdur Emekli Sandığı, </a:t>
            </a:r>
            <a:r>
              <a:rPr lang="tr-TR" b="1" dirty="0" smtClean="0">
                <a:solidFill>
                  <a:srgbClr val="FF0000"/>
                </a:solidFill>
              </a:rPr>
              <a:t>devlet memurlarına </a:t>
            </a:r>
            <a:r>
              <a:rPr lang="tr-TR" dirty="0" smtClean="0"/>
              <a:t>hizmet verir.</a:t>
            </a:r>
          </a:p>
          <a:p>
            <a:r>
              <a:rPr lang="tr-TR" b="1" dirty="0" smtClean="0">
                <a:solidFill>
                  <a:srgbClr val="0070C0"/>
                </a:solidFill>
              </a:rPr>
              <a:t>Sosyal Sigortalar Kurumu:</a:t>
            </a:r>
            <a:r>
              <a:rPr lang="tr-TR" dirty="0" smtClean="0">
                <a:solidFill>
                  <a:srgbClr val="0070C0"/>
                </a:solidFill>
              </a:rPr>
              <a:t> </a:t>
            </a:r>
            <a:r>
              <a:rPr lang="tr-TR" dirty="0" smtClean="0"/>
              <a:t>Resmi ve özel sektörün çeşitli alanlarında </a:t>
            </a:r>
            <a:r>
              <a:rPr lang="tr-TR" b="1" dirty="0" smtClean="0">
                <a:solidFill>
                  <a:srgbClr val="FF0000"/>
                </a:solidFill>
              </a:rPr>
              <a:t>işçi </a:t>
            </a:r>
            <a:r>
              <a:rPr lang="tr-TR" dirty="0" smtClean="0"/>
              <a:t>olarak çalışan vatandaşların sosyal haklarını düzenleyen ve onlara hizmet veren bir kurumdur.</a:t>
            </a:r>
          </a:p>
          <a:p>
            <a:r>
              <a:rPr lang="tr-TR" b="1" dirty="0" smtClean="0">
                <a:solidFill>
                  <a:srgbClr val="0070C0"/>
                </a:solidFill>
              </a:rPr>
              <a:t>Bağ- Kur</a:t>
            </a:r>
            <a:r>
              <a:rPr lang="tr-TR" dirty="0" smtClean="0">
                <a:solidFill>
                  <a:srgbClr val="0070C0"/>
                </a:solidFill>
              </a:rPr>
              <a:t>: </a:t>
            </a:r>
            <a:r>
              <a:rPr lang="tr-TR" b="1" dirty="0" smtClean="0">
                <a:solidFill>
                  <a:srgbClr val="FF0000"/>
                </a:solidFill>
              </a:rPr>
              <a:t>Çiftçi, esnaf, zanaatkâr </a:t>
            </a:r>
            <a:r>
              <a:rPr lang="tr-TR" dirty="0" smtClean="0"/>
              <a:t>gibi kendi iş alanlarını kurup buralarda çalışan insanların sosyal haklarını düzenler.</a:t>
            </a:r>
          </a:p>
          <a:p>
            <a:r>
              <a:rPr lang="tr-TR" dirty="0" smtClean="0"/>
              <a:t>Bu üç kurum Sosyal Güvenlik Kurumu </a:t>
            </a:r>
            <a:r>
              <a:rPr lang="tr-TR" b="1" dirty="0" smtClean="0"/>
              <a:t>(SGK) </a:t>
            </a:r>
            <a:r>
              <a:rPr lang="tr-TR" dirty="0" smtClean="0"/>
              <a:t>altında hizmet vermeye başladı.</a:t>
            </a:r>
          </a:p>
          <a:p>
            <a:endParaRPr lang="tr-TR" dirty="0"/>
          </a:p>
        </p:txBody>
      </p:sp>
      <p:pic>
        <p:nvPicPr>
          <p:cNvPr id="15363" name="Picture 3" descr="C:\Users\YUCELL\Desktop\sgk_hizmet_d__k__m___769172986_45547994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4869160"/>
            <a:ext cx="2232248" cy="1080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404664"/>
            <a:ext cx="8183880" cy="1411600"/>
          </a:xfrm>
        </p:spPr>
        <p:txBody>
          <a:bodyPr>
            <a:normAutofit fontScale="90000"/>
          </a:bodyPr>
          <a:lstStyle/>
          <a:p>
            <a:r>
              <a:rPr lang="tr-TR" sz="3100" u="sng" dirty="0" smtClean="0">
                <a:solidFill>
                  <a:schemeClr val="accent2"/>
                </a:solidFill>
                <a:effectLst/>
              </a:rPr>
              <a:t>6. YERLEŞME VE KONUT EDİNDİRME (BARINMA) KURUMLARI: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1484784"/>
            <a:ext cx="8183880" cy="2513440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Çevre ve Şehircilik Bakanlığı, </a:t>
            </a:r>
          </a:p>
          <a:p>
            <a:r>
              <a:rPr lang="tr-TR" dirty="0" smtClean="0"/>
              <a:t>Başbakanlık Toplu Konut İdaresi Başkanlığı(TOKİ) ve belediyeler toplumumuzun </a:t>
            </a:r>
            <a:r>
              <a:rPr lang="tr-TR" b="1" dirty="0" smtClean="0">
                <a:solidFill>
                  <a:srgbClr val="FF0000"/>
                </a:solidFill>
              </a:rPr>
              <a:t>yerleşme ve konut(ev) </a:t>
            </a:r>
            <a:r>
              <a:rPr lang="tr-TR" dirty="0" smtClean="0"/>
              <a:t>edinme sorumluluğunu üstlenmiş resmi kurumlarıdır.</a:t>
            </a:r>
            <a:endParaRPr lang="tr-TR" dirty="0"/>
          </a:p>
        </p:txBody>
      </p:sp>
      <p:pic>
        <p:nvPicPr>
          <p:cNvPr id="16386" name="Picture 2" descr="C:\Users\YUCELL\Desktop\csb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933056"/>
            <a:ext cx="2808312" cy="1757248"/>
          </a:xfrm>
          <a:prstGeom prst="rect">
            <a:avLst/>
          </a:prstGeom>
          <a:noFill/>
        </p:spPr>
      </p:pic>
      <p:pic>
        <p:nvPicPr>
          <p:cNvPr id="16387" name="Picture 3" descr="C:\Users\YUCELL\Desktop\toki-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4293096"/>
            <a:ext cx="4229100" cy="1390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u="sng" dirty="0" smtClean="0"/>
              <a:t>7. ÇEVRE İLE İLGİLİ KURUMLAR: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196752"/>
            <a:ext cx="8183880" cy="3240360"/>
          </a:xfrm>
        </p:spPr>
        <p:txBody>
          <a:bodyPr>
            <a:normAutofit fontScale="92500" lnSpcReduction="20000"/>
          </a:bodyPr>
          <a:lstStyle/>
          <a:p>
            <a:r>
              <a:rPr lang="tr-TR" dirty="0" smtClean="0"/>
              <a:t>Ülkemizde çevre sorunlarının ortaya çıkmasını önlemek amacıyla devlet tarafından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Orman ve Su İşleri Bakanlığı </a:t>
            </a:r>
            <a:r>
              <a:rPr lang="tr-TR" dirty="0" smtClean="0"/>
              <a:t>ile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rgbClr val="FF0000"/>
                </a:solidFill>
              </a:rPr>
              <a:t>Çevre ve Şehircilik Bakanlığı </a:t>
            </a:r>
            <a:r>
              <a:rPr lang="tr-TR" dirty="0" smtClean="0"/>
              <a:t>kurulmuştur.</a:t>
            </a:r>
          </a:p>
          <a:p>
            <a:r>
              <a:rPr lang="tr-TR" dirty="0" smtClean="0"/>
              <a:t>Yaşadığımız çevrenin düzeni, temizliği, ağaçlandırılması gibi çalışmalar bu bakanlıkların sorumluluğundadır.</a:t>
            </a:r>
          </a:p>
          <a:p>
            <a:r>
              <a:rPr lang="tr-TR" dirty="0" smtClean="0"/>
              <a:t>Çevre sorunları bu bakanlıklara bağlı birimler tarafından çözülmeye çalışılır.</a:t>
            </a:r>
          </a:p>
          <a:p>
            <a:endParaRPr lang="tr-TR" dirty="0"/>
          </a:p>
        </p:txBody>
      </p:sp>
      <p:pic>
        <p:nvPicPr>
          <p:cNvPr id="17410" name="Picture 2" descr="C:\Users\YUCELL\Desktop\BakanlikLogo201p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149080"/>
            <a:ext cx="2448272" cy="1800200"/>
          </a:xfrm>
          <a:prstGeom prst="rect">
            <a:avLst/>
          </a:prstGeom>
          <a:noFill/>
        </p:spPr>
      </p:pic>
      <p:pic>
        <p:nvPicPr>
          <p:cNvPr id="17412" name="Picture 4" descr="C:\Users\YUCELL\Desktop\csb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4221088"/>
            <a:ext cx="2376264" cy="14869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268760"/>
            <a:ext cx="8327896" cy="4536504"/>
          </a:xfrm>
        </p:spPr>
        <p:txBody>
          <a:bodyPr>
            <a:normAutofit fontScale="92500" lnSpcReduction="10000"/>
          </a:bodyPr>
          <a:lstStyle/>
          <a:p>
            <a:r>
              <a:rPr lang="tr-TR" dirty="0" smtClean="0"/>
              <a:t>Ülkemizin tarihi ve kültürel varlıklarının korunmasını ve ülke turizminin        geliştirilmesi işini de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Kültür ve Turizm Bakanlığı </a:t>
            </a:r>
            <a:r>
              <a:rPr lang="tr-TR" dirty="0" smtClean="0"/>
              <a:t>üstelenmektedir.</a:t>
            </a:r>
          </a:p>
          <a:p>
            <a:pPr>
              <a:buNone/>
            </a:pPr>
            <a:endParaRPr lang="tr-TR" dirty="0" smtClean="0"/>
          </a:p>
          <a:p>
            <a:r>
              <a:rPr lang="tr-TR" dirty="0" smtClean="0"/>
              <a:t>Devlet Su işleri Genel müdürlüğü, devlet Meteoroloji İşleri genel Müdürlüğü, Orman Genel Müdürlüğü, Özel Çevre Koruma Kurumu Başkanlığı gibi kurumları vardır.</a:t>
            </a:r>
          </a:p>
          <a:p>
            <a:r>
              <a:rPr lang="tr-TR" dirty="0" smtClean="0"/>
              <a:t>Çevre temizliği ve düzeni, park ve bahçelerin bakımı, çevrenin korunması gibi konularda belediyeler önemli görevler üstlenir.</a:t>
            </a:r>
            <a:endParaRPr lang="tr-TR" dirty="0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683568" y="404664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u="sng" dirty="0" smtClean="0"/>
              <a:t>7. ÇEVRE İLE İLGİLİ KURUMLAR: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18435" name="Picture 3" descr="C:\Users\YUCELL\Desktop\tc-kultur-ve-turizm-Bakanligi-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980728"/>
            <a:ext cx="1944216" cy="16664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620688"/>
            <a:ext cx="8183880" cy="1195576"/>
          </a:xfrm>
        </p:spPr>
        <p:txBody>
          <a:bodyPr>
            <a:normAutofit fontScale="90000"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SİVİL TOPLUM KURULUŞLARI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19458" name="Picture 2" descr="C:\Users\YUCELL\Desktop\inde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2297010" cy="1152128"/>
          </a:xfrm>
          <a:prstGeom prst="rect">
            <a:avLst/>
          </a:prstGeom>
          <a:noFill/>
        </p:spPr>
      </p:pic>
      <p:pic>
        <p:nvPicPr>
          <p:cNvPr id="19459" name="Picture 3" descr="C:\Users\YUCELL\Desktop\Tema_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484784"/>
            <a:ext cx="1838831" cy="1152127"/>
          </a:xfrm>
          <a:prstGeom prst="rect">
            <a:avLst/>
          </a:prstGeom>
          <a:noFill/>
        </p:spPr>
      </p:pic>
      <p:pic>
        <p:nvPicPr>
          <p:cNvPr id="19460" name="Picture 4" descr="C:\Users\YUCELL\Desktop\DS cemiyet logo dusu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1484784"/>
            <a:ext cx="2232248" cy="1161892"/>
          </a:xfrm>
          <a:prstGeom prst="rect">
            <a:avLst/>
          </a:prstGeom>
          <a:noFill/>
        </p:spPr>
      </p:pic>
      <p:pic>
        <p:nvPicPr>
          <p:cNvPr id="19461" name="Picture 5" descr="C:\Users\YUCELL\Desktop\AKUT-logo-400x40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1484784"/>
            <a:ext cx="2304255" cy="1152128"/>
          </a:xfrm>
          <a:prstGeom prst="rect">
            <a:avLst/>
          </a:prstGeom>
          <a:noFill/>
        </p:spPr>
      </p:pic>
      <p:pic>
        <p:nvPicPr>
          <p:cNvPr id="19462" name="Picture 6" descr="C:\Users\YUCELL\Desktop\index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2636912"/>
            <a:ext cx="2088232" cy="1152127"/>
          </a:xfrm>
          <a:prstGeom prst="rect">
            <a:avLst/>
          </a:prstGeom>
          <a:noFill/>
        </p:spPr>
      </p:pic>
      <p:pic>
        <p:nvPicPr>
          <p:cNvPr id="19463" name="Picture 7" descr="C:\Users\YUCELL\Desktop\ACEV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1760" y="2636912"/>
            <a:ext cx="2304256" cy="1152128"/>
          </a:xfrm>
          <a:prstGeom prst="rect">
            <a:avLst/>
          </a:prstGeom>
          <a:noFill/>
        </p:spPr>
      </p:pic>
      <p:pic>
        <p:nvPicPr>
          <p:cNvPr id="19464" name="Picture 8" descr="C:\Users\YUCELL\Desktop\s-c5d89b8ac314357144242059b84a2e0ea7b59ea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6016" y="2564904"/>
            <a:ext cx="2232248" cy="1224136"/>
          </a:xfrm>
          <a:prstGeom prst="rect">
            <a:avLst/>
          </a:prstGeom>
          <a:noFill/>
        </p:spPr>
      </p:pic>
      <p:pic>
        <p:nvPicPr>
          <p:cNvPr id="19465" name="Picture 9" descr="C:\Users\YUCELL\Desktop\Sivil Toplum Kuruluşunun Amblemi Nasıldırrt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5536" y="3717032"/>
            <a:ext cx="1951037" cy="1885950"/>
          </a:xfrm>
          <a:prstGeom prst="rect">
            <a:avLst/>
          </a:prstGeom>
          <a:noFill/>
        </p:spPr>
      </p:pic>
      <p:pic>
        <p:nvPicPr>
          <p:cNvPr id="19466" name="Picture 10" descr="C:\Users\YUCELL\Desktop\logo_cocukvakfi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1760" y="3717032"/>
            <a:ext cx="2144919" cy="1728192"/>
          </a:xfrm>
          <a:prstGeom prst="rect">
            <a:avLst/>
          </a:prstGeom>
          <a:noFill/>
        </p:spPr>
      </p:pic>
      <p:pic>
        <p:nvPicPr>
          <p:cNvPr id="19467" name="Picture 11" descr="C:\Users\YUCELL\Desktop\Sivil Toplum Kuruluşunun Amblemi Nasıldıru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932040" y="3717032"/>
            <a:ext cx="2016224" cy="1728192"/>
          </a:xfrm>
          <a:prstGeom prst="rect">
            <a:avLst/>
          </a:prstGeom>
          <a:noFill/>
        </p:spPr>
      </p:pic>
      <p:pic>
        <p:nvPicPr>
          <p:cNvPr id="19468" name="Picture 12" descr="C:\Users\YUCELL\Desktop\index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948264" y="2636912"/>
            <a:ext cx="1781572" cy="948629"/>
          </a:xfrm>
          <a:prstGeom prst="rect">
            <a:avLst/>
          </a:prstGeom>
          <a:noFill/>
        </p:spPr>
      </p:pic>
      <p:pic>
        <p:nvPicPr>
          <p:cNvPr id="19469" name="Picture 13" descr="C:\Users\YUCELL\Desktop\web-tasarimi-ref-logo_26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948264" y="3645024"/>
            <a:ext cx="1888182" cy="881152"/>
          </a:xfrm>
          <a:prstGeom prst="rect">
            <a:avLst/>
          </a:prstGeom>
          <a:noFill/>
        </p:spPr>
      </p:pic>
      <p:pic>
        <p:nvPicPr>
          <p:cNvPr id="19470" name="Picture 14" descr="C:\Users\YUCELL\Desktop\Greenpeace-logo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948264" y="4509121"/>
            <a:ext cx="1800200" cy="9361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83880" cy="1051560"/>
          </a:xfrm>
        </p:spPr>
        <p:txBody>
          <a:bodyPr/>
          <a:lstStyle/>
          <a:p>
            <a:r>
              <a:rPr lang="tr-TR" dirty="0" smtClean="0"/>
              <a:t>SİVİL TOPLUM ÖRGÜTLERİ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1340768"/>
            <a:ext cx="8183880" cy="4680520"/>
          </a:xfrm>
        </p:spPr>
        <p:txBody>
          <a:bodyPr/>
          <a:lstStyle/>
          <a:p>
            <a:r>
              <a:rPr lang="tr-TR" dirty="0" smtClean="0"/>
              <a:t>Günümüzde toplumun ihtiyaçlarının karşılaması sadece devletin görevi değildir.</a:t>
            </a:r>
          </a:p>
          <a:p>
            <a:r>
              <a:rPr lang="tr-TR" dirty="0" smtClean="0"/>
              <a:t>Çeşitli konularda duyarlı bireyler bir araya gelerek </a:t>
            </a:r>
            <a:r>
              <a:rPr lang="tr-TR" b="1" dirty="0" smtClean="0">
                <a:solidFill>
                  <a:srgbClr val="FF0000"/>
                </a:solidFill>
              </a:rPr>
              <a:t>eğitim, sağlık, çevre, kültür, insan hakları, bilim ve teknoloji </a:t>
            </a:r>
            <a:r>
              <a:rPr lang="tr-TR" dirty="0" smtClean="0"/>
              <a:t>gibi toplumu temel ihtiyaçlarının karşılaması ve çeşitli sorularına çözüm bulabilmek.amacıyla sivil toplum örgütleri kurmaktadırlar.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04664"/>
            <a:ext cx="8183880" cy="1051560"/>
          </a:xfrm>
        </p:spPr>
        <p:txBody>
          <a:bodyPr/>
          <a:lstStyle/>
          <a:p>
            <a:r>
              <a:rPr lang="tr-TR" dirty="0" smtClean="0"/>
              <a:t>SİVİL TOPLUM ÖRGÜTLERİ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628800"/>
            <a:ext cx="8183880" cy="4187952"/>
          </a:xfrm>
        </p:spPr>
        <p:txBody>
          <a:bodyPr/>
          <a:lstStyle/>
          <a:p>
            <a:r>
              <a:rPr lang="tr-TR" dirty="0" smtClean="0"/>
              <a:t>Demokratik toplumlarda tüm ihtiyaçları devlet tek başına karşılayamaz. Bu nedenle insanlar bir araya gelerek dernek, vakıf ve sendikalar kurarlar. </a:t>
            </a:r>
            <a:r>
              <a:rPr lang="tr-TR" b="1" dirty="0" smtClean="0">
                <a:solidFill>
                  <a:srgbClr val="FF0000"/>
                </a:solidFill>
              </a:rPr>
              <a:t>Bunlara Sivil Toplum Kuruluşu (STK) </a:t>
            </a:r>
            <a:r>
              <a:rPr lang="tr-TR" dirty="0" smtClean="0"/>
              <a:t>denir.</a:t>
            </a:r>
          </a:p>
          <a:p>
            <a:endParaRPr lang="tr-TR" dirty="0"/>
          </a:p>
        </p:txBody>
      </p:sp>
      <p:pic>
        <p:nvPicPr>
          <p:cNvPr id="20483" name="Picture 3" descr="C:\Users\YUCELL\Desktop\inde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933056"/>
            <a:ext cx="4824536" cy="18499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764704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SORU : İnsanlar ihtiyaçlarını tek başlarına karşılayabilir mi?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YUCELL\Desktop\The-Magnificent-Seven-article-photo-1-1024x736-720x3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76871"/>
            <a:ext cx="7992888" cy="3552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548680"/>
            <a:ext cx="8183880" cy="1051560"/>
          </a:xfrm>
        </p:spPr>
        <p:txBody>
          <a:bodyPr/>
          <a:lstStyle/>
          <a:p>
            <a:r>
              <a:rPr lang="tr-TR" dirty="0" smtClean="0"/>
              <a:t>SİVİL TOPLUM ÖRGÜTLERİ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844824"/>
            <a:ext cx="8183880" cy="4187952"/>
          </a:xfrm>
        </p:spPr>
        <p:txBody>
          <a:bodyPr>
            <a:normAutofit/>
          </a:bodyPr>
          <a:lstStyle/>
          <a:p>
            <a:r>
              <a:rPr lang="tr-TR" dirty="0" smtClean="0"/>
              <a:t>Sivil toplum kuruluşları toplumun yardımlaşmasında önemli rol oynar. </a:t>
            </a:r>
          </a:p>
          <a:p>
            <a:r>
              <a:rPr lang="tr-TR" dirty="0" smtClean="0"/>
              <a:t>Toplumun farklı kesimleri yardım etme, yardım alma amacıyla bir araya gelerek birlik ve beraberlik örneği sergilerler.</a:t>
            </a:r>
          </a:p>
          <a:p>
            <a:r>
              <a:rPr lang="tr-TR" dirty="0" smtClean="0"/>
              <a:t>Sivil toplum örgütlerinin en önemli özelliği hizmetin para karşılığında değil de </a:t>
            </a:r>
            <a:r>
              <a:rPr lang="tr-TR" b="1" dirty="0" smtClean="0">
                <a:solidFill>
                  <a:srgbClr val="FF0000"/>
                </a:solidFill>
              </a:rPr>
              <a:t>gönüllü </a:t>
            </a:r>
            <a:r>
              <a:rPr lang="tr-TR" dirty="0" smtClean="0"/>
              <a:t>olarak yapılmasıdır.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548680"/>
            <a:ext cx="8183880" cy="1051560"/>
          </a:xfrm>
        </p:spPr>
        <p:txBody>
          <a:bodyPr/>
          <a:lstStyle/>
          <a:p>
            <a:r>
              <a:rPr lang="tr-TR" dirty="0" smtClean="0"/>
              <a:t>SİVİL TOPLUM ÖRGÜTLERİ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844824"/>
            <a:ext cx="8183880" cy="4187952"/>
          </a:xfrm>
        </p:spPr>
        <p:txBody>
          <a:bodyPr>
            <a:normAutofit fontScale="92500" lnSpcReduction="10000"/>
          </a:bodyPr>
          <a:lstStyle/>
          <a:p>
            <a:r>
              <a:rPr lang="tr-TR" dirty="0" smtClean="0"/>
              <a:t>Sivil toplum kuruluşları </a:t>
            </a:r>
            <a:r>
              <a:rPr lang="tr-TR" b="1" dirty="0" smtClean="0">
                <a:solidFill>
                  <a:srgbClr val="FF0000"/>
                </a:solidFill>
              </a:rPr>
              <a:t>dernek, vakıf, sendika, birlik, oda </a:t>
            </a:r>
            <a:r>
              <a:rPr lang="tr-TR" dirty="0" smtClean="0"/>
              <a:t>adları altında faaliyet gösterirler.</a:t>
            </a:r>
          </a:p>
          <a:p>
            <a:r>
              <a:rPr lang="tr-TR" dirty="0" smtClean="0"/>
              <a:t>İnsanlar sivil toplum kuruluşlarına üye olup faaliyetlerine katılabilirler. </a:t>
            </a:r>
          </a:p>
          <a:p>
            <a:r>
              <a:rPr lang="tr-TR" dirty="0" smtClean="0"/>
              <a:t>Çalışmalara maddi ve manevi katkılarda bulunabilirler. Ayrıca sivil toplum kuruluşlarını desteklemek için üye olmak şart değildir.</a:t>
            </a:r>
          </a:p>
          <a:p>
            <a:r>
              <a:rPr lang="tr-TR" dirty="0" smtClean="0"/>
              <a:t> Hayırsever insanlar istediği zaman istediği sivil toplum kuruluşuna yardımda bulunabilirler.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548680"/>
            <a:ext cx="8183880" cy="1051560"/>
          </a:xfrm>
        </p:spPr>
        <p:txBody>
          <a:bodyPr/>
          <a:lstStyle/>
          <a:p>
            <a:r>
              <a:rPr lang="tr-TR" dirty="0" smtClean="0"/>
              <a:t>SİVİL TOPLUM ÖRGÜTLERİ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628800"/>
            <a:ext cx="8183880" cy="4464496"/>
          </a:xfrm>
        </p:spPr>
        <p:txBody>
          <a:bodyPr>
            <a:normAutofit fontScale="85000" lnSpcReduction="2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Sivil: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Resmi olmayan, doğrudan devlete ait olmayan her şey anlamında kullanılan bir terimdir.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Sivil Toplum</a:t>
            </a:r>
            <a:r>
              <a:rPr lang="tr-TR" dirty="0" smtClean="0">
                <a:solidFill>
                  <a:srgbClr val="FF0000"/>
                </a:solidFill>
              </a:rPr>
              <a:t>: </a:t>
            </a:r>
            <a:r>
              <a:rPr lang="tr-TR" dirty="0" smtClean="0"/>
              <a:t>Devlet kuruluşlarına bağlı olmadan, halkın kendi içinde gönüllülük esasına dayalı olarak oluşturduğu topluluk anlamına gelmektedir.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Oda: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Serbest meslek sahiplerinin (esnaf ve sanatkarların) bir araya gelerek kurdukları mesleki dayanışma kuruluşlarıdır. Sanayi Odası, Şoförler Odası, Ticaret Odası gibi.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Sendika: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İşçi, işveren ve memurların hak ve kazançlarını korumak için kurulan dayanışma birlikleridir.</a:t>
            </a: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332656"/>
            <a:ext cx="8183880" cy="1051560"/>
          </a:xfrm>
        </p:spPr>
        <p:txBody>
          <a:bodyPr/>
          <a:lstStyle/>
          <a:p>
            <a:r>
              <a:rPr lang="tr-TR" dirty="0" smtClean="0"/>
              <a:t>SİVİL TOPLUM ÖRGÜTLERİ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412776"/>
            <a:ext cx="8183880" cy="4608512"/>
          </a:xfrm>
        </p:spPr>
        <p:txBody>
          <a:bodyPr>
            <a:normAutofit fontScale="85000" lnSpcReduction="1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Dernek: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Belirli ve ortak bir amacı gerçekleştirmek için kurulan yasal topluluğa dernek denir. Sakatlar Derneği gibi.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Örgüt: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Ortak bir amaç veya bir işi gerçekleştirmek için bir araya gelen kurum ya da kişilerin oluşturduğu birliğe örgüt denir. Yeşil Barış Örgütü (Greenpeace), Birleşmiş Milletler Örgütü gibi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Vakıf: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Bir hizmetin, bir işin belli şartlarla ve resmi bir yolla ayrılarak bir kimse tarafından bırakılan mülk veya para ve bu hizmeti yapmak için oluşturulmuş (hayır) kurumlarıdır.</a:t>
            </a:r>
          </a:p>
          <a:p>
            <a:r>
              <a:rPr lang="tr-TR" dirty="0" smtClean="0"/>
              <a:t>Türk Eğitim Vakfı, Tema Vakfı gibi.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404664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sz="3100" dirty="0" smtClean="0"/>
              <a:t>Sivil Toplum Örgütünün Özellikleri: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196752"/>
            <a:ext cx="8183880" cy="4680520"/>
          </a:xfrm>
        </p:spPr>
        <p:txBody>
          <a:bodyPr>
            <a:normAutofit/>
          </a:bodyPr>
          <a:lstStyle/>
          <a:p>
            <a:pPr lvl="0"/>
            <a:r>
              <a:rPr lang="tr-TR" dirty="0" smtClean="0"/>
              <a:t>Gönüllük esasına göre çalışırlar.</a:t>
            </a:r>
          </a:p>
          <a:p>
            <a:pPr lvl="0"/>
            <a:r>
              <a:rPr lang="tr-TR" dirty="0" smtClean="0"/>
              <a:t> Çalışanların tek amacı </a:t>
            </a:r>
            <a:r>
              <a:rPr lang="tr-TR" b="1" dirty="0" smtClean="0">
                <a:solidFill>
                  <a:srgbClr val="FF0000"/>
                </a:solidFill>
              </a:rPr>
              <a:t>topluma hizmet </a:t>
            </a:r>
            <a:r>
              <a:rPr lang="tr-TR" dirty="0" smtClean="0"/>
              <a:t>etmek, toplumun sorunlarına çözüm bulmaktır.  </a:t>
            </a:r>
          </a:p>
          <a:p>
            <a:pPr lvl="0"/>
            <a:r>
              <a:rPr lang="tr-TR" dirty="0" smtClean="0"/>
              <a:t>Çalışanlar, hizmetlerinin karşılığında </a:t>
            </a:r>
            <a:r>
              <a:rPr lang="tr-TR" b="1" dirty="0" smtClean="0">
                <a:solidFill>
                  <a:srgbClr val="FF0000"/>
                </a:solidFill>
              </a:rPr>
              <a:t>ücret almazlar.</a:t>
            </a:r>
          </a:p>
          <a:p>
            <a:pPr lvl="0"/>
            <a:r>
              <a:rPr lang="tr-TR" dirty="0" smtClean="0"/>
              <a:t>Çalışanlar görevlerini yaparken </a:t>
            </a:r>
            <a:r>
              <a:rPr lang="tr-TR" b="1" dirty="0" smtClean="0">
                <a:solidFill>
                  <a:srgbClr val="FF0000"/>
                </a:solidFill>
              </a:rPr>
              <a:t>ast- üst ilişkisi içinde çalışmazlar. </a:t>
            </a:r>
          </a:p>
          <a:p>
            <a:pPr lvl="0"/>
            <a:r>
              <a:rPr lang="tr-TR" dirty="0" smtClean="0"/>
              <a:t>Her birey diğerleriyle dayanışma içindedir ve </a:t>
            </a:r>
            <a:r>
              <a:rPr lang="tr-TR" b="1" dirty="0" smtClean="0">
                <a:solidFill>
                  <a:srgbClr val="FF0000"/>
                </a:solidFill>
              </a:rPr>
              <a:t>yardımlaşma</a:t>
            </a:r>
            <a:r>
              <a:rPr lang="tr-TR" dirty="0" smtClean="0"/>
              <a:t> ön plandadır. 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15616" y="692696"/>
            <a:ext cx="7535808" cy="907544"/>
          </a:xfrm>
        </p:spPr>
        <p:txBody>
          <a:bodyPr>
            <a:normAutofit fontScale="90000"/>
          </a:bodyPr>
          <a:lstStyle/>
          <a:p>
            <a:r>
              <a:rPr lang="tr-TR" sz="3100" dirty="0" smtClean="0"/>
              <a:t>Sivil Toplum Örgütünün Özellikleri: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196752"/>
            <a:ext cx="8183880" cy="4187952"/>
          </a:xfrm>
        </p:spPr>
        <p:txBody>
          <a:bodyPr>
            <a:normAutofit fontScale="92500" lnSpcReduction="10000"/>
          </a:bodyPr>
          <a:lstStyle/>
          <a:p>
            <a:pPr lvl="0"/>
            <a:endParaRPr lang="tr-TR" dirty="0" smtClean="0"/>
          </a:p>
          <a:p>
            <a:pPr lvl="0"/>
            <a:r>
              <a:rPr lang="tr-TR" dirty="0" smtClean="0"/>
              <a:t>Devletin katkısı yoktur.Ancak örgütlenmelerini ve faaliyetlerini devletin koyduğu yasalar çerçevesinde gerçekleştirirler.  </a:t>
            </a:r>
          </a:p>
          <a:p>
            <a:pPr>
              <a:buNone/>
            </a:pPr>
            <a:endParaRPr lang="tr-TR" dirty="0" smtClean="0"/>
          </a:p>
          <a:p>
            <a:r>
              <a:rPr lang="tr-TR" dirty="0" smtClean="0"/>
              <a:t>Devletin yetersiz kaldığı hizmetlerde halkın yararına çalışmalar yaparlar.  Masraflarını (ihtiyaçlarını), çalışmalara destek veren üyelerin </a:t>
            </a:r>
            <a:r>
              <a:rPr lang="tr-TR" b="1" dirty="0" smtClean="0">
                <a:solidFill>
                  <a:srgbClr val="FF0000"/>
                </a:solidFill>
              </a:rPr>
              <a:t>bağışlarıyla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karşılarlar. </a:t>
            </a:r>
          </a:p>
          <a:p>
            <a:pPr lvl="0"/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267584"/>
          </a:xfrm>
        </p:spPr>
        <p:txBody>
          <a:bodyPr>
            <a:normAutofit fontScale="90000"/>
          </a:bodyPr>
          <a:lstStyle/>
          <a:p>
            <a:pPr algn="ctr"/>
            <a:r>
              <a:rPr lang="tr-TR" sz="2700" dirty="0" smtClean="0">
                <a:solidFill>
                  <a:srgbClr val="FF0000"/>
                </a:solidFill>
              </a:rPr>
              <a:t>SİVİL TOPLUM KURULUŞLARI İLE RESMİ KURUMLARIN FARKLI VE BENZER YÖNLERİ 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1628800"/>
            <a:ext cx="8183880" cy="4320480"/>
          </a:xfrm>
        </p:spPr>
        <p:txBody>
          <a:bodyPr>
            <a:normAutofit/>
          </a:bodyPr>
          <a:lstStyle/>
          <a:p>
            <a:r>
              <a:rPr lang="tr-TR" b="1" u="sng" dirty="0" smtClean="0">
                <a:solidFill>
                  <a:srgbClr val="0070C0"/>
                </a:solidFill>
              </a:rPr>
              <a:t>Farklı Yönleri:</a:t>
            </a:r>
          </a:p>
          <a:p>
            <a:pPr lvl="0"/>
            <a:r>
              <a:rPr lang="tr-TR" dirty="0" smtClean="0"/>
              <a:t>Sivil toplum kuruluşlarına katılım gönüllü; resmi kurumlara zorunludur. </a:t>
            </a:r>
          </a:p>
          <a:p>
            <a:pPr lvl="0"/>
            <a:r>
              <a:rPr lang="tr-TR" dirty="0" smtClean="0"/>
              <a:t> Sivil toplum kuruluşlarında çalışma </a:t>
            </a:r>
            <a:r>
              <a:rPr lang="tr-TR" b="1" dirty="0" smtClean="0">
                <a:solidFill>
                  <a:srgbClr val="FF0000"/>
                </a:solidFill>
              </a:rPr>
              <a:t>ücretsiz; </a:t>
            </a:r>
            <a:r>
              <a:rPr lang="tr-TR" dirty="0" smtClean="0"/>
              <a:t>resmi kurumlarda çalışma karşılığında </a:t>
            </a:r>
            <a:r>
              <a:rPr lang="tr-TR" b="1" dirty="0" smtClean="0">
                <a:solidFill>
                  <a:srgbClr val="FF0000"/>
                </a:solidFill>
              </a:rPr>
              <a:t>ücret alırlar</a:t>
            </a:r>
            <a:r>
              <a:rPr lang="tr-TR" dirty="0" smtClean="0">
                <a:solidFill>
                  <a:srgbClr val="FF0000"/>
                </a:solidFill>
              </a:rPr>
              <a:t>.</a:t>
            </a:r>
          </a:p>
          <a:p>
            <a:pPr lvl="0"/>
            <a:r>
              <a:rPr lang="tr-TR" dirty="0" smtClean="0"/>
              <a:t>Sivil toplum kuruluşlarının çalışma saatleri değişken olabilirken resmi kurumlarınki sabittir. 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1628800"/>
            <a:ext cx="8183880" cy="4320480"/>
          </a:xfrm>
        </p:spPr>
        <p:txBody>
          <a:bodyPr>
            <a:normAutofit/>
          </a:bodyPr>
          <a:lstStyle/>
          <a:p>
            <a:pPr lvl="0"/>
            <a:r>
              <a:rPr lang="tr-TR" dirty="0" smtClean="0"/>
              <a:t>Çalışanları resmi tatil dışında çalışmak zorundadır.</a:t>
            </a:r>
          </a:p>
          <a:p>
            <a:r>
              <a:rPr lang="tr-TR" dirty="0" smtClean="0"/>
              <a:t>Resmi kurumların çalışanları arasında </a:t>
            </a:r>
            <a:r>
              <a:rPr lang="tr-TR" b="1" dirty="0" smtClean="0">
                <a:solidFill>
                  <a:srgbClr val="FF0000"/>
                </a:solidFill>
              </a:rPr>
              <a:t>ast- üst ilişkisi </a:t>
            </a:r>
            <a:r>
              <a:rPr lang="tr-TR" dirty="0" smtClean="0"/>
              <a:t>varken sivil toplum kuruluşlarında birey diğerleriyle dayanışma içindedir ve yardımlaşma ön plandadır. Bir başka deyişle; </a:t>
            </a:r>
            <a:r>
              <a:rPr lang="tr-TR" b="1" dirty="0" smtClean="0">
                <a:solidFill>
                  <a:srgbClr val="FF0000"/>
                </a:solidFill>
              </a:rPr>
              <a:t>ast-üst ilişkisi yoktur</a:t>
            </a:r>
          </a:p>
          <a:p>
            <a:endParaRPr lang="tr-TR" dirty="0"/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539552" y="620688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tr-TR" sz="4000" u="sng" dirty="0" smtClean="0"/>
              <a:t>Farklı Yönleri:</a:t>
            </a:r>
            <a:r>
              <a:rPr lang="tr-TR" u="sng" dirty="0" smtClean="0"/>
              <a:t/>
            </a:r>
            <a:br>
              <a:rPr lang="tr-TR" u="sng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90872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tr-TR" sz="4000" u="sng" dirty="0" smtClean="0"/>
              <a:t>Benzer Yönleri: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916832"/>
            <a:ext cx="8183880" cy="3888432"/>
          </a:xfrm>
        </p:spPr>
        <p:txBody>
          <a:bodyPr/>
          <a:lstStyle/>
          <a:p>
            <a:pPr lvl="0"/>
            <a:r>
              <a:rPr lang="tr-TR" dirty="0" smtClean="0"/>
              <a:t>Sivil toplum kuruluşları da resmi kurumlarda </a:t>
            </a:r>
            <a:r>
              <a:rPr lang="tr-TR" b="1" dirty="0" smtClean="0">
                <a:solidFill>
                  <a:srgbClr val="FF0000"/>
                </a:solidFill>
              </a:rPr>
              <a:t>kâr amacı gütmezler. </a:t>
            </a:r>
          </a:p>
          <a:p>
            <a:pPr lvl="0"/>
            <a:r>
              <a:rPr lang="tr-TR" dirty="0" smtClean="0"/>
              <a:t>Her ikisi de bireyin sorunlarıyla hem de toplumsal </a:t>
            </a:r>
            <a:r>
              <a:rPr lang="tr-TR" b="1" dirty="0" smtClean="0">
                <a:solidFill>
                  <a:srgbClr val="FF0000"/>
                </a:solidFill>
              </a:rPr>
              <a:t>sorunlarla ilgilenirler. </a:t>
            </a:r>
          </a:p>
          <a:p>
            <a:pPr lvl="0"/>
            <a:r>
              <a:rPr lang="tr-TR" dirty="0" smtClean="0"/>
              <a:t>İkisinin de amacı </a:t>
            </a:r>
            <a:r>
              <a:rPr lang="tr-TR" b="1" dirty="0" smtClean="0">
                <a:solidFill>
                  <a:srgbClr val="FF0000"/>
                </a:solidFill>
              </a:rPr>
              <a:t>topluma hizmet </a:t>
            </a:r>
            <a:r>
              <a:rPr lang="tr-TR" dirty="0" smtClean="0"/>
              <a:t>etmektir. </a:t>
            </a:r>
          </a:p>
          <a:p>
            <a:pPr lvl="0"/>
            <a:r>
              <a:rPr lang="tr-TR" dirty="0" smtClean="0"/>
              <a:t>Her ikisi de </a:t>
            </a:r>
            <a:r>
              <a:rPr lang="tr-TR" b="1" dirty="0" smtClean="0">
                <a:solidFill>
                  <a:srgbClr val="FF0000"/>
                </a:solidFill>
              </a:rPr>
              <a:t>yasal kuruluşlardır.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620688"/>
            <a:ext cx="8183880" cy="3528392"/>
          </a:xfrm>
        </p:spPr>
        <p:txBody>
          <a:bodyPr>
            <a:noAutofit/>
          </a:bodyPr>
          <a:lstStyle/>
          <a:p>
            <a:pPr algn="ctr"/>
            <a:r>
              <a:rPr lang="tr-TR" sz="8000" dirty="0" smtClean="0">
                <a:solidFill>
                  <a:srgbClr val="FF0000"/>
                </a:solidFill>
              </a:rPr>
              <a:t>TOPLUM İÇİN ÇALIŞANLAR II.BÖLÜM</a:t>
            </a:r>
            <a:endParaRPr lang="tr-TR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620688"/>
            <a:ext cx="8183880" cy="105156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Cevap: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1628800"/>
            <a:ext cx="8424936" cy="3168352"/>
          </a:xfrm>
        </p:spPr>
        <p:txBody>
          <a:bodyPr>
            <a:normAutofit lnSpcReduction="10000"/>
          </a:bodyPr>
          <a:lstStyle/>
          <a:p>
            <a:pPr algn="just"/>
            <a:endParaRPr lang="tr-TR" b="1" dirty="0" smtClean="0"/>
          </a:p>
          <a:p>
            <a:pPr algn="just"/>
            <a:endParaRPr lang="tr-TR" b="1" dirty="0" smtClean="0"/>
          </a:p>
          <a:p>
            <a:r>
              <a:rPr lang="tr-TR" dirty="0" smtClean="0"/>
              <a:t>Bazılarını kendimiz tek başımıza karşılayabiliriz. Ama bazılarını başkalarından yardım alarak karşılayabiliriz. Çünkü insan </a:t>
            </a:r>
            <a:r>
              <a:rPr lang="tr-TR" b="1" dirty="0" smtClean="0">
                <a:solidFill>
                  <a:srgbClr val="FF0000"/>
                </a:solidFill>
              </a:rPr>
              <a:t>dayanışma ve yardımlaşma </a:t>
            </a:r>
            <a:r>
              <a:rPr lang="tr-TR" dirty="0" smtClean="0"/>
              <a:t>içinde olmak zorundadır.</a:t>
            </a:r>
          </a:p>
          <a:p>
            <a:endParaRPr lang="tr-TR" b="1" dirty="0" smtClean="0"/>
          </a:p>
        </p:txBody>
      </p:sp>
      <p:pic>
        <p:nvPicPr>
          <p:cNvPr id="3077" name="Picture 5" descr="C:\Users\YUCELL\Desktop\Seminer_OK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620688"/>
            <a:ext cx="1728192" cy="198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83880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tr-TR" u="sng" dirty="0" smtClean="0"/>
              <a:t>A) Eğitim Alanında Faaliyet Gösteren Sivil Toplum Kuruluşları: 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628800"/>
            <a:ext cx="8183880" cy="2736304"/>
          </a:xfrm>
        </p:spPr>
        <p:txBody>
          <a:bodyPr>
            <a:normAutofit fontScale="85000" lnSpcReduction="10000"/>
          </a:bodyPr>
          <a:lstStyle/>
          <a:p>
            <a:r>
              <a:rPr lang="tr-TR" b="1" dirty="0" smtClean="0"/>
              <a:t>TÜRK EĞİTİM GÖNÜLLÜLERİ VAKFI(TEGV)</a:t>
            </a:r>
            <a:endParaRPr lang="tr-TR" dirty="0" smtClean="0"/>
          </a:p>
          <a:p>
            <a:r>
              <a:rPr lang="tr-TR" dirty="0" smtClean="0"/>
              <a:t>1995'TE Suna Kıraç'ın öncülüğünde kurulmuştur.</a:t>
            </a:r>
          </a:p>
          <a:p>
            <a:r>
              <a:rPr lang="tr-TR" dirty="0" smtClean="0"/>
              <a:t> Kurduğu eğitim parkları ve öğrenim birimlerinin yanı sıra gezici öğrenim birimleriyle de hizmet vermektedir. </a:t>
            </a:r>
          </a:p>
          <a:p>
            <a:r>
              <a:rPr lang="tr-TR" dirty="0" smtClean="0"/>
              <a:t>Ülkemizde eğitim alanında faaliyet gösteren en yaygın sivil toplum örgütüdür.</a:t>
            </a:r>
          </a:p>
          <a:p>
            <a:endParaRPr lang="tr-TR" dirty="0"/>
          </a:p>
        </p:txBody>
      </p:sp>
      <p:pic>
        <p:nvPicPr>
          <p:cNvPr id="1028" name="Picture 4" descr="C:\Users\YUCELL\Desktop\inde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3861048"/>
            <a:ext cx="2143125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tr-TR" sz="2700" dirty="0" smtClean="0">
                <a:solidFill>
                  <a:srgbClr val="FF0000"/>
                </a:solidFill>
              </a:rPr>
              <a:t>TÜRK EĞİTİM GÖNÜLLÜLERİ VAKFI(TEGV)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2050" name="Picture 2" descr="C:\Users\YUCELL\Desktop\images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4525594" cy="2448272"/>
          </a:xfrm>
          <a:prstGeom prst="rect">
            <a:avLst/>
          </a:prstGeom>
          <a:noFill/>
        </p:spPr>
      </p:pic>
      <p:pic>
        <p:nvPicPr>
          <p:cNvPr id="2051" name="Picture 3" descr="C:\Users\YUCELL\Desktop\tegv_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052736"/>
            <a:ext cx="3672408" cy="2376264"/>
          </a:xfrm>
          <a:prstGeom prst="rect">
            <a:avLst/>
          </a:prstGeom>
          <a:noFill/>
        </p:spPr>
      </p:pic>
      <p:pic>
        <p:nvPicPr>
          <p:cNvPr id="2053" name="Picture 5" descr="C:\Users\YUCELL\Desktop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3" y="3573016"/>
            <a:ext cx="3960441" cy="2232248"/>
          </a:xfrm>
          <a:prstGeom prst="rect">
            <a:avLst/>
          </a:prstGeom>
          <a:noFill/>
        </p:spPr>
      </p:pic>
      <p:pic>
        <p:nvPicPr>
          <p:cNvPr id="2054" name="Picture 6" descr="C:\Users\YUCELL\Desktop\teg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3" y="3573016"/>
            <a:ext cx="4378087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692696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sz="3100" dirty="0" smtClean="0"/>
              <a:t>ANNE ÇOCUK EĞİTİMİ VAKFI (AÇEV)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412776"/>
            <a:ext cx="8183880" cy="1944216"/>
          </a:xfrm>
        </p:spPr>
        <p:txBody>
          <a:bodyPr/>
          <a:lstStyle/>
          <a:p>
            <a:r>
              <a:rPr lang="tr-TR" dirty="0" smtClean="0"/>
              <a:t>1993 yılında eğitim alanında projeler  geliştirmek, uygulamak ve  danışmanlık hizmetleri vermek amacıyla kurulmuştur.</a:t>
            </a:r>
          </a:p>
          <a:p>
            <a:endParaRPr lang="tr-TR" dirty="0"/>
          </a:p>
        </p:txBody>
      </p:sp>
      <p:pic>
        <p:nvPicPr>
          <p:cNvPr id="3074" name="Picture 2" descr="C:\Users\YUCELL\Desktop\58b1e4a0c03c0e1b9c7da97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996953"/>
            <a:ext cx="3384376" cy="1584176"/>
          </a:xfrm>
          <a:prstGeom prst="rect">
            <a:avLst/>
          </a:prstGeom>
          <a:noFill/>
        </p:spPr>
      </p:pic>
      <p:pic>
        <p:nvPicPr>
          <p:cNvPr id="3075" name="Picture 3" descr="C:\Users\YUCELL\Desktop\İlk6Yıl1-300x1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924944"/>
            <a:ext cx="3467051" cy="1512168"/>
          </a:xfrm>
          <a:prstGeom prst="rect">
            <a:avLst/>
          </a:prstGeom>
          <a:noFill/>
        </p:spPr>
      </p:pic>
      <p:pic>
        <p:nvPicPr>
          <p:cNvPr id="3076" name="Picture 4" descr="C:\Users\YUCELL\Desktop\acev-201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509120"/>
            <a:ext cx="3384376" cy="1389014"/>
          </a:xfrm>
          <a:prstGeom prst="rect">
            <a:avLst/>
          </a:prstGeom>
          <a:noFill/>
        </p:spPr>
      </p:pic>
      <p:pic>
        <p:nvPicPr>
          <p:cNvPr id="3077" name="Picture 5" descr="C:\Users\YUCELL\Desktop\yedige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4365104"/>
            <a:ext cx="3456384" cy="14516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764704"/>
            <a:ext cx="818388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ÇAĞDAŞ EĞİTİM VAKFI (ÇEV)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124744"/>
            <a:ext cx="8183880" cy="3233520"/>
          </a:xfrm>
        </p:spPr>
        <p:txBody>
          <a:bodyPr/>
          <a:lstStyle/>
          <a:p>
            <a:endParaRPr lang="tr-TR" dirty="0" smtClean="0"/>
          </a:p>
          <a:p>
            <a:r>
              <a:rPr lang="tr-TR" dirty="0" smtClean="0"/>
              <a:t>Ülkemizde eğitimin yaygınlaşmasını ve çağdaşlaşmasını sağlamak amacıyla 1944 yılında İstanbul'da kurulmuştur. </a:t>
            </a:r>
          </a:p>
          <a:p>
            <a:r>
              <a:rPr lang="tr-TR" dirty="0" smtClean="0"/>
              <a:t>Ülkemizin laik, akılcı, özgür ve demokratik niteliklerini geliştirmek amacıyla çalışmalarını sürdürmektedir.</a:t>
            </a:r>
          </a:p>
          <a:p>
            <a:endParaRPr lang="tr-TR" dirty="0"/>
          </a:p>
        </p:txBody>
      </p:sp>
      <p:pic>
        <p:nvPicPr>
          <p:cNvPr id="1026" name="Picture 2" descr="C:\Users\YUCELL\Desktop\cev_bursu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149080"/>
            <a:ext cx="2592288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620688"/>
            <a:ext cx="8183880" cy="1051560"/>
          </a:xfrm>
        </p:spPr>
        <p:txBody>
          <a:bodyPr/>
          <a:lstStyle/>
          <a:p>
            <a:r>
              <a:rPr lang="tr-TR" dirty="0" smtClean="0"/>
              <a:t>TÜRKİYE EĞİTİM VAKFI(TEV)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1700808"/>
            <a:ext cx="8183880" cy="4464496"/>
          </a:xfrm>
        </p:spPr>
        <p:txBody>
          <a:bodyPr>
            <a:normAutofit/>
          </a:bodyPr>
          <a:lstStyle/>
          <a:p>
            <a:r>
              <a:rPr lang="tr-TR" b="1" dirty="0" smtClean="0"/>
              <a:t>Vehbi Koç'un </a:t>
            </a:r>
            <a:r>
              <a:rPr lang="tr-TR" dirty="0" smtClean="0"/>
              <a:t>önderliğinde eğitime gönül vermiş insanlar tarafından kurulmuştur. Ülkemizde yetenekli fakat maddi olanaklardan yoksun çocukların ve gençlerin öğrenimlerini sağlamak için gençleri ve onların yetişecekleri eğitim sistemini desteklemek amacıyla kurulmuştur.</a:t>
            </a:r>
          </a:p>
          <a:p>
            <a:endParaRPr lang="tr-TR" dirty="0"/>
          </a:p>
        </p:txBody>
      </p:sp>
      <p:pic>
        <p:nvPicPr>
          <p:cNvPr id="4100" name="Picture 4" descr="C:\Users\YUCELL\Desktop\tev_50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4365104"/>
            <a:ext cx="2225484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720080"/>
          </a:xfrm>
        </p:spPr>
        <p:txBody>
          <a:bodyPr/>
          <a:lstStyle/>
          <a:p>
            <a:r>
              <a:rPr lang="tr-TR" dirty="0" smtClean="0">
                <a:solidFill>
                  <a:srgbClr val="FFC000"/>
                </a:solidFill>
              </a:rPr>
              <a:t>TÜRKİYE EĞİTİM VAKFI(TEV)</a:t>
            </a:r>
            <a:endParaRPr lang="tr-TR" dirty="0">
              <a:solidFill>
                <a:srgbClr val="FFC000"/>
              </a:solidFill>
            </a:endParaRPr>
          </a:p>
        </p:txBody>
      </p:sp>
      <p:pic>
        <p:nvPicPr>
          <p:cNvPr id="5122" name="Picture 2" descr="C:\Users\YUCELL\Desktop\27012011saba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4320479" cy="4392487"/>
          </a:xfrm>
          <a:prstGeom prst="rect">
            <a:avLst/>
          </a:prstGeom>
          <a:noFill/>
        </p:spPr>
      </p:pic>
      <p:pic>
        <p:nvPicPr>
          <p:cNvPr id="5123" name="Picture 3" descr="C:\Users\YUCELL\Desktop\17022011_milliyet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484784"/>
            <a:ext cx="3724938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720080"/>
          </a:xfrm>
        </p:spPr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TÜRK EĞİTİM DERNEĞİ (TED): 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1628800"/>
            <a:ext cx="8183880" cy="3384376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1928 yılında Atatürk'ün direktifleriyle kurulan bir dernektir.</a:t>
            </a:r>
          </a:p>
          <a:p>
            <a:r>
              <a:rPr lang="tr-TR" dirty="0" smtClean="0"/>
              <a:t>Eğitim alanında faaliyet göstermekte olup, aynı zamanda yeterli maddi olanağa sahip olmayan ahlaklı, anlayışlı ve çalışkan Türk çocuklarının eğitimlerini desteklemekte ve Türk eğitim hayatına maddi ve bilimsel katkılar sağlamaktadır.</a:t>
            </a:r>
          </a:p>
          <a:p>
            <a:endParaRPr lang="tr-TR" dirty="0"/>
          </a:p>
        </p:txBody>
      </p:sp>
      <p:pic>
        <p:nvPicPr>
          <p:cNvPr id="6146" name="Picture 2" descr="C:\Users\YUCELL\Desktop\TED_logo_seffaf_zemin.JPE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4509121"/>
            <a:ext cx="1548209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332656"/>
            <a:ext cx="8183880" cy="1051560"/>
          </a:xfrm>
        </p:spPr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TÜRK EĞİTİM DERNEĞİ (TED): </a:t>
            </a:r>
            <a:endParaRPr lang="tr-TR" dirty="0"/>
          </a:p>
        </p:txBody>
      </p:sp>
      <p:pic>
        <p:nvPicPr>
          <p:cNvPr id="7170" name="Picture 2" descr="C:\Users\YUCELL\Desktop\Kurumlarımız-e14181150355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556792"/>
            <a:ext cx="7620000" cy="1638300"/>
          </a:xfrm>
          <a:prstGeom prst="rect">
            <a:avLst/>
          </a:prstGeom>
          <a:noFill/>
        </p:spPr>
      </p:pic>
      <p:pic>
        <p:nvPicPr>
          <p:cNvPr id="7171" name="Picture 3" descr="C:\Users\YUCELL\Desktop\gorse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284984"/>
            <a:ext cx="4127571" cy="2232248"/>
          </a:xfrm>
          <a:prstGeom prst="rect">
            <a:avLst/>
          </a:prstGeom>
          <a:noFill/>
        </p:spPr>
      </p:pic>
      <p:pic>
        <p:nvPicPr>
          <p:cNvPr id="7172" name="Picture 4" descr="C:\Users\YUCELL\Desktop\turk_egitim_dernegi_basin_toplantisi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140968"/>
            <a:ext cx="3384376" cy="22729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548680"/>
            <a:ext cx="8183880" cy="1656184"/>
          </a:xfrm>
        </p:spPr>
        <p:txBody>
          <a:bodyPr>
            <a:normAutofit/>
          </a:bodyPr>
          <a:lstStyle/>
          <a:p>
            <a:r>
              <a:rPr lang="tr-TR" sz="3100" u="sng" dirty="0" smtClean="0">
                <a:solidFill>
                  <a:srgbClr val="C00000"/>
                </a:solidFill>
              </a:rPr>
              <a:t>B) Sağlık Alanında Faaliyet Gösteren Kuruluşlar:</a:t>
            </a:r>
            <a:r>
              <a:rPr lang="tr-TR" dirty="0" smtClean="0">
                <a:solidFill>
                  <a:srgbClr val="C00000"/>
                </a:solidFill>
              </a:rPr>
              <a:t/>
            </a:r>
            <a:br>
              <a:rPr lang="tr-TR" dirty="0" smtClean="0">
                <a:solidFill>
                  <a:srgbClr val="C00000"/>
                </a:solidFill>
              </a:rPr>
            </a:b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1844824"/>
            <a:ext cx="8183880" cy="3744416"/>
          </a:xfrm>
        </p:spPr>
        <p:txBody>
          <a:bodyPr/>
          <a:lstStyle/>
          <a:p>
            <a:r>
              <a:rPr lang="tr-TR" b="1" dirty="0" smtClean="0"/>
              <a:t>LÖSEMİLİ ÇOCUKLAR VAKFI(LÖSEV):</a:t>
            </a:r>
          </a:p>
          <a:p>
            <a:endParaRPr lang="tr-TR" dirty="0" smtClean="0"/>
          </a:p>
          <a:p>
            <a:pPr>
              <a:buFont typeface="Wingdings" pitchFamily="2" charset="2"/>
              <a:buChar char="§"/>
            </a:pPr>
            <a:r>
              <a:rPr lang="tr-TR" dirty="0" smtClean="0"/>
              <a:t>  Lösemi  (kan kanseri) hastası çocukların sağlık ve eğitim gibi ihtiyaçlarının karşılanması için kurulmuştur. </a:t>
            </a:r>
          </a:p>
          <a:p>
            <a:pPr>
              <a:buFont typeface="Wingdings" pitchFamily="2" charset="2"/>
              <a:buChar char="§"/>
            </a:pPr>
            <a:r>
              <a:rPr lang="tr-TR" dirty="0" smtClean="0"/>
              <a:t>  Eğitim ve araştırma kurumları kurmak gibi amaçları da vardır.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692696"/>
            <a:ext cx="8183880" cy="864096"/>
          </a:xfrm>
        </p:spPr>
        <p:txBody>
          <a:bodyPr>
            <a:normAutofit fontScale="90000"/>
          </a:bodyPr>
          <a:lstStyle/>
          <a:p>
            <a:pPr algn="just"/>
            <a:r>
              <a:rPr lang="tr-TR" sz="3100" dirty="0" smtClean="0">
                <a:solidFill>
                  <a:srgbClr val="FF0000"/>
                </a:solidFill>
              </a:rPr>
              <a:t>LÖSEMİLİ ÇOCUKLAR VAKFI(LÖSEV):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8194" name="Picture 2" descr="C:\Users\YUCELL\Desktop\59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12776"/>
            <a:ext cx="3744416" cy="2304256"/>
          </a:xfrm>
          <a:prstGeom prst="rect">
            <a:avLst/>
          </a:prstGeom>
          <a:noFill/>
        </p:spPr>
      </p:pic>
      <p:pic>
        <p:nvPicPr>
          <p:cNvPr id="8195" name="Picture 3" descr="C:\Users\YUCELL\Desktop\lösev_85658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268760"/>
            <a:ext cx="4330452" cy="2520280"/>
          </a:xfrm>
          <a:prstGeom prst="rect">
            <a:avLst/>
          </a:prstGeom>
          <a:noFill/>
        </p:spPr>
      </p:pic>
      <p:pic>
        <p:nvPicPr>
          <p:cNvPr id="8196" name="Picture 4" descr="C:\Users\YUCELL\Desktop\losevv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861048"/>
            <a:ext cx="4536504" cy="2038210"/>
          </a:xfrm>
          <a:prstGeom prst="rect">
            <a:avLst/>
          </a:prstGeom>
          <a:noFill/>
        </p:spPr>
      </p:pic>
      <p:pic>
        <p:nvPicPr>
          <p:cNvPr id="8197" name="Picture 5" descr="C:\Users\YUCELL\Desktop\popup_ramaza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3861048"/>
            <a:ext cx="3189734" cy="1970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2304256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accent1"/>
                </a:solidFill>
              </a:rPr>
              <a:t>İnsanların, yaşamlarını daha iyi sürdürebilmesi için gerekli </a:t>
            </a:r>
            <a:r>
              <a:rPr lang="tr-TR" dirty="0" smtClean="0">
                <a:solidFill>
                  <a:srgbClr val="FF0000"/>
                </a:solidFill>
              </a:rPr>
              <a:t>temel ihtiyaçlar: 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 rot="10800000" flipV="1">
            <a:off x="502920" y="2564904"/>
            <a:ext cx="8183880" cy="3312368"/>
          </a:xfrm>
        </p:spPr>
        <p:txBody>
          <a:bodyPr>
            <a:normAutofit fontScale="92500" lnSpcReduction="10000"/>
          </a:bodyPr>
          <a:lstStyle/>
          <a:p>
            <a:r>
              <a:rPr lang="tr-TR" b="1" dirty="0" smtClean="0"/>
              <a:t>Beslenme,</a:t>
            </a:r>
          </a:p>
          <a:p>
            <a:r>
              <a:rPr lang="tr-TR" b="1" dirty="0" smtClean="0"/>
              <a:t>Sağlık,</a:t>
            </a:r>
          </a:p>
          <a:p>
            <a:r>
              <a:rPr lang="tr-TR" b="1" dirty="0" smtClean="0"/>
              <a:t>Giyinme,</a:t>
            </a:r>
          </a:p>
          <a:p>
            <a:r>
              <a:rPr lang="tr-TR" b="1" dirty="0" smtClean="0"/>
              <a:t>Eğitim, </a:t>
            </a:r>
          </a:p>
          <a:p>
            <a:r>
              <a:rPr lang="tr-TR" b="1" dirty="0" smtClean="0"/>
              <a:t>Barınma, </a:t>
            </a:r>
          </a:p>
          <a:p>
            <a:r>
              <a:rPr lang="tr-TR" b="1" dirty="0" smtClean="0"/>
              <a:t>Adalet,</a:t>
            </a:r>
          </a:p>
          <a:p>
            <a:r>
              <a:rPr lang="tr-TR" b="1" dirty="0" smtClean="0"/>
              <a:t>Güvenlik,</a:t>
            </a:r>
          </a:p>
          <a:p>
            <a:r>
              <a:rPr lang="tr-TR" b="1" dirty="0" smtClean="0"/>
              <a:t>Yaşanabilir bir çevredir.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764704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TÜRK KALP VAKFI: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2132856"/>
            <a:ext cx="8183880" cy="4187952"/>
          </a:xfrm>
        </p:spPr>
        <p:txBody>
          <a:bodyPr/>
          <a:lstStyle/>
          <a:p>
            <a:r>
              <a:rPr lang="tr-TR" dirty="0" smtClean="0"/>
              <a:t>Kalp ve damar sağlığına ilişkin çalışmalar yürütmektedir. Ülkemizde kalp ve damar hastalıklarına neden olan etkenler hakkında sistemli araştırmalar yapmaktadır.</a:t>
            </a:r>
          </a:p>
          <a:p>
            <a:endParaRPr lang="tr-TR" dirty="0"/>
          </a:p>
        </p:txBody>
      </p:sp>
      <p:pic>
        <p:nvPicPr>
          <p:cNvPr id="9219" name="Picture 3" descr="C:\Users\YUCELL\Desktop\inde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005064"/>
            <a:ext cx="3168352" cy="24822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TÜRK BÖBREK VAKFI: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628800"/>
            <a:ext cx="8183880" cy="4187952"/>
          </a:xfrm>
        </p:spPr>
        <p:txBody>
          <a:bodyPr/>
          <a:lstStyle/>
          <a:p>
            <a:r>
              <a:rPr lang="tr-TR" dirty="0" smtClean="0"/>
              <a:t>1985 yılında kurulmuştur.</a:t>
            </a:r>
          </a:p>
          <a:p>
            <a:r>
              <a:rPr lang="tr-TR" dirty="0" smtClean="0"/>
              <a:t> Toplumun eğitimini ve bilinçlendirilmesini sağlamak, böbrek sağlığı politikası ile bilimsel veri kaynağını oluşturmak gibi amaçları vardır.</a:t>
            </a:r>
          </a:p>
          <a:p>
            <a:endParaRPr lang="tr-TR" dirty="0"/>
          </a:p>
        </p:txBody>
      </p:sp>
      <p:pic>
        <p:nvPicPr>
          <p:cNvPr id="10243" name="Picture 3" descr="C:\Users\YUCELL\Desktop\buyuk_TBV_LOGO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573016"/>
            <a:ext cx="4176464" cy="23910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KIZILAY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412776"/>
            <a:ext cx="8183880" cy="4187952"/>
          </a:xfrm>
        </p:spPr>
        <p:txBody>
          <a:bodyPr>
            <a:normAutofit fontScale="85000" lnSpcReduction="20000"/>
          </a:bodyPr>
          <a:lstStyle/>
          <a:p>
            <a:r>
              <a:rPr lang="tr-TR" dirty="0" smtClean="0"/>
              <a:t>Kızılay 1868 yılında </a:t>
            </a:r>
            <a:r>
              <a:rPr lang="tr-TR" b="1" dirty="0" smtClean="0">
                <a:solidFill>
                  <a:srgbClr val="FF0000"/>
                </a:solidFill>
              </a:rPr>
              <a:t>Hilal-i </a:t>
            </a:r>
            <a:r>
              <a:rPr lang="tr-TR" b="1" dirty="0" err="1" smtClean="0">
                <a:solidFill>
                  <a:srgbClr val="FF0000"/>
                </a:solidFill>
              </a:rPr>
              <a:t>Ahmer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adıyla devlet tarafından kurulmuş yarı gönüllü bir dernektir.</a:t>
            </a:r>
          </a:p>
          <a:p>
            <a:r>
              <a:rPr lang="tr-TR" dirty="0" smtClean="0"/>
              <a:t>Derneğe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rgbClr val="FF0000"/>
                </a:solidFill>
              </a:rPr>
              <a:t>"Kızılay" </a:t>
            </a:r>
            <a:r>
              <a:rPr lang="tr-TR" dirty="0" smtClean="0"/>
              <a:t>adını Mustafa Kemal Atatürk vermiştir. </a:t>
            </a:r>
          </a:p>
          <a:p>
            <a:r>
              <a:rPr lang="tr-TR" dirty="0" smtClean="0"/>
              <a:t>Amacı yaralılara, felaketzedelere, zor ve muhtaç durumda olan kişilere, özelikle temel ihtiyaçlarını karşılamakta güçlük çeken kişilere yardımcı olmaktır.</a:t>
            </a:r>
          </a:p>
          <a:p>
            <a:r>
              <a:rPr lang="tr-TR" dirty="0" smtClean="0"/>
              <a:t>Kızılay toplumun yararına </a:t>
            </a:r>
            <a:r>
              <a:rPr lang="tr-TR" b="1" dirty="0" smtClean="0">
                <a:solidFill>
                  <a:srgbClr val="FF0000"/>
                </a:solidFill>
              </a:rPr>
              <a:t>kan bağışı </a:t>
            </a:r>
            <a:r>
              <a:rPr lang="tr-TR" dirty="0" smtClean="0"/>
              <a:t>kampanyaları düzenler, doğal afetlerin gerçekleştiği durumlarda gerekli önlemleri almaya çalışır.	</a:t>
            </a:r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1266" name="Picture 2" descr="C:\Users\YUCELL\Desktop\inde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3528392" cy="2493868"/>
          </a:xfrm>
          <a:prstGeom prst="rect">
            <a:avLst/>
          </a:prstGeom>
          <a:noFill/>
        </p:spPr>
      </p:pic>
      <p:pic>
        <p:nvPicPr>
          <p:cNvPr id="11267" name="Picture 3" descr="C:\Users\YUCELL\Desktop\1123634_940x5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869160"/>
            <a:ext cx="3456384" cy="1627074"/>
          </a:xfrm>
          <a:prstGeom prst="rect">
            <a:avLst/>
          </a:prstGeom>
          <a:noFill/>
        </p:spPr>
      </p:pic>
      <p:pic>
        <p:nvPicPr>
          <p:cNvPr id="11268" name="Picture 4" descr="C:\Users\YUCELL\Desktop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852936"/>
            <a:ext cx="3528392" cy="2016224"/>
          </a:xfrm>
          <a:prstGeom prst="rect">
            <a:avLst/>
          </a:prstGeom>
          <a:noFill/>
        </p:spPr>
      </p:pic>
      <p:pic>
        <p:nvPicPr>
          <p:cNvPr id="11269" name="Picture 5" descr="C:\Users\YUCELL\Desktop\thumbs_b_c_2f70ebde03914b1a9e77c850473a90f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3573016"/>
            <a:ext cx="4792533" cy="3024336"/>
          </a:xfrm>
          <a:prstGeom prst="rect">
            <a:avLst/>
          </a:prstGeom>
          <a:noFill/>
        </p:spPr>
      </p:pic>
      <p:pic>
        <p:nvPicPr>
          <p:cNvPr id="11270" name="Picture 6" descr="C:\Users\YUCELL\Desktop\turk_kizilayinin_bu_yil_aralarinda_suriye_somali_gazze_pakistan_ve_filipinlerin_de_bulundugu_11_ulkedeki_ihtiyac_sahiplerine_yardim_ulastirdigi_bildirildi_h3799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476672"/>
            <a:ext cx="4746823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836712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YEŞİLAY:</a:t>
            </a:r>
            <a:r>
              <a:rPr lang="tr-TR" dirty="0" smtClean="0"/>
              <a:t>	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1196752"/>
            <a:ext cx="8183880" cy="3024336"/>
          </a:xfrm>
        </p:spPr>
        <p:txBody>
          <a:bodyPr>
            <a:normAutofit/>
          </a:bodyPr>
          <a:lstStyle/>
          <a:p>
            <a:pPr>
              <a:buNone/>
            </a:pPr>
            <a:endParaRPr lang="tr-TR" dirty="0" smtClean="0"/>
          </a:p>
          <a:p>
            <a:r>
              <a:rPr lang="tr-TR" dirty="0" smtClean="0"/>
              <a:t>Yeşilay alkol, sigara ve uyuşturucu gibi bağımlılık yapan maddelerin</a:t>
            </a:r>
            <a:r>
              <a:rPr lang="tr-TR" b="1" dirty="0" smtClean="0"/>
              <a:t> </a:t>
            </a:r>
            <a:r>
              <a:rPr lang="tr-TR" dirty="0" smtClean="0"/>
              <a:t>zararlarından korunma, bu tür bağımlılığı olanlara yardımcı olma görevini üstlenmiş önemli bir kurumdur.</a:t>
            </a:r>
          </a:p>
          <a:p>
            <a:endParaRPr lang="tr-TR" dirty="0"/>
          </a:p>
        </p:txBody>
      </p:sp>
      <p:pic>
        <p:nvPicPr>
          <p:cNvPr id="12290" name="Picture 2" descr="C:\Users\YUCELL\Desktop\yesilay-logo-yatay-beya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3933056"/>
            <a:ext cx="4791572" cy="1803794"/>
          </a:xfrm>
          <a:prstGeom prst="rect">
            <a:avLst/>
          </a:prstGeom>
          <a:noFill/>
        </p:spPr>
      </p:pic>
      <p:pic>
        <p:nvPicPr>
          <p:cNvPr id="12291" name="Picture 3" descr="C:\Users\YUCELL\Desktop\Yeşila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933056"/>
            <a:ext cx="1944216" cy="17488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83880" cy="105156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YEŞİLAY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1628800"/>
            <a:ext cx="8183880" cy="4187952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3314" name="Picture 2" descr="C:\Users\YUCELL\Desktop\image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7423"/>
            <a:ext cx="3816424" cy="1944675"/>
          </a:xfrm>
          <a:prstGeom prst="rect">
            <a:avLst/>
          </a:prstGeom>
          <a:noFill/>
        </p:spPr>
      </p:pic>
      <p:pic>
        <p:nvPicPr>
          <p:cNvPr id="13315" name="Picture 3" descr="C:\Users\YUCELL\Desktop\1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700807"/>
            <a:ext cx="4032448" cy="1872209"/>
          </a:xfrm>
          <a:prstGeom prst="rect">
            <a:avLst/>
          </a:prstGeom>
          <a:noFill/>
        </p:spPr>
      </p:pic>
      <p:pic>
        <p:nvPicPr>
          <p:cNvPr id="13316" name="Picture 4" descr="C:\Users\YUCELL\Desktop\images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717032"/>
            <a:ext cx="3672408" cy="2016224"/>
          </a:xfrm>
          <a:prstGeom prst="rect">
            <a:avLst/>
          </a:prstGeom>
          <a:noFill/>
        </p:spPr>
      </p:pic>
      <p:pic>
        <p:nvPicPr>
          <p:cNvPr id="13317" name="Picture 5" descr="C:\Users\YUCELL\Desktop\yesilay-bagimliliga-dikkat-cekti-8088301_x_1485_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3573016"/>
            <a:ext cx="4104456" cy="22080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620688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TÜRK DİYABET VAKFI (TURDİAB):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1268760"/>
            <a:ext cx="8183880" cy="3384376"/>
          </a:xfrm>
        </p:spPr>
        <p:txBody>
          <a:bodyPr>
            <a:normAutofit fontScale="92500"/>
          </a:bodyPr>
          <a:lstStyle/>
          <a:p>
            <a:r>
              <a:rPr lang="tr-TR" dirty="0" smtClean="0"/>
              <a:t>Türkiye Diyabet Vakfı, ülkemizde diyabetliler </a:t>
            </a:r>
            <a:r>
              <a:rPr lang="tr-TR" dirty="0" smtClean="0">
                <a:solidFill>
                  <a:srgbClr val="FF0000"/>
                </a:solidFill>
              </a:rPr>
              <a:t>(</a:t>
            </a:r>
            <a:r>
              <a:rPr lang="tr-TR" b="1" dirty="0" smtClean="0">
                <a:solidFill>
                  <a:srgbClr val="FF0000"/>
                </a:solidFill>
              </a:rPr>
              <a:t>şeker hastaları</a:t>
            </a:r>
            <a:r>
              <a:rPr lang="tr-TR" dirty="0" smtClean="0">
                <a:solidFill>
                  <a:srgbClr val="FF0000"/>
                </a:solidFill>
              </a:rPr>
              <a:t>) </a:t>
            </a:r>
            <a:r>
              <a:rPr lang="tr-TR" dirty="0" smtClean="0"/>
              <a:t>için kurulmuştur. </a:t>
            </a:r>
          </a:p>
          <a:p>
            <a:r>
              <a:rPr lang="tr-TR" dirty="0" smtClean="0"/>
              <a:t>Maddi sıkıntı çeken diyabetli hastalara olanakları ölçüsünde ücretsiz tedavi sağlamak, diyabet konusunda araştırmaları desteklemek, toplumu diyabet konusunda bilinçlendirmek gibi çalışmalar yapmaktadır.</a:t>
            </a:r>
          </a:p>
          <a:p>
            <a:endParaRPr lang="tr-TR" dirty="0"/>
          </a:p>
        </p:txBody>
      </p:sp>
      <p:pic>
        <p:nvPicPr>
          <p:cNvPr id="1026" name="Picture 2" descr="C:\Users\YUCELL\Desktop\slog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653136"/>
            <a:ext cx="4389437" cy="1800200"/>
          </a:xfrm>
          <a:prstGeom prst="rect">
            <a:avLst/>
          </a:prstGeom>
          <a:noFill/>
        </p:spPr>
      </p:pic>
      <p:pic>
        <p:nvPicPr>
          <p:cNvPr id="1027" name="Picture 3" descr="C:\Users\YUCELL\Desktop\yuruyus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653136"/>
            <a:ext cx="3960440" cy="18413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sz="3100" dirty="0" smtClean="0"/>
              <a:t>SİGARAYLA SAVAŞANLAR DERNEĞİ: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196752"/>
            <a:ext cx="8183880" cy="1440160"/>
          </a:xfrm>
        </p:spPr>
        <p:txBody>
          <a:bodyPr/>
          <a:lstStyle/>
          <a:p>
            <a:r>
              <a:rPr lang="tr-TR" dirty="0" smtClean="0"/>
              <a:t>Sigaranın tamamen yok edilmesine öncülük yapmak amacıyla kurulmuştur.</a:t>
            </a:r>
          </a:p>
          <a:p>
            <a:endParaRPr lang="tr-TR" dirty="0"/>
          </a:p>
        </p:txBody>
      </p:sp>
      <p:pic>
        <p:nvPicPr>
          <p:cNvPr id="2050" name="Picture 2" descr="C:\Users\YUCELL\Desktop\k_skf76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76872"/>
            <a:ext cx="2804052" cy="3600400"/>
          </a:xfrm>
          <a:prstGeom prst="rect">
            <a:avLst/>
          </a:prstGeom>
          <a:noFill/>
        </p:spPr>
      </p:pic>
      <p:pic>
        <p:nvPicPr>
          <p:cNvPr id="2051" name="Picture 3" descr="C:\Users\YUCELL\Desktop\tssd_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276872"/>
            <a:ext cx="2880320" cy="3600400"/>
          </a:xfrm>
          <a:prstGeom prst="rect">
            <a:avLst/>
          </a:prstGeom>
          <a:noFill/>
        </p:spPr>
      </p:pic>
      <p:pic>
        <p:nvPicPr>
          <p:cNvPr id="2052" name="Picture 4" descr="C:\Users\YUCELL\Desktop\91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2276872"/>
            <a:ext cx="2297832" cy="36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620688"/>
            <a:ext cx="8183880" cy="1411600"/>
          </a:xfrm>
        </p:spPr>
        <p:txBody>
          <a:bodyPr>
            <a:normAutofit fontScale="90000"/>
          </a:bodyPr>
          <a:lstStyle/>
          <a:p>
            <a:r>
              <a:rPr lang="tr-TR" sz="2700" u="sng" dirty="0" smtClean="0"/>
              <a:t>C) Sosyal Yardımlaşma ve Dayanışma Alanında Faaliyet Gösteren Kuruluşlar: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1844824"/>
            <a:ext cx="8183880" cy="1008112"/>
          </a:xfrm>
        </p:spPr>
        <p:txBody>
          <a:bodyPr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MEHMETÇİK VAKFI:</a:t>
            </a:r>
            <a:endParaRPr lang="tr-TR" dirty="0" smtClean="0">
              <a:solidFill>
                <a:srgbClr val="FF0000"/>
              </a:solidFill>
            </a:endParaRPr>
          </a:p>
          <a:p>
            <a:endParaRPr lang="tr-TR" dirty="0"/>
          </a:p>
        </p:txBody>
      </p:sp>
      <p:pic>
        <p:nvPicPr>
          <p:cNvPr id="3075" name="Picture 3" descr="C:\Users\YUCELL\Desktop\engelli-cocugu-olan-gazilerimize-mehmetcik-vakfi-egitim-yardimi-yapmalidir-onerisi-201511201517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420888"/>
            <a:ext cx="8280920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548680"/>
            <a:ext cx="8183880" cy="1051560"/>
          </a:xfrm>
        </p:spPr>
        <p:txBody>
          <a:bodyPr/>
          <a:lstStyle/>
          <a:p>
            <a:r>
              <a:rPr lang="tr-TR" dirty="0" smtClean="0"/>
              <a:t>MEHMETÇİK VAKFI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844824"/>
            <a:ext cx="8183880" cy="4176464"/>
          </a:xfrm>
        </p:spPr>
        <p:txBody>
          <a:bodyPr>
            <a:normAutofit/>
          </a:bodyPr>
          <a:lstStyle/>
          <a:p>
            <a:r>
              <a:rPr lang="tr-TR" dirty="0" smtClean="0"/>
              <a:t>Vatanımızın ve ulusumuzun güvenliği için savaşta ve barışta, çeşitli şartlar altında görev yapan, erbaş ve erlerimizden </a:t>
            </a:r>
            <a:r>
              <a:rPr lang="tr-TR" b="1" dirty="0" smtClean="0">
                <a:solidFill>
                  <a:srgbClr val="FF0000"/>
                </a:solidFill>
              </a:rPr>
              <a:t>şehit olanların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ve ya bakmakla yükümlü oldukları yakınları </a:t>
            </a:r>
            <a:r>
              <a:rPr lang="tr-TR" b="1" dirty="0" smtClean="0">
                <a:solidFill>
                  <a:srgbClr val="FF0000"/>
                </a:solidFill>
              </a:rPr>
              <a:t>gazi ve engelli Mehmetçiklere </a:t>
            </a:r>
            <a:r>
              <a:rPr lang="tr-TR" dirty="0" smtClean="0"/>
              <a:t>sosyal ve ekonomik destek sağlamak amacıyla kurulmuştur.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Temel İhtiyaçların Karşılanması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2204864"/>
            <a:ext cx="8183880" cy="2808312"/>
          </a:xfrm>
        </p:spPr>
        <p:txBody>
          <a:bodyPr>
            <a:normAutofit/>
          </a:bodyPr>
          <a:lstStyle/>
          <a:p>
            <a:r>
              <a:rPr lang="tr-TR" dirty="0" smtClean="0"/>
              <a:t>Günümüzde toplumun temel ihtiyaçlarını </a:t>
            </a:r>
            <a:r>
              <a:rPr lang="tr-TR" b="1" dirty="0" smtClean="0">
                <a:solidFill>
                  <a:schemeClr val="accent1"/>
                </a:solidFill>
              </a:rPr>
              <a:t>devlet</a:t>
            </a:r>
            <a:r>
              <a:rPr lang="tr-TR" dirty="0" smtClean="0"/>
              <a:t>(resmi) ve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sivil toplum kuruluşları </a:t>
            </a:r>
            <a:r>
              <a:rPr lang="tr-TR" dirty="0" smtClean="0"/>
              <a:t>birlikte karşılamaktadırlar. Toplumun temel ihtiyaçlarını karşılamak öncelikle </a:t>
            </a:r>
            <a:r>
              <a:rPr lang="tr-TR" b="1" dirty="0" smtClean="0">
                <a:solidFill>
                  <a:srgbClr val="FF0000"/>
                </a:solidFill>
              </a:rPr>
              <a:t>devletin</a:t>
            </a:r>
            <a:r>
              <a:rPr lang="tr-TR" b="1" dirty="0" smtClean="0"/>
              <a:t> </a:t>
            </a:r>
            <a:r>
              <a:rPr lang="tr-TR" dirty="0" smtClean="0"/>
              <a:t>görevidir.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55576" y="620688"/>
            <a:ext cx="8183880" cy="152592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MEHMETÇİK VAKFI</a:t>
            </a:r>
            <a:br>
              <a:rPr lang="tr-TR" dirty="0" smtClean="0"/>
            </a:br>
            <a:r>
              <a:rPr lang="tr-TR" dirty="0" smtClean="0"/>
              <a:t> 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4098" name="Picture 2" descr="C:\Users\YUCELL\Desktop\mehmetcik-vakfi-kurban-bagislari-bekliyo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68760"/>
            <a:ext cx="4543425" cy="5184576"/>
          </a:xfrm>
          <a:prstGeom prst="rect">
            <a:avLst/>
          </a:prstGeom>
          <a:noFill/>
        </p:spPr>
      </p:pic>
      <p:pic>
        <p:nvPicPr>
          <p:cNvPr id="4099" name="Picture 3" descr="C:\Users\YUCELL\Desktop\bab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268760"/>
            <a:ext cx="3672408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DARÜLACEZE VAKFI: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1844824"/>
            <a:ext cx="8183880" cy="4104456"/>
          </a:xfrm>
        </p:spPr>
        <p:txBody>
          <a:bodyPr>
            <a:normAutofit/>
          </a:bodyPr>
          <a:lstStyle/>
          <a:p>
            <a:r>
              <a:rPr lang="tr-TR" dirty="0" smtClean="0"/>
              <a:t>İstanbul'daki başıboş gezen çocukların, cami avlularında yatan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rgbClr val="FF0000"/>
                </a:solidFill>
              </a:rPr>
              <a:t>kimsesiz</a:t>
            </a:r>
            <a:r>
              <a:rPr lang="tr-TR" b="1" dirty="0" smtClean="0"/>
              <a:t> </a:t>
            </a:r>
            <a:r>
              <a:rPr lang="tr-TR" dirty="0" smtClean="0"/>
              <a:t>ve </a:t>
            </a:r>
            <a:r>
              <a:rPr lang="tr-TR" b="1" dirty="0" smtClean="0">
                <a:solidFill>
                  <a:srgbClr val="FF0000"/>
                </a:solidFill>
              </a:rPr>
              <a:t>sakatların</a:t>
            </a:r>
            <a:r>
              <a:rPr lang="tr-TR" dirty="0" smtClean="0"/>
              <a:t> bir araya toplanıp ıslah edilerek zanaat sahibi</a:t>
            </a:r>
            <a:r>
              <a:rPr lang="tr-TR" baseline="30000" dirty="0" smtClean="0"/>
              <a:t>: </a:t>
            </a:r>
            <a:r>
              <a:rPr lang="tr-TR" dirty="0" smtClean="0"/>
              <a:t>yapılması ve kalan ömürlerini huzur içinde geçirmelerinin sağlanması amacıyla kurulmuştur.</a:t>
            </a:r>
          </a:p>
          <a:p>
            <a:r>
              <a:rPr lang="tr-TR" dirty="0" smtClean="0"/>
              <a:t>Din, dil, ırk, sınıf, cinsiyet ve yaş farkı gözetmeksizin herkese hizmet sunmaktadır.</a:t>
            </a:r>
          </a:p>
          <a:p>
            <a:endParaRPr lang="tr-TR" dirty="0"/>
          </a:p>
        </p:txBody>
      </p:sp>
      <p:pic>
        <p:nvPicPr>
          <p:cNvPr id="5123" name="Picture 3" descr="C:\Users\YUCELL\Desktop\inde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476672"/>
            <a:ext cx="3024336" cy="14401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55576" y="1916832"/>
            <a:ext cx="8183880" cy="2520280"/>
          </a:xfrm>
        </p:spPr>
        <p:txBody>
          <a:bodyPr>
            <a:normAutofit/>
          </a:bodyPr>
          <a:lstStyle/>
          <a:p>
            <a:r>
              <a:rPr lang="tr-TR" u="sng" dirty="0" smtClean="0"/>
              <a:t>D) </a:t>
            </a:r>
            <a:r>
              <a:rPr lang="tr-TR" u="sng" dirty="0" smtClean="0">
                <a:solidFill>
                  <a:srgbClr val="FF0000"/>
                </a:solidFill>
              </a:rPr>
              <a:t>İnsan Hakları </a:t>
            </a:r>
            <a:r>
              <a:rPr lang="tr-TR" u="sng" dirty="0" smtClean="0"/>
              <a:t>Alanında Faaliyet Gösteren Kuruluşlar: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4509120"/>
            <a:ext cx="8183880" cy="587552"/>
          </a:xfrm>
        </p:spPr>
        <p:txBody>
          <a:bodyPr/>
          <a:lstStyle/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 descr="C:\Users\YUCELL\Desktop\slide_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8280920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/>
          <a:lstStyle/>
          <a:p>
            <a:r>
              <a:rPr lang="tr-TR" dirty="0" smtClean="0"/>
              <a:t>TÜKODER</a:t>
            </a:r>
            <a:endParaRPr lang="tr-TR" dirty="0"/>
          </a:p>
        </p:txBody>
      </p:sp>
      <p:pic>
        <p:nvPicPr>
          <p:cNvPr id="8194" name="Picture 2" descr="C:\Users\YUCELL\Desktop\tukoder-catal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4320480" cy="4176464"/>
          </a:xfrm>
          <a:prstGeom prst="rect">
            <a:avLst/>
          </a:prstGeom>
          <a:noFill/>
        </p:spPr>
      </p:pic>
      <p:pic>
        <p:nvPicPr>
          <p:cNvPr id="8195" name="Picture 3" descr="C:\Users\YUCELL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7" y="1700808"/>
            <a:ext cx="4032447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İNSAN HAKLARI DERNEĞİ (İHD):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340768"/>
            <a:ext cx="8183880" cy="4392488"/>
          </a:xfrm>
        </p:spPr>
        <p:txBody>
          <a:bodyPr/>
          <a:lstStyle/>
          <a:p>
            <a:r>
              <a:rPr lang="tr-TR" dirty="0" smtClean="0"/>
              <a:t>Ülkemizde, insan hakları ile ilgili uygulamaları araştırmak, saptamak, kişilere, kamuoyuna ve ilgili mercilere duyurmak, insan hakları konusunda bilimsel inceleme ve araştırmalar yapmak, yaptırmak ve bu alandaki gelişmeleri izlemek amacıyla kurulmuştur.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9218" name="Picture 2" descr="C:\Users\YUCELL\Desktop\2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483308"/>
            <a:ext cx="4608512" cy="13825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İNSAN HAKLARI DERNEĞİ (İHD):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1700808"/>
            <a:ext cx="8183880" cy="3017496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0242" name="Picture 2" descr="C:\Users\YUCELL\Desktop\malatyatezhaber_13358044191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2816"/>
            <a:ext cx="7848872" cy="39932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944216"/>
          </a:xfrm>
        </p:spPr>
        <p:txBody>
          <a:bodyPr>
            <a:normAutofit fontScale="90000"/>
          </a:bodyPr>
          <a:lstStyle/>
          <a:p>
            <a:r>
              <a:rPr lang="tr-TR" u="sng" dirty="0" smtClean="0"/>
              <a:t>E. Doğal Afetlerde İlk Yardım ve Arama Kurtarma Alanında Faaliyet Gösteren Kuruluşlar: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83568" y="2060848"/>
            <a:ext cx="8183880" cy="3546720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ARAMA KURTARMA DERNEĞİ (AKUT)</a:t>
            </a:r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/>
              <a:t>Kaybolma ve ya kaza olaylarında, deprem, sel gibi doğal afetlerde ve büyük kazalarda, tamamen </a:t>
            </a:r>
            <a:r>
              <a:rPr lang="tr-TR" b="1" dirty="0" smtClean="0">
                <a:solidFill>
                  <a:srgbClr val="FF0000"/>
                </a:solidFill>
              </a:rPr>
              <a:t>gönüllü</a:t>
            </a:r>
            <a:r>
              <a:rPr lang="tr-TR" dirty="0" smtClean="0"/>
              <a:t> olarak, temel ilkyardım desteğini sağlamak ve bu tür olaylarda can kaybını en aza indirmek amacıyla kurulmuştur.</a:t>
            </a:r>
          </a:p>
          <a:p>
            <a:endParaRPr lang="tr-TR" dirty="0"/>
          </a:p>
        </p:txBody>
      </p:sp>
      <p:pic>
        <p:nvPicPr>
          <p:cNvPr id="11266" name="Picture 2" descr="C:\Users\YUCELL\Desktop\AKUT-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5013176"/>
            <a:ext cx="3600399" cy="14401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sz="3100" dirty="0" smtClean="0"/>
              <a:t>ARAMA KURTARMA DERNEĞİ (AKUT)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12290" name="Picture 2" descr="C:\Users\YUCELL\Desktop\aku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8208912" cy="43096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1051560"/>
          </a:xfrm>
        </p:spPr>
        <p:txBody>
          <a:bodyPr>
            <a:normAutofit/>
          </a:bodyPr>
          <a:lstStyle/>
          <a:p>
            <a:r>
              <a:rPr lang="tr-TR" sz="2800" dirty="0" smtClean="0"/>
              <a:t>ARAMA KURTARMA DERNEĞİ (AKUT)</a:t>
            </a:r>
            <a:endParaRPr lang="tr-TR" sz="28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1988840"/>
            <a:ext cx="8183880" cy="2729464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3314" name="Picture 2" descr="C:\Users\YUCELL\Desktop\operasyon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88840"/>
            <a:ext cx="4067944" cy="4464496"/>
          </a:xfrm>
          <a:prstGeom prst="rect">
            <a:avLst/>
          </a:prstGeom>
          <a:noFill/>
        </p:spPr>
      </p:pic>
      <p:pic>
        <p:nvPicPr>
          <p:cNvPr id="13315" name="Picture 3" descr="C:\Users\YUCELL\Desktop\aku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988840"/>
            <a:ext cx="4189126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548680"/>
            <a:ext cx="8183880" cy="129614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DEVLET VE DEVLETİN GÖREVLERİ: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1916832"/>
            <a:ext cx="8183880" cy="3960440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Devlet: </a:t>
            </a:r>
            <a:r>
              <a:rPr lang="tr-TR" dirty="0" smtClean="0"/>
              <a:t>Sınırları belli bir toprak parçası üzerinde yaşayan insanların oluşturduğu siyasi olarak örgütlenmiş güce dayanan bir düzendir.</a:t>
            </a:r>
          </a:p>
          <a:p>
            <a:r>
              <a:rPr lang="tr-TR" dirty="0" smtClean="0"/>
              <a:t> Devlet, görevlerini yerine getirmek için çeşitli örgütler oluşturmuştur. Bu örgütlere </a:t>
            </a:r>
            <a:r>
              <a:rPr lang="tr-TR" b="1" dirty="0" smtClean="0">
                <a:solidFill>
                  <a:srgbClr val="FF0000"/>
                </a:solidFill>
              </a:rPr>
              <a:t>resmi kurum </a:t>
            </a:r>
            <a:r>
              <a:rPr lang="tr-TR" dirty="0" smtClean="0"/>
              <a:t>ya da </a:t>
            </a:r>
            <a:r>
              <a:rPr lang="tr-TR" b="1" dirty="0" smtClean="0">
                <a:solidFill>
                  <a:srgbClr val="FF0000"/>
                </a:solidFill>
              </a:rPr>
              <a:t>resmi örgüt </a:t>
            </a:r>
            <a:r>
              <a:rPr lang="tr-TR" dirty="0" smtClean="0"/>
              <a:t>denilmektedir.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90872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u="sng" dirty="0" smtClean="0"/>
              <a:t>F) Çevre Alanında Faaliyet Gösteren Kuruluşlar: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2060848"/>
            <a:ext cx="8183880" cy="3600400"/>
          </a:xfrm>
        </p:spPr>
        <p:txBody>
          <a:bodyPr>
            <a:normAutofit lnSpcReduction="1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TEMA VAKFI </a:t>
            </a:r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/>
              <a:t>Tema Vakfı,</a:t>
            </a:r>
            <a:r>
              <a:rPr lang="tr-TR" b="1" dirty="0" smtClean="0"/>
              <a:t> Türkiye Erozyonla Mücadele Ağaçlandırma ve Doğal Varlıkları Koruma Vakfı</a:t>
            </a:r>
            <a:r>
              <a:rPr lang="tr-TR" dirty="0" smtClean="0"/>
              <a:t>nın kısa yazılışıdır. </a:t>
            </a:r>
          </a:p>
          <a:p>
            <a:r>
              <a:rPr lang="tr-TR" dirty="0" smtClean="0"/>
              <a:t>Faaliyetlerini sürdürürken resmi, özel ve uluslar arası kuruluşlarla işbirliği yapmaktadır.</a:t>
            </a:r>
          </a:p>
          <a:p>
            <a:endParaRPr lang="tr-TR" dirty="0"/>
          </a:p>
        </p:txBody>
      </p:sp>
      <p:pic>
        <p:nvPicPr>
          <p:cNvPr id="14338" name="Picture 2" descr="C:\Users\YUCELL\Desktop\logo_tem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484784"/>
            <a:ext cx="2540000" cy="1054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>
                <a:solidFill>
                  <a:srgbClr val="FFC000"/>
                </a:solidFill>
              </a:rPr>
              <a:t>TEMA VAKFI 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1556792"/>
            <a:ext cx="8183880" cy="3161512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5362" name="Picture 2" descr="C:\Users\YUCELL\Desktop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4012454" cy="4752528"/>
          </a:xfrm>
          <a:prstGeom prst="rect">
            <a:avLst/>
          </a:prstGeom>
          <a:noFill/>
        </p:spPr>
      </p:pic>
      <p:pic>
        <p:nvPicPr>
          <p:cNvPr id="15363" name="Picture 3" descr="C:\Users\YUCELL\Desktop\hayrettin-karac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196752"/>
            <a:ext cx="4315017" cy="2239144"/>
          </a:xfrm>
          <a:prstGeom prst="rect">
            <a:avLst/>
          </a:prstGeom>
          <a:noFill/>
        </p:spPr>
      </p:pic>
      <p:pic>
        <p:nvPicPr>
          <p:cNvPr id="15364" name="Picture 4" descr="C:\Users\YUCELL\Desktop\temavakfc4b1sayfarasarc4b1mc4b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501008"/>
            <a:ext cx="4320480" cy="25046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339592"/>
          </a:xfrm>
        </p:spPr>
        <p:txBody>
          <a:bodyPr>
            <a:normAutofit fontScale="90000"/>
          </a:bodyPr>
          <a:lstStyle/>
          <a:p>
            <a:r>
              <a:rPr lang="tr-TR" sz="3100" dirty="0" smtClean="0"/>
              <a:t>ÇEVRE VE KÜLTÜR DEĞERLERİNİ KORUMA VE TANITMA VAKFI (ÇEKÜL)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484784"/>
            <a:ext cx="8183880" cy="3521552"/>
          </a:xfrm>
        </p:spPr>
        <p:txBody>
          <a:bodyPr/>
          <a:lstStyle/>
          <a:p>
            <a:r>
              <a:rPr lang="tr-TR" b="1" dirty="0" smtClean="0"/>
              <a:t>ÇEKÜL, </a:t>
            </a:r>
            <a:r>
              <a:rPr lang="tr-TR" dirty="0" smtClean="0"/>
              <a:t>ülkemizin ve kültürel mirasını korumak amacıyla 1990 yılında kurulmuştur</a:t>
            </a:r>
            <a:endParaRPr lang="tr-TR" dirty="0"/>
          </a:p>
        </p:txBody>
      </p:sp>
      <p:pic>
        <p:nvPicPr>
          <p:cNvPr id="16386" name="Picture 2" descr="C:\Users\YUCELL\Desktop\cekul-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013176"/>
            <a:ext cx="8391042" cy="995164"/>
          </a:xfrm>
          <a:prstGeom prst="rect">
            <a:avLst/>
          </a:prstGeom>
          <a:noFill/>
        </p:spPr>
      </p:pic>
      <p:pic>
        <p:nvPicPr>
          <p:cNvPr id="16387" name="Picture 3" descr="C:\Users\YUCELL\Desktop\52070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2204864"/>
            <a:ext cx="1966605" cy="2808312"/>
          </a:xfrm>
          <a:prstGeom prst="rect">
            <a:avLst/>
          </a:prstGeom>
          <a:noFill/>
        </p:spPr>
      </p:pic>
      <p:pic>
        <p:nvPicPr>
          <p:cNvPr id="16388" name="Picture 4" descr="C:\Users\YUCELL\Desktop\s-7144c4f963e0db3b9f40d49024d800fae0ab241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924944"/>
            <a:ext cx="1440160" cy="21283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381904"/>
          </a:xfrm>
        </p:spPr>
        <p:txBody>
          <a:bodyPr>
            <a:normAutofit fontScale="90000"/>
          </a:bodyPr>
          <a:lstStyle/>
          <a:p>
            <a:r>
              <a:rPr lang="tr-TR" sz="3100" dirty="0" smtClean="0"/>
              <a:t>ÇEVRE KORUMA VE AMBALAJ ATIKLARI DEĞERLENDİRME VAKFI (ÇEVKO)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1412776"/>
            <a:ext cx="8183880" cy="3305528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7410" name="Picture 2" descr="C:\Users\YUCELL\Desktop\1479284030_cevko_25_y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8195362" cy="4320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/>
          <a:lstStyle/>
          <a:p>
            <a:r>
              <a:rPr lang="tr-TR" dirty="0" smtClean="0"/>
              <a:t>ÇEVKO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1628800"/>
            <a:ext cx="8183880" cy="3089504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8434" name="Picture 2" descr="C:\Users\YUCELL\Desktop\CuKlQA_XEAEGTa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4320480" cy="4356492"/>
          </a:xfrm>
          <a:prstGeom prst="rect">
            <a:avLst/>
          </a:prstGeom>
          <a:noFill/>
        </p:spPr>
      </p:pic>
      <p:pic>
        <p:nvPicPr>
          <p:cNvPr id="18435" name="Picture 3" descr="C:\Users\YUCELL\Desktop\401935952719011_1260563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556792"/>
            <a:ext cx="3744416" cy="43481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296144"/>
          </a:xfrm>
        </p:spPr>
        <p:txBody>
          <a:bodyPr>
            <a:normAutofit/>
          </a:bodyPr>
          <a:lstStyle/>
          <a:p>
            <a:r>
              <a:rPr lang="tr-TR" dirty="0" smtClean="0"/>
              <a:t>GREENPEACE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1916832"/>
            <a:ext cx="8183880" cy="4104456"/>
          </a:xfrm>
        </p:spPr>
        <p:txBody>
          <a:bodyPr>
            <a:normAutofit/>
          </a:bodyPr>
          <a:lstStyle/>
          <a:p>
            <a:r>
              <a:rPr lang="tr-TR" dirty="0" smtClean="0"/>
              <a:t>1971'de kurulmuş, doğal çevreyi tahrip edenlere karşı güçlü bir şekilde mücadele eden bir sivil toplum kuruluşudur. </a:t>
            </a:r>
          </a:p>
          <a:p>
            <a:r>
              <a:rPr lang="tr-TR" dirty="0" smtClean="0"/>
              <a:t>Greenpeace, çalışmalarını tam bağış veya kabul etmemektedir.</a:t>
            </a:r>
          </a:p>
          <a:p>
            <a:r>
              <a:rPr lang="tr-TR" dirty="0" smtClean="0"/>
              <a:t> Şu an iki milyonu aşan üye sayısıyla, yüzden fazla ülkede faaliyet göstermektedir.</a:t>
            </a:r>
          </a:p>
          <a:p>
            <a:endParaRPr lang="tr-TR" dirty="0"/>
          </a:p>
        </p:txBody>
      </p:sp>
      <p:pic>
        <p:nvPicPr>
          <p:cNvPr id="19458" name="Picture 2" descr="C:\Users\YUCELL\Desktop\Greenpeace-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548680"/>
            <a:ext cx="4464496" cy="13160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260648"/>
            <a:ext cx="8183880" cy="1051560"/>
          </a:xfrm>
        </p:spPr>
        <p:txBody>
          <a:bodyPr/>
          <a:lstStyle/>
          <a:p>
            <a:r>
              <a:rPr lang="tr-TR" dirty="0" smtClean="0"/>
              <a:t>GREENPEACE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1916832"/>
            <a:ext cx="8183880" cy="2801472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20482" name="Picture 2" descr="C:\Users\YUCELL\Desktop\greenpeace-eylem-main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68760"/>
            <a:ext cx="8136904" cy="2592288"/>
          </a:xfrm>
          <a:prstGeom prst="rect">
            <a:avLst/>
          </a:prstGeom>
          <a:noFill/>
        </p:spPr>
      </p:pic>
      <p:pic>
        <p:nvPicPr>
          <p:cNvPr id="20483" name="Picture 3" descr="C:\Users\YUCELL\Desktop\openspace-abou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933056"/>
            <a:ext cx="8136904" cy="22416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83671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sz="3100" u="sng" dirty="0" smtClean="0"/>
              <a:t>G) Bilim ve Teknoloji Alanında Faaliyet Gösteren Kuruluşlar: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2204864"/>
            <a:ext cx="8183880" cy="3600400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BİLİM VE SANAT VAKFI (BİSAV):</a:t>
            </a:r>
            <a:endParaRPr lang="tr-TR" dirty="0" smtClean="0">
              <a:solidFill>
                <a:srgbClr val="FF0000"/>
              </a:solidFill>
            </a:endParaRPr>
          </a:p>
          <a:p>
            <a:endParaRPr lang="tr-TR" dirty="0"/>
          </a:p>
        </p:txBody>
      </p:sp>
      <p:pic>
        <p:nvPicPr>
          <p:cNvPr id="21506" name="Picture 2" descr="C:\Users\YUCELL\Desktop\BSV_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068960"/>
            <a:ext cx="4536504" cy="2808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51216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TÜRK ZEKA VAKFI (TZV):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22530" name="Picture 2" descr="C:\Users\YUCELL\Desktop\index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76872"/>
            <a:ext cx="8217163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TARİH VAKFI: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1556792"/>
            <a:ext cx="8183880" cy="3161512"/>
          </a:xfrm>
        </p:spPr>
        <p:txBody>
          <a:bodyPr/>
          <a:lstStyle/>
          <a:p>
            <a:r>
              <a:rPr lang="tr-TR" dirty="0" smtClean="0"/>
              <a:t>Tarihi mirasın korunmasını geniş toplum kesimlerinin katılımıyla gerçekleştirmeyi amaçlar.</a:t>
            </a:r>
            <a:endParaRPr lang="tr-TR" dirty="0"/>
          </a:p>
        </p:txBody>
      </p:sp>
      <p:pic>
        <p:nvPicPr>
          <p:cNvPr id="23554" name="Picture 2" descr="C:\Users\YUCELL\Desktop\tarihvakf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284984"/>
            <a:ext cx="4824536" cy="26190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55576" y="54868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RESMİ KURUMLAR: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124744"/>
            <a:ext cx="8183880" cy="2153400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Devletin, toplumun eğitim, sağlık, güvenlik, barınma, beslenme, sağlıklı bir çevre gibi temel ihtiyaçlarını karşılamak amacıyla kurduğu kurumlara "resmi kurum" denir. </a:t>
            </a:r>
            <a:r>
              <a:rPr lang="tr-TR" b="1" dirty="0" smtClean="0">
                <a:solidFill>
                  <a:srgbClr val="FF0000"/>
                </a:solidFill>
              </a:rPr>
              <a:t>Resmi kurumlar</a:t>
            </a:r>
            <a:r>
              <a:rPr lang="tr-TR" b="1" dirty="0" smtClean="0"/>
              <a:t>; </a:t>
            </a:r>
          </a:p>
          <a:p>
            <a:endParaRPr lang="tr-TR" dirty="0"/>
          </a:p>
        </p:txBody>
      </p:sp>
      <p:pic>
        <p:nvPicPr>
          <p:cNvPr id="5122" name="Picture 2" descr="C:\Users\YUCELL\Desktop\en-yogun-kamu-kurumla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429000"/>
            <a:ext cx="8424936" cy="30963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548680"/>
            <a:ext cx="8183880" cy="1512168"/>
          </a:xfrm>
        </p:spPr>
        <p:txBody>
          <a:bodyPr>
            <a:normAutofit fontScale="90000"/>
          </a:bodyPr>
          <a:lstStyle/>
          <a:p>
            <a:r>
              <a:rPr lang="tr-TR" u="sng" dirty="0" smtClean="0"/>
              <a:t>H) Hayırseverlerin Kurduğu Vakıflar: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2420888"/>
            <a:ext cx="8183880" cy="2297416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KOÇ VAKFI: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Eğitim, sağlık, kültür alanında faaliyet göstermek amacıyla Koç Holding tarafından kurulmuştur.</a:t>
            </a:r>
            <a:endParaRPr lang="tr-TR" dirty="0"/>
          </a:p>
        </p:txBody>
      </p:sp>
      <p:pic>
        <p:nvPicPr>
          <p:cNvPr id="24578" name="Picture 2" descr="C:\Users\YUCELL\Desktop\inde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005064"/>
            <a:ext cx="7560840" cy="18238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620688"/>
            <a:ext cx="8183880" cy="1051560"/>
          </a:xfrm>
        </p:spPr>
        <p:txBody>
          <a:bodyPr/>
          <a:lstStyle/>
          <a:p>
            <a:r>
              <a:rPr lang="tr-TR" dirty="0" smtClean="0"/>
              <a:t>KADİR HAS VAKFI: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1772816"/>
            <a:ext cx="8183880" cy="2945488"/>
          </a:xfrm>
        </p:spPr>
        <p:txBody>
          <a:bodyPr/>
          <a:lstStyle/>
          <a:p>
            <a:r>
              <a:rPr lang="tr-TR" dirty="0" smtClean="0"/>
              <a:t>Has holding Başkanı Kadir Has tarafından kurulmuştur. </a:t>
            </a:r>
          </a:p>
          <a:p>
            <a:r>
              <a:rPr lang="tr-TR" dirty="0" smtClean="0"/>
              <a:t>Eğitime yaptığı çok büyük yatırımlar ve bağışlar ile adını duyurmuştur.</a:t>
            </a:r>
            <a:endParaRPr lang="tr-TR" dirty="0"/>
          </a:p>
        </p:txBody>
      </p:sp>
      <p:pic>
        <p:nvPicPr>
          <p:cNvPr id="25602" name="Picture 2" descr="C:\Users\YUCELL\Desktop\Kadir-Has-Vakf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645024"/>
            <a:ext cx="5255493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/>
          <a:lstStyle/>
          <a:p>
            <a:r>
              <a:rPr lang="tr-TR" dirty="0" smtClean="0"/>
              <a:t>İZZET BAYSAL VAKFI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2060848"/>
            <a:ext cx="8183880" cy="2657456"/>
          </a:xfrm>
        </p:spPr>
        <p:txBody>
          <a:bodyPr/>
          <a:lstStyle/>
          <a:p>
            <a:r>
              <a:rPr lang="tr-TR" dirty="0" smtClean="0"/>
              <a:t>Bolulu iş adamı İzzet Baysal, Bolu'da ve İstanbul'da çok sayıda hayır kurumu açmıştır.</a:t>
            </a:r>
            <a:endParaRPr lang="tr-TR" dirty="0"/>
          </a:p>
        </p:txBody>
      </p:sp>
      <p:pic>
        <p:nvPicPr>
          <p:cNvPr id="26626" name="Picture 2" descr="C:\Users\YUCELL\Desktop\ibv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140968"/>
            <a:ext cx="3456384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55576" y="1772816"/>
            <a:ext cx="7931224" cy="3024336"/>
          </a:xfrm>
        </p:spPr>
        <p:txBody>
          <a:bodyPr>
            <a:noAutofit/>
          </a:bodyPr>
          <a:lstStyle/>
          <a:p>
            <a:pPr algn="ctr"/>
            <a:r>
              <a:rPr lang="tr-TR" sz="6600" dirty="0" smtClean="0"/>
              <a:t>DİNLEDİĞİNİZ İÇİN TEŞEKKÜRLER… </a:t>
            </a:r>
            <a:endParaRPr lang="tr-TR" sz="6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764704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RESMİ KURUMLAR: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484784"/>
            <a:ext cx="8183880" cy="4536504"/>
          </a:xfrm>
        </p:spPr>
        <p:txBody>
          <a:bodyPr>
            <a:normAutofit fontScale="92500" lnSpcReduction="20000"/>
          </a:bodyPr>
          <a:lstStyle/>
          <a:p>
            <a:r>
              <a:rPr lang="tr-TR" dirty="0" smtClean="0"/>
              <a:t>Cumhurbaşkanlığı,    </a:t>
            </a:r>
          </a:p>
          <a:p>
            <a:r>
              <a:rPr lang="tr-TR" dirty="0" smtClean="0"/>
              <a:t>Bakanlıklar, </a:t>
            </a:r>
          </a:p>
          <a:p>
            <a:r>
              <a:rPr lang="tr-TR" dirty="0" smtClean="0"/>
              <a:t>TBMM, </a:t>
            </a:r>
          </a:p>
          <a:p>
            <a:r>
              <a:rPr lang="tr-TR" dirty="0" smtClean="0"/>
              <a:t>Mahkemeler,  </a:t>
            </a:r>
          </a:p>
          <a:p>
            <a:r>
              <a:rPr lang="tr-TR" dirty="0" smtClean="0"/>
              <a:t>Devlet okulları,  </a:t>
            </a:r>
          </a:p>
          <a:p>
            <a:r>
              <a:rPr lang="tr-TR" dirty="0" smtClean="0"/>
              <a:t>Devlet hastaneleri  </a:t>
            </a:r>
          </a:p>
          <a:p>
            <a:r>
              <a:rPr lang="tr-TR" dirty="0" smtClean="0"/>
              <a:t>Sağlık ocakları,  </a:t>
            </a:r>
          </a:p>
          <a:p>
            <a:r>
              <a:rPr lang="tr-TR" dirty="0" smtClean="0"/>
              <a:t>Nüfus müdürlüğü, </a:t>
            </a:r>
          </a:p>
          <a:p>
            <a:r>
              <a:rPr lang="tr-TR" dirty="0" smtClean="0"/>
              <a:t>Valilikler,</a:t>
            </a:r>
          </a:p>
          <a:p>
            <a:r>
              <a:rPr lang="tr-TR" dirty="0" smtClean="0"/>
              <a:t>Kaymakamlık, </a:t>
            </a:r>
          </a:p>
          <a:p>
            <a:r>
              <a:rPr lang="tr-TR" dirty="0" smtClean="0"/>
              <a:t>Belediye,</a:t>
            </a:r>
          </a:p>
          <a:p>
            <a:r>
              <a:rPr lang="tr-TR" dirty="0" smtClean="0"/>
              <a:t>Muhtarlık</a:t>
            </a:r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C:\Users\YUCELL\Desktop\inde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1628800"/>
            <a:ext cx="1656184" cy="1512168"/>
          </a:xfrm>
          <a:prstGeom prst="rect">
            <a:avLst/>
          </a:prstGeom>
          <a:noFill/>
        </p:spPr>
      </p:pic>
      <p:pic>
        <p:nvPicPr>
          <p:cNvPr id="6147" name="Picture 3" descr="C:\Users\YUCELL\Desktop\inde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04665"/>
            <a:ext cx="1728193" cy="1728191"/>
          </a:xfrm>
          <a:prstGeom prst="rect">
            <a:avLst/>
          </a:prstGeom>
          <a:noFill/>
        </p:spPr>
      </p:pic>
      <p:pic>
        <p:nvPicPr>
          <p:cNvPr id="6149" name="Picture 5" descr="C:\Users\YUCELL\Desktop\inde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3068960"/>
            <a:ext cx="1752600" cy="1590675"/>
          </a:xfrm>
          <a:prstGeom prst="rect">
            <a:avLst/>
          </a:prstGeom>
          <a:noFill/>
        </p:spPr>
      </p:pic>
      <p:pic>
        <p:nvPicPr>
          <p:cNvPr id="6150" name="Picture 6" descr="C:\Users\YUCELL\Desktop\index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2132856"/>
            <a:ext cx="1512168" cy="1440159"/>
          </a:xfrm>
          <a:prstGeom prst="rect">
            <a:avLst/>
          </a:prstGeom>
          <a:noFill/>
        </p:spPr>
      </p:pic>
      <p:pic>
        <p:nvPicPr>
          <p:cNvPr id="6153" name="Picture 9" descr="C:\Users\YUCELL\Desktop\kaymakamlık 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08304" y="4725144"/>
            <a:ext cx="1440160" cy="1152128"/>
          </a:xfrm>
          <a:prstGeom prst="rect">
            <a:avLst/>
          </a:prstGeom>
          <a:noFill/>
        </p:spPr>
      </p:pic>
      <p:pic>
        <p:nvPicPr>
          <p:cNvPr id="6155" name="Picture 11" descr="C:\Users\YUCELL\Desktop\logo_1.pn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0112" y="3573016"/>
            <a:ext cx="1656184" cy="1224136"/>
          </a:xfrm>
          <a:prstGeom prst="rect">
            <a:avLst/>
          </a:prstGeom>
          <a:noFill/>
        </p:spPr>
      </p:pic>
      <p:pic>
        <p:nvPicPr>
          <p:cNvPr id="6156" name="Picture 12" descr="C:\Users\YUCELL\Desktop\van-valiliği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24128" y="4797152"/>
            <a:ext cx="1368152" cy="984480"/>
          </a:xfrm>
          <a:prstGeom prst="rect">
            <a:avLst/>
          </a:prstGeom>
          <a:noFill/>
        </p:spPr>
      </p:pic>
      <p:pic>
        <p:nvPicPr>
          <p:cNvPr id="6157" name="Picture 13" descr="C:\Users\YUCELL\Desktop\cumhurbaşkanlığı-forsu_38238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64288" y="404664"/>
            <a:ext cx="1656184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örünüş">
  <a:themeElements>
    <a:clrScheme name="Görünüş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Görünüş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Görünü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668</TotalTime>
  <Words>2425</Words>
  <PresentationFormat>Ekran Gösterisi (4:3)</PresentationFormat>
  <Paragraphs>266</Paragraphs>
  <Slides>83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83</vt:i4>
      </vt:variant>
    </vt:vector>
  </HeadingPairs>
  <TitlesOfParts>
    <vt:vector size="84" baseType="lpstr">
      <vt:lpstr>Görünüş</vt:lpstr>
      <vt:lpstr>TOPLUM İÇİN ÇALIŞANLAR  </vt:lpstr>
      <vt:lpstr>TOPLUM:</vt:lpstr>
      <vt:lpstr>SORU : İnsanlar ihtiyaçlarını tek başlarına karşılayabilir mi?</vt:lpstr>
      <vt:lpstr>Cevap:</vt:lpstr>
      <vt:lpstr>İnsanların, yaşamlarını daha iyi sürdürebilmesi için gerekli temel ihtiyaçlar:  </vt:lpstr>
      <vt:lpstr>Temel İhtiyaçların Karşılanması</vt:lpstr>
      <vt:lpstr>DEVLET VE DEVLETİN GÖREVLERİ: </vt:lpstr>
      <vt:lpstr>RESMİ KURUMLAR: </vt:lpstr>
      <vt:lpstr>RESMİ KURUMLAR: </vt:lpstr>
      <vt:lpstr>Resmi Kurum Özellikleri: </vt:lpstr>
      <vt:lpstr>    Toplumun Temel İhtiyaçlarını Karşılamak İçin Kurulan Resmi Kurumlar:   1. EĞİTİM KURUMLARI:   </vt:lpstr>
      <vt:lpstr>Milli Eğitim Bakanlığı; </vt:lpstr>
      <vt:lpstr>Ülkemizdeki eğitim ihtiyacı şu eğitim kurumları tarafından sağlanmaktadır: </vt:lpstr>
      <vt:lpstr>2. SAĞLIK KURUMLARI: </vt:lpstr>
      <vt:lpstr>Sağlık Kurumları:</vt:lpstr>
      <vt:lpstr>DEVLETİN SAĞLIK GÖREVLERİ: </vt:lpstr>
      <vt:lpstr>3. ADALET KURUMLARI: </vt:lpstr>
      <vt:lpstr>ADALET KURUMLARI:</vt:lpstr>
      <vt:lpstr>4. GÜVENLİK KURUMLARIMIZ: </vt:lpstr>
      <vt:lpstr>GÜVENLİK KURUMLARI:</vt:lpstr>
      <vt:lpstr>TÜRK SİLAHLI KUVVETLERİ:</vt:lpstr>
      <vt:lpstr>5. SOSYAL GÜVENLİK KURUMLARI: </vt:lpstr>
      <vt:lpstr>     Ülkemizde üç farklı sosyal güvenlik kurumu vardır. Bunlar: </vt:lpstr>
      <vt:lpstr>6. YERLEŞME VE KONUT EDİNDİRME (BARINMA) KURUMLARI: </vt:lpstr>
      <vt:lpstr>7. ÇEVRE İLE İLGİLİ KURUMLAR: </vt:lpstr>
      <vt:lpstr>7. ÇEVRE İLE İLGİLİ KURUMLAR: </vt:lpstr>
      <vt:lpstr>SİVİL TOPLUM KURULUŞLARI </vt:lpstr>
      <vt:lpstr>SİVİL TOPLUM ÖRGÜTLERİ</vt:lpstr>
      <vt:lpstr>SİVİL TOPLUM ÖRGÜTLERİ</vt:lpstr>
      <vt:lpstr>SİVİL TOPLUM ÖRGÜTLERİ</vt:lpstr>
      <vt:lpstr>SİVİL TOPLUM ÖRGÜTLERİ</vt:lpstr>
      <vt:lpstr>SİVİL TOPLUM ÖRGÜTLERİ</vt:lpstr>
      <vt:lpstr>SİVİL TOPLUM ÖRGÜTLERİ</vt:lpstr>
      <vt:lpstr>Sivil Toplum Örgütünün Özellikleri: </vt:lpstr>
      <vt:lpstr>Sivil Toplum Örgütünün Özellikleri: </vt:lpstr>
      <vt:lpstr>SİVİL TOPLUM KURULUŞLARI İLE RESMİ KURUMLARIN FARKLI VE BENZER YÖNLERİ  </vt:lpstr>
      <vt:lpstr>Farklı Yönleri: </vt:lpstr>
      <vt:lpstr>Benzer Yönleri: </vt:lpstr>
      <vt:lpstr>TOPLUM İÇİN ÇALIŞANLAR II.BÖLÜM</vt:lpstr>
      <vt:lpstr>A) Eğitim Alanında Faaliyet Gösteren Sivil Toplum Kuruluşları:  </vt:lpstr>
      <vt:lpstr>TÜRK EĞİTİM GÖNÜLLÜLERİ VAKFI(TEGV) </vt:lpstr>
      <vt:lpstr>ANNE ÇOCUK EĞİTİMİ VAKFI (AÇEV) </vt:lpstr>
      <vt:lpstr>  ÇAĞDAŞ EĞİTİM VAKFI (ÇEV) </vt:lpstr>
      <vt:lpstr>TÜRKİYE EĞİTİM VAKFI(TEV)</vt:lpstr>
      <vt:lpstr>TÜRKİYE EĞİTİM VAKFI(TEV)</vt:lpstr>
      <vt:lpstr>TÜRK EĞİTİM DERNEĞİ (TED): </vt:lpstr>
      <vt:lpstr>TÜRK EĞİTİM DERNEĞİ (TED): </vt:lpstr>
      <vt:lpstr>B) Sağlık Alanında Faaliyet Gösteren Kuruluşlar: </vt:lpstr>
      <vt:lpstr>LÖSEMİLİ ÇOCUKLAR VAKFI(LÖSEV): </vt:lpstr>
      <vt:lpstr>TÜRK KALP VAKFI: </vt:lpstr>
      <vt:lpstr>TÜRK BÖBREK VAKFI: </vt:lpstr>
      <vt:lpstr>KIZILAY </vt:lpstr>
      <vt:lpstr>Slayt 53</vt:lpstr>
      <vt:lpstr>YEŞİLAY:  </vt:lpstr>
      <vt:lpstr>YEŞİLAY</vt:lpstr>
      <vt:lpstr>TÜRK DİYABET VAKFI (TURDİAB): </vt:lpstr>
      <vt:lpstr>SİGARAYLA SAVAŞANLAR DERNEĞİ: </vt:lpstr>
      <vt:lpstr>C) Sosyal Yardımlaşma ve Dayanışma Alanında Faaliyet Gösteren Kuruluşlar: </vt:lpstr>
      <vt:lpstr>MEHMETÇİK VAKFI</vt:lpstr>
      <vt:lpstr>MEHMETÇİK VAKFI   </vt:lpstr>
      <vt:lpstr>DARÜLACEZE VAKFI: </vt:lpstr>
      <vt:lpstr>D) İnsan Hakları Alanında Faaliyet Gösteren Kuruluşlar: </vt:lpstr>
      <vt:lpstr>Slayt 63</vt:lpstr>
      <vt:lpstr>TÜKODER</vt:lpstr>
      <vt:lpstr>İNSAN HAKLARI DERNEĞİ (İHD): </vt:lpstr>
      <vt:lpstr>İNSAN HAKLARI DERNEĞİ (İHD):</vt:lpstr>
      <vt:lpstr>E. Doğal Afetlerde İlk Yardım ve Arama Kurtarma Alanında Faaliyet Gösteren Kuruluşlar: </vt:lpstr>
      <vt:lpstr>ARAMA KURTARMA DERNEĞİ (AKUT) </vt:lpstr>
      <vt:lpstr>ARAMA KURTARMA DERNEĞİ (AKUT)</vt:lpstr>
      <vt:lpstr>F) Çevre Alanında Faaliyet Gösteren Kuruluşlar: </vt:lpstr>
      <vt:lpstr>TEMA VAKFI  </vt:lpstr>
      <vt:lpstr>ÇEVRE VE KÜLTÜR DEĞERLERİNİ KORUMA VE TANITMA VAKFI (ÇEKÜL) </vt:lpstr>
      <vt:lpstr>ÇEVRE KORUMA VE AMBALAJ ATIKLARI DEĞERLENDİRME VAKFI (ÇEVKO) </vt:lpstr>
      <vt:lpstr>ÇEVKO</vt:lpstr>
      <vt:lpstr>GREENPEACE </vt:lpstr>
      <vt:lpstr>GREENPEACE</vt:lpstr>
      <vt:lpstr>G) Bilim ve Teknoloji Alanında Faaliyet Gösteren Kuruluşlar: </vt:lpstr>
      <vt:lpstr>  TÜRK ZEKA VAKFI (TZV): </vt:lpstr>
      <vt:lpstr>TARİH VAKFI: </vt:lpstr>
      <vt:lpstr>H) Hayırseverlerin Kurduğu Vakıflar: </vt:lpstr>
      <vt:lpstr>KADİR HAS VAKFI:</vt:lpstr>
      <vt:lpstr>İZZET BAYSAL VAKFI</vt:lpstr>
      <vt:lpstr>DİNLEDİĞİNİZ İÇİN TEŞEKKÜRLER…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2017-04-03T13:11:10Z</dcterms:created>
  <dcterms:modified xsi:type="dcterms:W3CDTF">2017-04-16T10:50:14Z</dcterms:modified>
  <cp:category>www.sorubak.com</cp:category>
</cp:coreProperties>
</file>