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notesMasterIdLst>
    <p:notesMasterId r:id="rId8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1" r:id="rId46"/>
    <p:sldId id="300"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751B87-2A67-409B-AF60-9A71CBB5E375}" type="datetimeFigureOut">
              <a:rPr lang="tr-TR" smtClean="0"/>
              <a:pPr/>
              <a:t>17.03.2017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C0AB5B-617B-488E-8264-6BB5045F700A}" type="slidenum">
              <a:rPr lang="tr-TR" smtClean="0"/>
              <a:pPr/>
              <a:t>‹#›</a:t>
            </a:fld>
            <a:endParaRPr lang="tr-TR"/>
          </a:p>
        </p:txBody>
      </p:sp>
    </p:spTree>
    <p:extLst>
      <p:ext uri="{BB962C8B-B14F-4D97-AF65-F5344CB8AC3E}">
        <p14:creationId xmlns:p14="http://schemas.microsoft.com/office/powerpoint/2010/main" xmlns="" val="802781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6C0AB5B-617B-488E-8264-6BB5045F700A}" type="slidenum">
              <a:rPr lang="tr-TR" smtClean="0"/>
              <a:pPr/>
              <a:t>25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76C0AB5B-617B-488E-8264-6BB5045F700A}" type="slidenum">
              <a:rPr lang="tr-TR" smtClean="0"/>
              <a:pPr/>
              <a:t>84</a:t>
            </a:fld>
            <a:endParaRPr lang="tr-TR"/>
          </a:p>
        </p:txBody>
      </p:sp>
    </p:spTree>
    <p:extLst>
      <p:ext uri="{BB962C8B-B14F-4D97-AF65-F5344CB8AC3E}">
        <p14:creationId xmlns:p14="http://schemas.microsoft.com/office/powerpoint/2010/main" xmlns="" val="2038857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86D7184-62E8-4ADB-AEC7-E8680B623DA8}" type="datetimeFigureOut">
              <a:rPr lang="tr-TR" smtClean="0"/>
              <a:pPr/>
              <a:t>17.03.2017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59268DF-84EA-4493-A1A6-2E49AE3265C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D7184-62E8-4ADB-AEC7-E8680B623DA8}" type="datetimeFigureOut">
              <a:rPr lang="tr-TR" smtClean="0"/>
              <a:pPr/>
              <a:t>17.03.2017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9268DF-84EA-4493-A1A6-2E49AE3265C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rct=j&amp;q=&amp;esrc=s&amp;frm=1&amp;source=images&amp;cd=&amp;cad=rja&amp;docid=DHwr3-j_4SIvfM&amp;tbnid=ak1sNw3sr1alwM:&amp;ved=0CAUQjRw&amp;url=http://www.tdb.org.tr/tdb/v2/kurumlar.php?yer_id=2&amp;ei=bKEsUpPgIcin0AXPp4HoDA&amp;psig=AFQjCNE8j9xTFMBa5DzTKu4uazqjou8_PQ&amp;ust=1378743012317417"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url?sa=i&amp;rct=j&amp;q=&amp;esrc=s&amp;frm=1&amp;source=images&amp;cd=&amp;cad=rja&amp;docid=Bbrhhse7dFNW1M&amp;tbnid=51U5oYQJTjgVxM:&amp;ved=0CAUQjRw&amp;url=http://www.tarsusonline.com/manisa/basbakan-yardimcisi-arinc-turgutlu-da-okul-acilisi-yapti--h130194.html&amp;ei=N6IsUpCDM6jt0gXsnIGoAQ&amp;psig=AFQjCNFuHuSsE4XVxiMmu6XabOmtdBt26A&amp;ust=1378743198768766"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tr/url?sa=i&amp;rct=j&amp;q=&amp;esrc=s&amp;frm=1&amp;source=images&amp;cd=&amp;cad=rja&amp;docid=A9cFCJqkKsu3sM&amp;tbnid=SlUv_RtS5iKZ2M:&amp;ved=0CAUQjRw&amp;url=http://www.memurlarnet.biz/album-p2-aid,27.html&amp;ei=a6IsUraFJ4KG0AX4loHoDA&amp;psig=AFQjCNG8_DjM6dKfKDJFVwZqbutsjjeCEw&amp;ust=1378743262438700"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tr/url?sa=i&amp;rct=j&amp;q=&amp;esrc=s&amp;frm=1&amp;source=images&amp;cd=&amp;cad=rja&amp;docid=dtTQEeZUu1D6wM&amp;tbnid=JoZnZlJ6n2mN8M:&amp;ved=0CAUQjRw&amp;url=http://www.tipeez.com/ch/oyunlar/isletme-oyunlari/oyna/4392/Hastahane-Yoneticisi.aspx&amp;ei=1aIsUszjKqrO0AW0m4GABw&amp;psig=AFQjCNFHfzDjHHLcP79jZSIgly3GmDRbJQ&amp;ust=1378743374130958"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tr/url?sa=i&amp;rct=j&amp;q=&amp;esrc=s&amp;frm=1&amp;source=images&amp;cd=&amp;cad=rja&amp;docid=WyuqlLecepg9uM&amp;tbnid=NjFPEUVcKxsWZM:&amp;ved=0CAUQjRw&amp;url=http://www.makaleyazari.com/komik-karikatur-arsivi-3-baski.html/hastane-komik-karikaturler&amp;ei=P6MsUtjSNsG00wXgyYDIBw&amp;psig=AFQjCNGBk2FYlbr37QV9xWxPxU38GIjxqQ&amp;ust=1378743440776887"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tr/url?sa=i&amp;rct=j&amp;q=&amp;esrc=s&amp;frm=1&amp;source=images&amp;cd=&amp;cad=rja&amp;docid=AfWb8R_DQTvF_M&amp;tbnid=illObbkHREI4cM:&amp;ved=0CAUQjRw&amp;url=http://www.sondakikahaberleri.info.tr/saglikcilar&amp;ei=lKMsUsLWMuOr0AWKq4GQAg&amp;psig=AFQjCNFwkuID3b8MBDGcXRg7Ca3EF4DfUg&amp;ust=1378743565972784"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google.com.tr/imgres?imgurl&amp;imgrefurl=http://www.aktifhaber.com/hukuk-fakultesinde-sanal-mahkeme-571692h.htm&amp;h=0&amp;w=0&amp;sz=1&amp;tbnid=nyIRGXfjBDP86M&amp;tbnh=185&amp;tbnw=272&amp;zoom=1&amp;docid=gIkBf40werV3cM&amp;hl=tr&amp;ei=M6QsUvCVJOau0QXEroGgDA&amp;ved=0CAIQsCU"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tr/url?sa=i&amp;rct=j&amp;q=&amp;esrc=s&amp;frm=1&amp;source=images&amp;cd=&amp;cad=rja&amp;docid=m3K4I_MRDZvc2M&amp;tbnid=70NLAnBb5ZIwiM:&amp;ved=0CAUQjRw&amp;url=http://www.harabe.net/topic/23462-gecmisten-bugune-turk-mizah-dergileri/page-2&amp;ei=c6QsUuWBK-Km0QX0_ID4DA&amp;psig=AFQjCNGKV6WbOW4LEWwvtj1xuJNI46gDQQ&amp;ust=1378743788424595"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tr/url?sa=i&amp;rct=j&amp;q=&amp;esrc=s&amp;frm=1&amp;source=images&amp;cd=&amp;cad=rja&amp;docid=i4YAeqT_DNwi3M&amp;tbnid=RYLh6-GJAsZGJM:&amp;ved=0CAUQjRw&amp;url=http://www.haberdokuz.com/2013/06/23/izin-cikti-6-saatte-1600-polis-ilisik-kesti&amp;ei=LaUsUozlEKSx0QWgmYGwDg&amp;psig=AFQjCNFXBT6O6TMoZjGO1pPZhN6wYGOPzw&amp;ust=1378743974205509" TargetMode="Externa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hyperlink" Target="http://www.google.com.tr/url?sa=i&amp;rct=j&amp;q=&amp;esrc=s&amp;frm=1&amp;source=images&amp;cd=&amp;cad=rja&amp;docid=f8mdeP8L1ZbJLM&amp;tbnid=uiAlIUGkrUZy4M:&amp;ved=0CAUQjRw&amp;url=http://www.pressyado.com/2009/12/06/en-buyuk-asker-bizim-izzet/&amp;ei=TaUsUtSSIcye0wWy9YDQCg&amp;psig=AFQjCNEIjuwnI7J0kGu12MYAgZRKCHe9RQ&amp;ust=1378744008808247"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tr/url?sa=i&amp;rct=j&amp;q=&amp;esrc=s&amp;frm=1&amp;source=images&amp;cd=&amp;cad=rja&amp;docid=RNNX1JSZVC7SsM&amp;tbnid=9goUEJ-EF8prVM:&amp;ved=0CAUQjRw&amp;url=http://www.geziparkiturkiye.com/e/tsk&amp;ei=06UsUtG5JuHN0QWZxYGwDQ&amp;psig=AFQjCNE2NS1WDvf-krfDWUDAv7k8W5911A&amp;ust=1378744121112418"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tr/url?sa=i&amp;rct=j&amp;q=&amp;esrc=s&amp;frm=1&amp;source=images&amp;cd=&amp;cad=rja&amp;docid=1UIU0UxM9_N7LM&amp;tbnid=9MEdfRWHDI_xtM:&amp;ved=0CAUQjRw&amp;url=http://www.haberler.com/zabita-dan-huzurevi-ziyareti-3922350-haberi/&amp;ei=tKYsUuj0KsGS0AWazIG4CA&amp;psig=AFQjCNGyvJZfu49sG2R4mAsMJKG6VwiYAA&amp;ust=1378744353548328" TargetMode="Externa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hyperlink" Target="http://www.google.com.tr/url?sa=i&amp;rct=j&amp;q=&amp;esrc=s&amp;frm=1&amp;source=images&amp;cd=&amp;cad=rja&amp;docid=gISj3j6R7R3x1M&amp;tbnid=iduKyD2FaI9XGM:&amp;ved=0CAUQjRw&amp;url=http://www.kenthaber.com/ege/mugla/marmaris/Haber/Genel/Normal/mugla--marmariste-cocuk-olmak-bir-baska---/9176d883-247d-456b-87d2-8694589ba7b4&amp;ei=46YsUraGMcfD0QXyoICIAw&amp;psig=AFQjCNFY9DHrFkF6FhsTOWztjDh4dKoEJA&amp;ust=1378744408179499"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tr/url?sa=i&amp;rct=j&amp;q=&amp;esrc=s&amp;frm=1&amp;source=images&amp;cd=&amp;cad=rja&amp;docid=B9JlYUKteNlZxM&amp;tbnid=eejwIoeuUDNfVM:&amp;ved=0CAUQjRw&amp;url=http://www.pusula.tv/detail.asp?Gundem=2283&amp;ei=bacsUsbdE6HH0QX66YCoAw&amp;psig=AFQjCNFpFTgP28Fb33KRMahXS9l0QOVXZg&amp;ust=1378744536041949" TargetMode="Externa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hyperlink" Target="http://www.google.com.tr/url?sa=i&amp;rct=j&amp;q=&amp;esrc=s&amp;frm=1&amp;source=images&amp;cd=&amp;cad=rja&amp;docid=B9JlYUKteNlZxM&amp;tbnid=eejwIoeuUDNfVM:&amp;ved=0CAUQjRw&amp;url=http://www.turcek.org.tr/pages.php?page=etkinlikler&amp;id=67&amp;item=0,67&amp;ei=hacsUpGVNK2T0QXuooG4CQ&amp;psig=AFQjCNFpFTgP28Fb33KRMahXS9l0QOVXZg&amp;ust=1378744536041949"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tr/url?sa=i&amp;rct=j&amp;q=&amp;esrc=s&amp;frm=1&amp;source=images&amp;cd=&amp;cad=rja&amp;docid=b2rjwitcVEfysM&amp;tbnid=1nvugispn5eNRM:&amp;ved=0CAUQjRw&amp;url=http://www.habervitrini.com/haber/bu-turku-ormancilari-hasta-ediyor-179309/&amp;ei=46csUqqZKMmx0QWoi4G4Bg&amp;psig=AFQjCNHhWXGTuPhz2MfYOX5AlCy3ryax6Q&amp;ust=1378744658294128" TargetMode="Externa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hyperlink" Target="http://www.google.com.tr/url?sa=i&amp;rct=j&amp;q=&amp;esrc=s&amp;frm=1&amp;source=images&amp;cd=&amp;cad=rja&amp;docid=cP5_u_jP6PkecM&amp;tbnid=rB5kQolHEO9Q9M:&amp;ved=0CAUQjRw&amp;url=http://www.sondakikahaberleri.info.tr/copcu&amp;ei=DKgsUraHI4Gg0QWOpoDoCA&amp;psig=AFQjCNFm1IB5cHL_-Q7bXzo_QtXxKybHvg&amp;ust=1378744701028187"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com.tr/url?sa=i&amp;rct=j&amp;q=&amp;esrc=s&amp;frm=1&amp;source=images&amp;cd=&amp;cad=rja&amp;docid=XMuWcBo_3GAN5M&amp;tbnid=6wXLUJxlThLzIM:&amp;ved=0CAUQjRw&amp;url=http://hakankaya.org/2012-nin-yeni-fenomeni-olum-bak-git-videolar-ve-karikaturler/&amp;ei=WqgsUqzHEomP0AWY6oHgBQ&amp;psig=AFQjCNFotlOHGj15NO7jbbYI03eXtwzbVw&amp;ust=1378744788235152"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www.google.com.tr/imgres?imgurl&amp;imgrefurl=http://blog.milliyet.com.tr/sosyologlarin-degeri-ve-onemi/Blog/?BlogNo=357526&amp;h=0&amp;w=0&amp;sz=1&amp;tbnid=B4P7wtbO9urdZM&amp;tbnh=191&amp;tbnw=265&amp;zoom=1&amp;docid=NVMSipCg3_NpiM&amp;hl=tr&amp;ei=yZ4sUujyF4rI0AW0w4HAAw&amp;ved=0CAEQsCU"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www.google.com.tr/imgres?imgurl&amp;imgrefurl=http://www.cyber-warrior.org/forum/sosyal-medya-ve-sivil-toplum-kuruluslari_490409,0.cwx&amp;h=0&amp;w=0&amp;sz=1&amp;tbnid=GH0dFEu0ZdIqDM&amp;tbnh=208&amp;tbnw=242&amp;zoom=1&amp;docid=ad6OpYSzEnJwuM&amp;hl=tr&amp;ei=w9gtUrfeA4jRtAb34YDgCw&amp;ved=0CAYQsCU"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google.com.tr/url?sa=i&amp;rct=j&amp;q=&amp;esrc=s&amp;frm=1&amp;source=images&amp;cd=&amp;cad=rja&amp;docid=ubiF43rlZeIiXM&amp;tbnid=J9oE7C4Me0Z3fM:&amp;ved=0CAUQjRw&amp;url=http://www.mucadele.com.tr/haber/gundem/turkiye-sakatlar-dernegi-2012-yili-engelliler-icin-umut-dolmali/33257&amp;ei=otktUvDEGcjVswbMzICQDw&amp;bvm=bv.51773540,d.Yms&amp;psig=AFQjCNHFOVGh5ZDAHGWSOqf62ha-mH7TiA&amp;ust=1378822939260106" TargetMode="Externa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hyperlink" Target="http://www.google.com.tr/url?sa=i&amp;rct=j&amp;q=&amp;esrc=s&amp;frm=1&amp;source=images&amp;cd=&amp;cad=rja&amp;docid=W3VQjyNiDpQnDM&amp;tbnid=4ce2aEtgTdFQHM:&amp;ved=0CAUQjRw&amp;url=http://kutahyagercek.com/guncel/kutahya-sakatlar-dernegi-islettigi-otoparkin-kirasini-oduyor-mu.html&amp;ei=x9ktUqmqJ8jTswaVr4HIDA&amp;bvm=bv.51773540,d.Yms&amp;psig=AFQjCNHFOVGh5ZDAHGWSOqf62ha-mH7TiA&amp;ust=1378822939260106"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com.tr/url?sa=i&amp;rct=j&amp;q=&amp;esrc=s&amp;frm=1&amp;source=images&amp;cd=&amp;cad=rja&amp;docid=VLOr3OcN4wv6aM&amp;tbnid=QOyFz_NTxLfzxM:&amp;ved=0CAUQjRw&amp;url=http://www.eso.org.tr/index.php?page=content/sol&amp;id=2000&amp;ei=lNotUueNLpDXsgbDxIHQCw&amp;bvm=bv.51773540,d.Yms&amp;psig=AFQjCNHw7C_qGRkInZhNO_j7IYBwtoe1ww&amp;ust=1378823184904533"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com.tr/url?sa=i&amp;rct=j&amp;q=&amp;esrc=s&amp;frm=1&amp;source=images&amp;cd=&amp;cad=rja&amp;docid=AXc1Jb9EwAtKHM&amp;tbnid=t4a0YLueGkajPM:&amp;ved=0CAUQjRw&amp;url=http://www.bilgi.edu.tr/tr/haberler-ve-etkinlikler/haber/463/slider-stklar-kustepe-kampusunde/&amp;ei=ItstUsTlO8iatAbVwoEY&amp;bvm=bv.51773540,d.Yms&amp;psig=AFQjCNH31sXXL-wMNfdXdqUnrW6tFo1cCQ&amp;ust=1378823325532481"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tr/url?sa=i&amp;rct=j&amp;q=&amp;esrc=s&amp;frm=1&amp;source=images&amp;cd=&amp;cad=rja&amp;docid=_pcf0fMhDtwduM&amp;tbnid=3YjRCKFm16B7RM:&amp;ved=0CAUQjRw&amp;url=http://www.mcrgrup.com/alternatif-tip/kilo-almak-ve-obazite.html&amp;ei=HJ8sUsn6EOn50gXvpYHgAg&amp;bvm=bv.51773540,d.ZG4&amp;psig=AFQjCNGDRIhsfsOHr_twr7Ro7vZY1HBRXQ&amp;ust=1378742424259030"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3.jpeg"/><Relationship Id="rId2" Type="http://schemas.openxmlformats.org/officeDocument/2006/relationships/hyperlink" Target="http://www.google.com.tr/url?sa=i&amp;rct=j&amp;q=&amp;esrc=s&amp;frm=1&amp;source=images&amp;cd=&amp;cad=rja&amp;docid=q2JJlP9OGSEFmM&amp;tbnid=adoGwv7s1zpHzM:&amp;ved=0CAUQjRw&amp;url=http://egitim.hurriyet.com.tr/haberler/29.07.2011/tegvin-diyarbakirdaki-egitim-destegine-zorunlu-ara.aspx&amp;ei=dd8tUqKOAojNtAagxoHYDA&amp;bvm=bv.51773540,d.Yms&amp;psig=AFQjCNHVsmM_JXMH6itBdvIzTC8tyr64zQ&amp;ust=1378824426929683" TargetMode="External"/><Relationship Id="rId1" Type="http://schemas.openxmlformats.org/officeDocument/2006/relationships/slideLayout" Target="../slideLayouts/slideLayout7.xml"/><Relationship Id="rId6" Type="http://schemas.openxmlformats.org/officeDocument/2006/relationships/hyperlink" Target="http://www.google.com.tr/url?sa=i&amp;rct=j&amp;q=&amp;esrc=s&amp;frm=1&amp;source=images&amp;cd=&amp;cad=rja&amp;docid=2hefgvRQhH40uM&amp;tbnid=a7keNK9l1qENSM:&amp;ved=0CAUQjRw&amp;url=http://www.koc.com.tr/tr-tr/koc-gundem/gorseller&amp;ei=zd8tUsGhGobAtQaGtoDwBg&amp;bvm=bv.51773540,d.Yms&amp;psig=AFQjCNETlBy0zWoHd194jyd6izB2VIbdJA&amp;ust=1378824503356113" TargetMode="External"/><Relationship Id="rId5" Type="http://schemas.openxmlformats.org/officeDocument/2006/relationships/image" Target="../media/image32.jpeg"/><Relationship Id="rId4" Type="http://schemas.openxmlformats.org/officeDocument/2006/relationships/hyperlink" Target="http://www.google.com.tr/url?sa=i&amp;rct=j&amp;q=&amp;esrc=s&amp;frm=1&amp;source=images&amp;cd=&amp;cad=rja&amp;docid=d8aKuaDqY1o_zM&amp;tbnid=FA-onzdCLvWkJM:&amp;ved=0CAUQjRw&amp;url=http://www.tegv.org/&amp;ei=ld8tUqGXC9HVsga3oYDoBw&amp;bvm=bv.51773540,d.Yms&amp;psig=AFQjCNHVsmM_JXMH6itBdvIzTC8tyr64zQ&amp;ust=1378824426929683"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tr/url?sa=i&amp;rct=j&amp;q=&amp;esrc=s&amp;frm=1&amp;source=images&amp;cd=&amp;cad=rja&amp;docid=8OVED5H30bP1rM&amp;tbnid=xQrbyfBooRtOsM:&amp;ved=0CAUQjRw&amp;url=http://www.egitim.aku.edu.tr/acev.htm&amp;ei=KOAtUr3HLcyOswbjtICwAg&amp;bvm=bv.51773540,d.Yms&amp;psig=AFQjCNEXDyRVIM7TcyHRc34F2OLLKME8Ig&amp;ust=1378824610084156" TargetMode="Externa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hyperlink" Target="http://www.google.com.tr/url?sa=i&amp;rct=j&amp;q=&amp;esrc=s&amp;frm=1&amp;source=images&amp;cd=&amp;cad=rja&amp;docid=yVj4-Ny_Hfzx4M&amp;tbnid=YPUbGZA0VX2_pM:&amp;ved=0CAUQjRw&amp;url=http://www.sarayonu.gov.tr/default_B0.aspx?content=154&amp;page=36&amp;ei=P-AtUojGLILbswbfiYGoDA&amp;bvm=bv.51773540,d.Yms&amp;psig=AFQjCNEXDyRVIM7TcyHRc34F2OLLKME8Ig&amp;ust=1378824610084156"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tr/url?sa=i&amp;rct=j&amp;q=&amp;esrc=s&amp;frm=1&amp;source=images&amp;cd=&amp;cad=rja&amp;docid=HHJx3Fo8Wb1vLM&amp;tbnid=CeaOhiCXuGcekM:&amp;ved=0CAUQjRw&amp;url=http://www.kazete.com.tr/haber_Egitim-batakliktan-koy-enstituleri-ile-kurtulur_15444.aspx&amp;ei=i-AtUuK0BsaVswaRt4CoBw&amp;bvm=bv.51773540,d.Yms&amp;psig=AFQjCNGj_hBqn4SJnbO4V8HLq2dxKUISbg&amp;ust=1378824707775366" TargetMode="Externa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hyperlink" Target="http://www.google.com.tr/url?sa=i&amp;rct=j&amp;q=&amp;esrc=s&amp;frm=1&amp;source=images&amp;cd=&amp;cad=rja&amp;docid=RkcIirGCVp-o0M&amp;tbnid=aosmHk3Di7yL6M:&amp;ved=0CAUQjRw&amp;url=http://www.cev.org.tr/Default.aspx?pageID=12&amp;ei=oeAtUuuhN4nZswb0s4GYCQ&amp;bvm=bv.51773540,d.Yms&amp;psig=AFQjCNGj_hBqn4SJnbO4V8HLq2dxKUISbg&amp;ust=1378824707775366"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tr/url?sa=i&amp;source=images&amp;cd=&amp;cad=rja&amp;docid=RanUOr9crZ6CUM&amp;tbnid=8Z5qAWP7cViIPM:&amp;ved=0CAgQjRwwAA&amp;url=http://www.genelsaglikbilgileri.com/cocuklarda-spor-ve-oyun/&amp;ei=gp8sUu7kD5OthQe06IGIDA&amp;psig=AFQjCNHVyigC8pD0RpN7ba_p8CRan6y5MQ&amp;ust=1378742530325971" TargetMode="Externa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google.com.tr/url?sa=i&amp;source=images&amp;cd=&amp;cad=rja&amp;docid=CExrKRwhK4dVwM&amp;tbnid=2s4ZGC92SVyk_M:&amp;ved=0CAgQjRwwAA&amp;url=http://www.canev.org.tr/&amp;ei=4uAtUvfYKseK7AbAu4DgCA&amp;psig=AFQjCNFGuzsJfvmhLF0b67LYJeygAgB_bw&amp;ust=1378824802769680"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g84U5Md-VvkHrM&amp;tbnid=f1LdPuEZM8VxsM:&amp;ved=0CAUQjRw&amp;url=http://brandingsource.blogspot.com/2012/09/new-logo-eram.html&amp;ei=P-EtUuzZIILbswbfiYGoDA&amp;psig=AFQjCNGafM2tXFZ-3s2vdkG5hAtNDa4w5A&amp;ust=1378824863959803" TargetMode="External"/><Relationship Id="rId2" Type="http://schemas.openxmlformats.org/officeDocument/2006/relationships/hyperlink" Target="http://www.google.com.tr/url?sa=i&amp;rct=j&amp;q=&amp;esrc=s&amp;frm=1&amp;source=images&amp;cd=&amp;cad=rja&amp;docid=THzzN-k4tzDgQM&amp;tbnid=fPQtVIvM_pEl_M:&amp;ved=0CAUQjRw&amp;url=http://www.actusmediasandco.com/eram-revient-en-grande-pompe-avec-sa-nouvelle-campagne-publicitaire/&amp;ei=LuEtUviaE8PZtAagh4DICw&amp;psig=AFQjCNGafM2tXFZ-3s2vdkG5hAtNDa4w5A&amp;ust=1378824863959803" TargetMode="External"/><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hyperlink" Target="http://www.google.com.tr/url?sa=i&amp;rct=j&amp;q=&amp;esrc=s&amp;frm=1&amp;source=images&amp;cd=&amp;cad=rja&amp;docid=g84U5Md-VvkHrM&amp;tbnid=f1LdPuEZM8VxsM:&amp;ved=0CAUQjRw&amp;url=http://www.erilane.com/liste-des-references.html&amp;ei=UeEtUoeSB8TStAaviIHYCQ&amp;psig=AFQjCNGafM2tXFZ-3s2vdkG5hAtNDa4w5A&amp;ust=1378824863959803"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ww.google.com.tr/url?sa=i&amp;source=images&amp;cd=&amp;cad=rja&amp;docid=3UXBJjjQjeKoUM&amp;tbnid=zjwvbqIm1syUuM:&amp;ved=0CAgQjRwwAA&amp;url=http://www.bilgicin.com/milli-egitim-vakfindan-sehit-ogretmenlere-10ar-bin-lira-ve-bir-de-ogretmenevi.html&amp;ei=neEtUvn-IsON7QbbuoDYBA&amp;psig=AFQjCNHkWsQr5QVy4zoX0PsLcqDWnT5XuQ&amp;ust=1378824989636222"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google.com.tr/url?sa=i&amp;rct=j&amp;q=&amp;esrc=s&amp;frm=1&amp;source=images&amp;cd=&amp;cad=rja&amp;docid=ZgrSEEqQfdSCXM&amp;tbnid=Bmy_FVjFRimmlM:&amp;ved=0CAUQjRw&amp;url=http://www.kralinblogu.com/2011-turk-egitim-vakfi-tev-burs-basvurulari-basladi.html&amp;ei=1uEtUviDIorTtAazwIGgDQ&amp;psig=AFQjCNG4zY8BNh9lhnXfQbVOdP_BzeeAZg&amp;ust=1378825042259264"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google.com.tr/url?sa=i&amp;source=images&amp;cd=&amp;cad=rja&amp;docid=_KKkjpd8VxSZRM&amp;tbnid=O8BTwFG40bzpBM:&amp;ved=0CAgQjRwwAA&amp;url=http://www.kurumsalhaberler.com/turkegitimdernegi/bultenler/5-genc-inovatif-girisimcilik-projesi-fuari/&amp;ei=MeItUse3LOaN7Qam64H4Aw&amp;psig=AFQjCNGiqX9qQrFAF4cg2jj7WKr-AdTWwg&amp;ust=1378825137861411" TargetMode="Externa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hyperlink" Target="https://www.google.com.tr/imgres?imgurl&amp;imgrefurl=http://www.johnnyvolente.nl/2012/09/ted-en-het-brein/&amp;h=0&amp;w=0&amp;sz=1&amp;tbnid=bPTUaJqWCzIoOM&amp;tbnh=194&amp;tbnw=259&amp;zoom=1&amp;docid=MG-d5eYtee4zSM&amp;hl=tr&amp;ei=ZuItUrG0EsfctAbByICQCA&amp;ved=0CAEQsCU"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hyperlink" Target="http://www.google.com.tr/url?sa=i&amp;rct=j&amp;q=&amp;esrc=s&amp;frm=1&amp;source=images&amp;cd=&amp;cad=rja&amp;docid=i31pNHjDVkbNzM&amp;tbnid=ZaqZzO1j49Tz0M:&amp;ved=0CAUQjRw&amp;url=http://www.metu.edu.tr/~tonuk/indextr.html&amp;ei=puItUvTrEYXZtQaktYH4Dw&amp;psig=AFQjCNELvNW9WpoG6iCHmLFfWtvHTfD7lg&amp;ust=1378825249637132"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google.com.tr/url?sa=i&amp;rct=j&amp;q=&amp;esrc=s&amp;frm=1&amp;source=images&amp;cd=&amp;cad=rja&amp;docid=QhflN1oFPObAwM&amp;tbnid=rLE-WDZeoTwEiM:&amp;ved=0CAUQjRw&amp;url=http://www.losev.org.tr/&amp;ei=3OItUqiCCsaUswbe_oCABw&amp;psig=AFQjCNH3JokabwEutbsIu-IvbO6uUJ44jg&amp;ust=1378825302124911" TargetMode="Externa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hyperlink" Target="http://www.google.com.tr/url?sa=i&amp;rct=j&amp;q=&amp;esrc=s&amp;frm=1&amp;source=images&amp;cd=&amp;cad=rja&amp;docid=QhflN1oFPObAwM&amp;tbnid=rLE-WDZeoTwEiM:&amp;ved=0CAUQjRw&amp;url=http://www.esogu.net/bluev2/?turkiye=etkinlikler&amp;ei=8-ItUoO1FsnAtQaWj4DQBA&amp;psig=AFQjCNH3JokabwEutbsIu-IvbO6uUJ44jg&amp;ust=1378825302124911"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s://www.google.com.tr/imgres?imgurl&amp;imgrefurl=http://www.urfahaberhatti.com/detay.asp?hid=6861&amp;h=0&amp;w=0&amp;sz=1&amp;tbnid=6xUI-uSHqaOvyM&amp;tbnh=163&amp;tbnw=309&amp;zoom=1&amp;docid=9Xiosb2uLDXNUM&amp;hl=tr&amp;ei=M-MtUsbQNcfUsgbh0oGYCw&amp;ved=0CAYQsCU" TargetMode="Externa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hyperlink" Target="https://www.google.com.tr/imgres?imgurl&amp;imgrefurl=http://www.haber7.com/saglik/haber/187110-dunya-kalp-gununun-slogani&amp;h=0&amp;w=0&amp;sz=1&amp;tbnid=YApxsKI3pFYW2M&amp;tbnh=163&amp;tbnw=217&amp;zoom=1&amp;docid=ls9rpMWDUe1oBM&amp;hl=tr&amp;ei=X-MtUq2TA8aLtQal_IDQCQ&amp;ved=0CAkQsCU"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google.com.tr/url?sa=i&amp;rct=j&amp;q=&amp;esrc=s&amp;frm=1&amp;source=images&amp;cd=&amp;cad=rja&amp;docid=l1-m-7Bv_TR9_M&amp;tbnid=Adbf-XaJ5bBMFM:&amp;ved=0CAUQjRw&amp;url=http://www.tbv.com.tr/tr/content/main/page/p/192-tbv-logo&amp;ei=veMtUofsEszBswbLsYHYAw&amp;psig=AFQjCNEV89bLi7cflUgVLKQEKTdXGEikkw&amp;ust=1378825528945837" TargetMode="External"/><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hyperlink" Target="http://www.google.com.tr/url?sa=i&amp;rct=j&amp;q=&amp;esrc=s&amp;frm=1&amp;source=images&amp;cd=&amp;cad=rja&amp;docid=v3XCWMksBOyx7M&amp;tbnid=-PteKkbdmfB4_M:&amp;ved=0CAUQjRw&amp;url=http://www.cbv.org.tr/&amp;ei=1eMtUpXZCITMtQbU8YHAAw&amp;psig=AFQjCNEV89bLi7cflUgVLKQEKTdXGEikkw&amp;ust=1378825528945837"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www.google.com.tr/imgres?imgurl&amp;imgrefurl=http://www.dersteknik.com/2011/07/kzlay-ile-ilgili-gorseller-fotograflar.html&amp;h=0&amp;w=0&amp;sz=1&amp;tbnid=mNREWSJBluNpLM&amp;tbnh=203&amp;tbnw=248&amp;zoom=1&amp;docid=hBHhDZvMPmHBsM&amp;hl=tr&amp;ei=HeQtUsGxH4rBtQbsk4DoCA&amp;ved=0CAEQsCU" TargetMode="External"/><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hyperlink" Target="http://www.google.com.tr/url?sa=i&amp;rct=j&amp;q=&amp;esrc=s&amp;frm=1&amp;source=images&amp;cd=&amp;cad=rja&amp;docid=yfOH-KyiUcqyYM&amp;tbnid=dBbIaVDAUGK93M:&amp;ved=0CAUQjRw&amp;url=http://www.sechaber.com/kizilay-genel-mudur-yardimcisi-trafik-kazasi-gecirdi/&amp;ei=OOQtUpqtC4LZtAa-ooGYDA&amp;psig=AFQjCNECkI9xjyi1YCYrUK-x_buhCSZWmA&amp;ust=137882561658075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www.google.com.tr/url?sa=i&amp;source=images&amp;cd=&amp;cad=rja&amp;docid=rhpK0CDZku1X_M&amp;tbnid=-Gd2arWU1VHvyM:&amp;ved=0CAgQjRwwAA&amp;url=http://anlayarakhizlioku.tr.gg/KAR&amp;"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www.google.com.tr/imgres?imgurl&amp;imgrefurl=http://makturk52.blogcu.com/yesilay-haftasi-1-7-mart/7119397&amp;h=0&amp;w=0&amp;sz=1&amp;tbnid=br98MhVo5PniHM&amp;tbnh=180&amp;tbnw=240&amp;zoom=1&amp;docid=pALg02y1yI3h6M&amp;hl=tr&amp;ei=heQtUoe9HoPEtQaii4GQCA&amp;ved=0CAIQsCU" TargetMode="External"/><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hyperlink" Target="http://www.google.com.tr/url?sa=i&amp;rct=j&amp;q=&amp;esrc=s&amp;frm=1&amp;source=images&amp;cd=&amp;cad=rja&amp;docid=FQUWl75FM1CPhM&amp;tbnid=F_ra0Zhf20SPMM:&amp;ved=0CAUQjRw&amp;url=http://www.oybil.com/galeri-36-Yesilay-Haftasi-Resimleri-Afisleri-Karikaturleri/5/&amp;ei=puQtUteAHsjVswbMzICQDw&amp;psig=AFQjCNFvPpMB723t4zDD-4M6PYvW9ATmiw&amp;ust=1378825701387565"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www.google.com.tr/imgres?imgurl&amp;imgrefurl=http://www.turkdiab.org/&amp;h=0&amp;w=0&amp;sz=1&amp;tbnid=lwB9fZWFvIbCfM&amp;tbnh=64&amp;tbnw=288&amp;zoom=1&amp;docid=8qDzwyl5BS8sNM&amp;hl=tr&amp;ei=_-QtUrO-McrUtAa80YCgDw&amp;ved=0CAIQsCU"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www.google.com.tr/url?sa=i&amp;rct=j&amp;q=&amp;esrc=s&amp;frm=1&amp;source=images&amp;cd=&amp;cad=rja&amp;docid=du4ZLkUmr7iEXM&amp;tbnid=-_guUd_us1m4HM:&amp;ved=0CAUQjRw&amp;url=http://www.turkiyeinternethaber.com/haberler.337.Sigarayla-Savasanlar-Vakfi&amp;ei=ReUtUtr7LIGWtQbcy4DoCw&amp;psig=AFQjCNE51SFeRJoCeCdhAGDztTS0_44zcA&amp;ust=1378825917851530" TargetMode="Externa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hyperlink" Target="http://www.google.com.tr/url?sa=i&amp;rct=j&amp;q=&amp;esrc=s&amp;frm=1&amp;source=images&amp;cd=&amp;cad=rja&amp;docid=JMZP4ohklrh0-M&amp;tbnid=_-ncvw22C68kTM:&amp;ved=0CAUQjRw&amp;url=http://www.abbasguclu.com.tr/haber/meb_ve_turkiye_sigarayla_savas_dernegi_sigara_kalbimizi_kirar_konulu_resim_sergisi_duzenleniyor.html&amp;ei=geUtUqmdB4mHtQa_4oCoCw&amp;psig=AFQjCNE51SFeRJoCeCdhAGDztTS0_44zcA&amp;ust=1378825917851530"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www.google.com.tr/imgres?imgurl=http://www.engelsizdunyamiz.com/wp-content/uploads/2010/08/engelli_yurttas-160x160.jpg&amp;imgrefurl=http://www.engelsizdunyamiz.com/page/8/&amp;docid=_Dyz2H_f1t7n5M&amp;tbnid=q9aLMEnMEQd5LM&amp;w=160&amp;h=160&amp;ei=DuYtUu6wL4PCtQbB0YGIBw&amp;ved=0CAQQxiAwAg&amp;iact=c"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s://www.google.com.tr/imgres?imgurl&amp;imgrefurl=http://www.ziraatciyiz.biz/haber/tsk-mehmetcik-vakfi-vekaleten-kurban-bagisi.html&amp;h=0&amp;w=0&amp;sz=1&amp;tbnid=8Q3h3n0rwImscM&amp;tbnh=225&amp;tbnw=224&amp;zoom=1&amp;docid=ZexC5RfeNDwF6M&amp;hl=tr&amp;ei=U-YtUquyOsfcsgb_nIHQCQ&amp;ved=0CAEQsCU" TargetMode="Externa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hyperlink" Target="http://www.google.com.tr/url?sa=i&amp;rct=j&amp;q=&amp;esrc=s&amp;frm=1&amp;source=images&amp;cd=&amp;cad=rja&amp;docid=rs2FzmU1AbpOjM&amp;tbnid=1cb5ra_0Ov64YM:&amp;ved=0CAUQjRw&amp;url=http://www.sehitgazihaber.com/ara?s=Mehmet%C3%A7ik%20Vakf%C4%B1&amp;ei=a-YtUo2RLInkswbz64CgBA&amp;psig=AFQjCNHtHlNGp2bohLGP7UkburjBI9CYHA&amp;ust=1378826189402067"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www.google.com.tr/imgres?imgurl&amp;imgrefurl=http://www.freelogovectors.net/darulaceze-muessesesi-vektorel-logosu-eps-pdf/&amp;h=0&amp;w=0&amp;sz=1&amp;tbnid=ph7sBvVfqP8WuM&amp;tbnh=158&amp;tbnw=319&amp;zoom=1&amp;docid=kR2PrOhPOvvNBM&amp;hl=tr&amp;ei=reYtUtKTAY_EsgbBzYHgDg&amp;ved=0CAEQsCU" TargetMode="External"/><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hyperlink" Target="http://www.google.com.tr/url?sa=i&amp;rct=j&amp;q=&amp;esrc=s&amp;frm=1&amp;source=images&amp;cd=&amp;cad=rja&amp;docid=Ariv9pthmXKuXM&amp;tbnid=sbZtGh7pik5JCM:&amp;ved=0CAUQjRw&amp;url=http://www.dunyabulteni.net/?aType=haber&amp;ArticleID=172960&amp;ei=veYtUoiXOo3BswaEiYCoAQ&amp;psig=AFQjCNE5OjwqRWoweO8BudKB4lStluuo_A&amp;ust=1378826275647381"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www.google.com.tr/imgres?imgurl&amp;imgrefurl=http://www.ilkyazi.com/tukoderin-gorevleri-nelerdir.html&amp;h=0&amp;w=0&amp;sz=1&amp;tbnid=LY_FAxylLszb5M&amp;tbnh=170&amp;tbnw=297&amp;zoom=1&amp;docid=k7yOe8aiNZ7v-M&amp;hl=tr&amp;ei=--YtUsaCFoahtAbip4GYCA&amp;ved=0CAMQsCU" TargetMode="External"/><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hyperlink" Target="http://www.google.com.tr/url?sa=i&amp;rct=j&amp;q=&amp;esrc=s&amp;frm=1&amp;source=images&amp;cd=&amp;cad=rja&amp;docid=Ud9xhU5AFEd7XM&amp;tbnid=wtJdlu3CY7YQMM:&amp;ved=0CAUQjRw&amp;url=http://kentvedemiryolu.com/icerik.php?id=677&amp;ei=FOctUrKDOYGDtAba74HgCA&amp;psig=AFQjCNEg6z6xqyJkbr2aQtlIOB8RqhVevg&amp;ust=1378826354668958"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ctxcYZjb-kNNJM&amp;tbnid=IRhs5lDXx3jbUM:&amp;ved=0CAUQjRw&amp;url=http://ku.wikipedia.org/wiki/Bikarh%C3%AAner:Legobot/Wikidata/General&amp;ei=Y-ctUoraKs7Vsga1oID4DQ&amp;psig=AFQjCNHr5yFSSje67m4SYGgytMhR7ddLTg&amp;ust=1378826445086189" TargetMode="External"/><Relationship Id="rId2" Type="http://schemas.openxmlformats.org/officeDocument/2006/relationships/hyperlink" Target="http://www.google.com.tr/url?sa=i&amp;rct=j&amp;q=&amp;esrc=s&amp;frm=1&amp;source=images&amp;cd=&amp;cad=rja&amp;docid=ctxcYZjb-kNNJM&amp;tbnid=IRhs5lDXx3jbUM:&amp;ved=0CAUQjRw&amp;url=http://www.baskahaber.org/2011/07/insan-haklar-dernegi-25-yasnda.html&amp;ei=VuctUsubJ9HEswbw4YCgCg&amp;psig=AFQjCNHr5yFSSje67m4SYGgytMhR7ddLTg&amp;ust=1378826445086189" TargetMode="Externa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hyperlink" Target="http://www.google.com.tr/url?sa=i&amp;rct=j&amp;q=&amp;esrc=s&amp;frm=1&amp;source=images&amp;cd=&amp;cad=rja&amp;docid=SGLZQosdNDsvBM&amp;tbnid=lXC4ash7KCzMTM:&amp;ved=0CAUQjRw&amp;url=http://www.bianet.org/bianet/insan-haklari/140976-insan-haklari-savunuculari-cezaevinde&amp;ei=hectUo_IC4vZsga1s4CIAw&amp;psig=AFQjCNHr5yFSSje67m4SYGgytMhR7ddLTg&amp;ust=1378826445086189" TargetMode="External"/><Relationship Id="rId4" Type="http://schemas.openxmlformats.org/officeDocument/2006/relationships/image" Target="../media/image65.jpeg"/></Relationships>
</file>

<file path=ppt/slides/_rels/slide6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www.google.com.tr/url?sa=i&amp;source=images&amp;cd=&amp;cad=rja&amp;docid=PqCrEHkn2r83KM&amp;tbnid=am3jvQndJ_Om_M:&amp;ved=0CAgQjRwwAA&amp;url=http://tr.wikipedia.org/wiki/Dosya:AKUT_Arma.jpg&amp;ei=t-ctUvmbH4G57Ab-uIHIAg&amp;psig=AFQjCNFE7j9Sb3dvlZLD77Zbt4DCtULMEw&amp;ust=1378826551594432" TargetMode="Externa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hyperlink" Target="http://www.google.com.tr/url?sa=i&amp;rct=j&amp;q=&amp;esrc=s&amp;frm=1&amp;source=images&amp;cd=&amp;cad=rja&amp;docid=ptCtD4qCJC6kcM&amp;tbnid=lNZeAhIPFt3PBM:&amp;ved=0CAUQjRw&amp;url=http://hurseda.net/Yerel/64686-AKUT-Bingolde-Tatbikat-Yapti.html&amp;ei=5uctUu_pDsLItQabgYHIBQ&amp;psig=AFQjCNEZ-vCO63CT4sRlH4bw-ms4BkXSIQ&amp;ust=1378826586653347"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www.google.com.tr/url?sa=i&amp;rct=j&amp;q=&amp;esrc=s&amp;frm=1&amp;source=images&amp;cd=&amp;cad=rja&amp;docid=qgjY0Ny2PE2TIM&amp;tbnid=NfvBdQy7-dsA7M:&amp;ved=0CAUQjRw&amp;url=http://www.lazhaber.com/rize-haberleri/tema-vakfi-rize-temsilcisi-ozer-su-yasamsal-bir-haktir-ticari-bir-mal-olarak-gorulemez-h19269.html&amp;ei=MegtUur3FordtAaq-oAY&amp;psig=AFQjCNHSJtFNVJqenf0_HidNPZvbw2A0ug&amp;ust=1378826658870472" TargetMode="External"/><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hyperlink" Target="http://www.google.com.tr/url?sa=i&amp;rct=j&amp;q=&amp;esrc=s&amp;frm=1&amp;source=images&amp;cd=&amp;cad=rja&amp;docid=qgjY0Ny2PE2TIM&amp;tbnid=NfvBdQy7-dsA7M:&amp;ved=0CAUQjRw&amp;url=http://www.tema.org.tr/&amp;ei=SugtUoToNoLNtAaKo4GQDg&amp;psig=AFQjCNHSJtFNVJqenf0_HidNPZvbw2A0ug&amp;ust=137882665887047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hyperlink" Target="http://www.google.com.tr/url?sa=i&amp;rct=j&amp;q=&amp;esrc=s&amp;frm=1&amp;source=images&amp;cd=&amp;cad=rja&amp;docid=OoiB2smU0euiLM&amp;tbnid=SfFv3Cz3iJ6DRM:&amp;ved=0CAUQjRw&amp;url=http://bahtiyarkurt.wordpress.com/2010/04/29/hiyerarsi-yonetim-ve-devlet/&amp;ei=tKAsUtm8GMK80QWg04HICA&amp;psig=AFQjCNHT_aMBZ3UZU2KWUp0CilbaIIB8IQ&amp;ust=1378742748291307" TargetMode="Externa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hyperlink" Target="http://www.google.com.tr/url?sa=i&amp;rct=j&amp;q=&amp;esrc=s&amp;frm=1&amp;source=images&amp;cd=&amp;cad=rja&amp;docid=CH_tmr6RGxhBbM&amp;tbnid=dCRzpKTzgcMjsM:&amp;ved=0CAUQjRw&amp;url=http://www.kadinlarbilir.com/cekul-nedir-cekul-vakfinin-gorevleri-nelerdir.html&amp;ei=gugtUr2lGsfXtAbzroH4Bw&amp;psig=AFQjCNHeFYgyF7LCgnqSWbEHY_qHC1PJyA&amp;ust=1378826750443281"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www.google.com.tr/url?sa=i&amp;source=images&amp;cd=&amp;cad=rja&amp;docid=wxlPHHaP4M8bRM&amp;tbnid=yqoAGMeE10vbfM:&amp;ved=0CAgQjRwwAA&amp;url=http://www.basinbulteni.com/kurum/cevko/gorseller&amp;ei=yOgtUvy6FqSM7Qbzj4CgCg&amp;psig=AFQjCNE-9PeADOn59LMjxdZXzg7O0Mo26w&amp;ust=1378826824430183"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www.google.com.tr/url?sa=i&amp;rct=j&amp;q=&amp;esrc=s&amp;frm=1&amp;source=images&amp;cd=&amp;cad=rja&amp;docid=pfOZredJKXDzZM&amp;tbnid=NtHy9spGQjNNUM:&amp;ved=0CAUQjRw&amp;url=http://www.mersinyasam.com/news/27610.html&amp;ei=LOktUqroBILctAaV-4CoCQ&amp;psig=AFQjCNHqAv_w2pn18gR25X_KYrTBb-CoZA&amp;ust=1378826917515542"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www.google.com.tr/url?sa=i&amp;rct=j&amp;q=&amp;esrc=s&amp;frm=1&amp;source=images&amp;cd=&amp;cad=rja&amp;docid=gigCWhb_MzGkvM&amp;tbnid=Zs2UWlHLLweNWM:&amp;ved=0CAUQjRw&amp;url=http://www.monkeyland.co.za/index.php?comp=article&amp;op=view&amp;id=2479&amp;ei=cektUpGCB8mNtQbS3YD4DQ&amp;psig=AFQjCNGycVohwxPSlJSJ7ZHmZsyOrbfvYQ&amp;ust=1378826986739112" TargetMode="Externa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www.google.com.tr/url?sa=i&amp;source=images&amp;cd=&amp;cad=rja&amp;docid=NWTjf9pfprSr8M&amp;tbnid=8yhE6lM8zdsoJM:&amp;ved=0CAgQjRwwAA&amp;url=http://tr.wikipedia.org/wiki/Bilim_ve_Sanat_Vakf%C4%B1&amp;ei=pOktUrnNJ6LQ7Aah8YDIAw&amp;psig=AFQjCNGhKHF4zoBLyp1GarosYg45jJ_XzA&amp;ust=1378827044719328" TargetMode="External"/><Relationship Id="rId1" Type="http://schemas.openxmlformats.org/officeDocument/2006/relationships/slideLayout" Target="../slideLayouts/slideLayout7.xml"/><Relationship Id="rId5" Type="http://schemas.openxmlformats.org/officeDocument/2006/relationships/image" Target="../media/image76.jpeg"/><Relationship Id="rId4" Type="http://schemas.openxmlformats.org/officeDocument/2006/relationships/hyperlink" Target="http://www.google.com.tr/url?sa=i&amp;rct=j&amp;q=&amp;esrc=s&amp;frm=1&amp;source=images&amp;cd=&amp;cad=rja&amp;docid=AI5Z5etVzhJ9LM&amp;tbnid=RmwoCIx0QJijiM:&amp;ved=0CAUQjRw&amp;url=http://www.dunyabizim.com/?aType=haberYazdir&amp;ArticleID=12159&amp;tip=haber&amp;ei=3ektUsagHZHdsgbRmYAI&amp;psig=AFQjCNFn0_sBGtKJ2e9QFSUNZqUDPC2MqA&amp;ust=1378827071323275"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www.google.com.tr/url?sa=i&amp;rct=j&amp;q=&amp;esrc=s&amp;frm=1&amp;source=images&amp;cd=&amp;cad=rja&amp;docid=xipBXjQZZsvUpM&amp;tbnid=GA4ZinP6MMRDuM:&amp;ved=0CAUQjRw&amp;url=http://www.fizikportali.com/2008/09/turkiye-13-zeka-oyunlari-yarismasi/&amp;ei=J-otUpk2h8iyBuHUgYAG&amp;psig=AFQjCNGMirxTaKRUxQnH07QDKJheOHMsHw&amp;ust=1378827162939956"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www.google.com.tr/url?sa=i&amp;rct=j&amp;q=&amp;esrc=s&amp;frm=1&amp;source=images&amp;cd=&amp;cad=rja&amp;docid=GGXR0Yth-UK6lM&amp;tbnid=bmlq6hXy0CXAVM:&amp;ved=0CAUQjRw&amp;url=http://tr.wikipedia.org/wiki/Tarih_Vakf%C4%B1&amp;ei=aeotUrzVJ4TOsgbo0ICADQ&amp;psig=AFQjCNGlkq-uWrpODrSmm5ZQrPyGnbnl5g&amp;ust=1378827225767506"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www.google.com.tr/url?sa=i&amp;rct=j&amp;q=&amp;esrc=s&amp;frm=1&amp;source=images&amp;cd=&amp;cad=rja&amp;docid=dXrfxV7XgNR1vM&amp;tbnid=l3bRUV0RrA22OM:&amp;ved=0CAUQjRw&amp;url=http://www.haber7.com/guncel/haber/1061845-vehbi-koc-vakfindan-yalanlama&amp;ei=qeotUuLgJ8XdtAa4g4HADw&amp;psig=AFQjCNGoOsNMBSZPhhbA7EOUZOoToUmtbw&amp;ust=1378827295633449" TargetMode="External"/><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hyperlink" Target="http://www.google.com.tr/url?sa=i&amp;rct=j&amp;q=&amp;esrc=s&amp;frm=1&amp;source=images&amp;cd=&amp;cad=rja&amp;docid=uDQsq9iwxfuI1M&amp;tbnid=HFbbXDjE5xAZ3M:&amp;ved=0CAUQjRw&amp;url=http://tr.wikipedia.org/wiki/Vehbi_Ko%C3%A7&amp;ei=EustUq7uKYmetAbGxIHgBg&amp;psig=AFQjCNFcCl0vvSi0hfR-eMd0R03RLFcRkQ&amp;ust=1378827406050361"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www.google.com.tr/url?sa=i&amp;rct=j&amp;q=&amp;esrc=s&amp;frm=1&amp;source=images&amp;cd=&amp;cad=rja&amp;docid=bZHFmaYqQ-BMwM&amp;tbnid=3bF41mzsHunWYM:&amp;ved=0CAUQjRw&amp;url=http://galeri.uludagsozluk.com/g/ayhan-%C5%9Fahenk-vakf%C4%B1/&amp;ei=2OotUszKL83FswbJr4DIAg&amp;psig=AFQjCNHrJ73UDw63zMayTD5MaoyaReQHCQ&amp;ust=1378827347650349" TargetMode="External"/><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hyperlink" Target="http://www.google.com.tr/url?sa=i&amp;rct=j&amp;q=&amp;esrc=s&amp;frm=1&amp;source=images&amp;cd=&amp;cad=rja&amp;docid=bZHFmaYqQ-BMwM&amp;tbnid=3bF41mzsHunWYM:&amp;ved=0CAUQjRw&amp;url=http://www.istanbul.edu.tr/iletim/69/haberler/g8.htm&amp;ei=7-otUuKfKIKOtQbb1ICADw&amp;psig=AFQjCNHrJ73UDw63zMayTD5MaoyaReQHCQ&amp;ust=1378827347650349"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http://www.google.com.tr/url?sa=i&amp;rct=j&amp;q=&amp;esrc=s&amp;frm=1&amp;source=images&amp;cd=&amp;cad=rja&amp;docid=VUlmpZ3u82tcaM&amp;tbnid=EuIEt-59IBXZPM:&amp;ved=0CAUQjRw&amp;url=http://www.sondakika.com/haber-kadir-has-universitesi-nde-diploma-coskusu-2811497/&amp;ei=aestUpS3DMfJtAbAyYGYBQ&amp;psig=AFQjCNFz1sFaJGtiQvRbRA4FGSsKG-V-9g&amp;ust=1378827472185336" TargetMode="External"/><Relationship Id="rId1" Type="http://schemas.openxmlformats.org/officeDocument/2006/relationships/slideLayout" Target="../slideLayouts/slideLayout7.xml"/><Relationship Id="rId5" Type="http://schemas.openxmlformats.org/officeDocument/2006/relationships/image" Target="../media/image84.jpeg"/><Relationship Id="rId4" Type="http://schemas.openxmlformats.org/officeDocument/2006/relationships/hyperlink" Target="http://www.google.com.tr/url?sa=i&amp;rct=j&amp;q=&amp;esrc=s&amp;frm=1&amp;source=images&amp;cd=&amp;cad=rja&amp;docid=bBU4L1z2G84SAM&amp;tbnid=Ux_IDH9oRvOjiM:&amp;ved=0CAUQjRw&amp;url=http://www.haber7.com/egitim/haber/169754-kadir-has-vakfi-2-okul-yaptiriyor&amp;ei=gestUreZDsiatAbVwoEY&amp;psig=AFQjCNFz1sFaJGtiQvRbRA4FGSsKG-V-9g&amp;ust=1378827472185336"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hyperlink" Target="http://www.google.com.tr/url?sa=i&amp;rct=j&amp;q=&amp;esrc=s&amp;frm=1&amp;source=images&amp;cd=&amp;cad=rja&amp;docid=b_7EtJO2pMKdPM&amp;tbnid=joUUtJoywqLDoM:&amp;ved=0CAUQjRw&amp;url=http://www.sebeke.org.tr/2013/01/sabanci-vakfi-toplumsal-gelisme-hibe-programi-acildi/sabanci-vakfi/&amp;ei=tustUoeBPITOsgbo0ICADQ&amp;psig=AFQjCNFcwS8eKLAZzNQcGfCUbvIh6QDDaA&amp;ust=1378827567517352" TargetMode="External"/><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hyperlink" Target="http://www.google.com.tr/url?sa=i&amp;rct=j&amp;q=&amp;esrc=s&amp;frm=1&amp;source=images&amp;cd=&amp;cad=rja&amp;docid=gZoQtVdwngFZXM&amp;tbnid=14s8vh3ZEaLmTM:&amp;ved=0CAUQjRw&amp;url=http://dusuncemuhendisi.blogspot.com/2013/01/sakip-sabancinn-48-ogudu.html&amp;ei=3OstUofmOMaHtAbD_IC4AQ&amp;psig=AFQjCNGh9DCA9SREKWCYJkS2Oh_ciH0WpA&amp;ust=1378827605530281"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hyperlink" Target="http://www.google.com.tr/url?sa=i&amp;rct=j&amp;q=&amp;esrc=s&amp;frm=1&amp;source=images&amp;cd=&amp;cad=rja&amp;docid=F88HUQLo4wHwdM&amp;tbnid=k7Hdrd7dqsE7AM:&amp;ved=0CAUQjRw&amp;url=http://www.abantdortmevsimkonagi.com/icerik/1703/17/izzet-baysal&amp;ei=JOwtUrj_J8SLswaK0IGYDg&amp;psig=AFQjCNFpUmk3qBBva-1R_MVkLAhzAdfeeA&amp;ust=1378827671929074" TargetMode="Externa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hyperlink" Target="http://www.google.com.tr/url?sa=i&amp;rct=j&amp;q=&amp;esrc=s&amp;frm=1&amp;source=images&amp;cd=&amp;cad=rja&amp;docid=Zd3jP2ZX2Cc5kM&amp;tbnid=dA_1NX_3zroxdM:&amp;ved=0CAUQjRw&amp;url=http://www.personelalim.com/tag/eczacibasi-kariyer&amp;ei=WewtUp6YKcXHtQa854CoDw&amp;psig=AFQjCNGlL8nTldxK1XG73WMUitDR3Q4LTg&amp;ust=1378827729327287" TargetMode="External"/><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hyperlink" Target="http://www.google.com.tr/url?sa=i&amp;rct=j&amp;q=&amp;esrc=s&amp;frm=1&amp;source=images&amp;cd=&amp;cad=rja&amp;docid=TpbxvlnsFOvzLM&amp;tbnid=VhA8N-z2a5jsSM:&amp;ved=0CAUQjRw&amp;url=http://www.haberler.com/dr-nejat-f-eczacibasi-konserlerle-anilacak-4309438-haberi/&amp;ei=aOwtUpTeDMKetAa32YG4Cw&amp;psig=AFQjCNGlL8nTldxK1XG73WMUitDR3Q4LTg&amp;ust=1378827729327287"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hyperlink" Target="http://www.google.com.tr/url?sa=i&amp;rct=j&amp;q=&amp;esrc=s&amp;frm=1&amp;source=images&amp;cd=&amp;cad=rja&amp;docid=dCu1Vjwmml9mBM&amp;tbnid=wsxSe-JAtIPHdM:&amp;ved=0CAUQjRw&amp;url=http://www.bursbasvurusu.com/&amp;ei=pOwtUqmUIY_EsgbBzYHgDg&amp;psig=AFQjCNGFqPFZ-5bb9A35u6ynriL8Yr33mg&amp;ust=1378827805352179"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tr/url?sa=i&amp;rct=j&amp;q=&amp;esrc=s&amp;frm=1&amp;source=images&amp;cd=&amp;cad=rja&amp;docid=uzsdle42VxEeiM&amp;tbnid=Ix53MHPeZ4JBcM:&amp;ved=0CAUQjRw&amp;url=http://www.tunceliemek.com.tr/kategoriler.asp?katid=5&amp;sayfano=73&amp;ei=CKEsUr_PPNHI0AWu4IDgDA&amp;psig=AFQjCNHT_aMBZ3UZU2KWUp0CilbaIIB8IQ&amp;ust=1378742748291307"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sz="7300" b="1" dirty="0"/>
              <a:t>6. ÜNİTE  </a:t>
            </a:r>
            <a:r>
              <a:rPr lang="tr-TR" dirty="0"/>
              <a:t/>
            </a:r>
            <a:br>
              <a:rPr lang="tr-TR" dirty="0"/>
            </a:br>
            <a:endParaRPr lang="tr-TR" dirty="0"/>
          </a:p>
        </p:txBody>
      </p:sp>
      <p:sp>
        <p:nvSpPr>
          <p:cNvPr id="3" name="2 Alt Başlık"/>
          <p:cNvSpPr>
            <a:spLocks noGrp="1"/>
          </p:cNvSpPr>
          <p:nvPr>
            <p:ph type="subTitle" idx="1"/>
          </p:nvPr>
        </p:nvSpPr>
        <p:spPr/>
        <p:txBody>
          <a:bodyPr>
            <a:noAutofit/>
          </a:bodyPr>
          <a:lstStyle/>
          <a:p>
            <a:r>
              <a:rPr lang="tr-TR" sz="6600" b="1" dirty="0" smtClean="0"/>
              <a:t>TOPLUM İÇİN ÇALIŞANLAR</a:t>
            </a:r>
            <a:endParaRPr lang="tr-TR" sz="6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52326"/>
            <a:ext cx="878497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RESMİ KURUMLAR: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Devletin, toplumun eğitim, sağlık,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venlik, barınma, beslenme, sağlıklı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gibi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karşılamak amacıyla kurduğu kurumlara</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resmi kurum</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denir.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2531" name="Picture 3" descr="http://www.tdb.org.tr/tdb/v2/konsol/upload_img/kurum_ve_kuruluslar.jpg">
            <a:hlinkClick r:id="rId2"/>
          </p:cNvPr>
          <p:cNvPicPr>
            <a:picLocks noChangeAspect="1" noChangeArrowheads="1"/>
          </p:cNvPicPr>
          <p:nvPr/>
        </p:nvPicPr>
        <p:blipFill>
          <a:blip r:embed="rId3" cstate="print"/>
          <a:srcRect/>
          <a:stretch>
            <a:fillRect/>
          </a:stretch>
        </p:blipFill>
        <p:spPr bwMode="auto">
          <a:xfrm>
            <a:off x="1475656" y="2708920"/>
            <a:ext cx="5472608" cy="388843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79512" y="92283"/>
            <a:ext cx="878497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Resmi kurumlar; </a:t>
            </a:r>
            <a:r>
              <a:rPr kumimoji="0" lang="tr-TR" sz="2800" b="1" i="0" u="sng"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Cumhurbaşkanlığı,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Bakanlıklar,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TBMM,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Mahkemeler,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Devlet okulları,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Devlet hastaneleri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Sağlık ocakları,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Nüfus müdürlüğü,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Valilikler,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Kaymakamlık,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Belediye,</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Muhtarlık             gibi kuruluşlar resmi kurumlardır.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07504" y="395599"/>
            <a:ext cx="8928992"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Resmi Kurum </a:t>
            </a:r>
            <a:r>
              <a:rPr kumimoji="0" lang="tr-TR" sz="2800" b="1" i="0" u="sng"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1" i="0" u="sng"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zellikleri: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Masrafları (giderleri) devlet tarafından karşılanır.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Çalışanların tek amacı topluma hizmet etmek, toplumun sorunlarına çözüm bulmaktır.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 Çalışma şartları ve yöntemleri devlet tarafından belirlenir.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Çalışanlar, hizmetlerinin karşılığında "maaş" denilen ücret alırlar.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Çalışanlar arasında mevki(makam) ve görev farkı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Resmi kurumlara kamu kurumları da denir. Çalışanlarına da</a:t>
            </a:r>
            <a:r>
              <a:rPr kumimoji="0" lang="tr-TR" sz="2800" b="1" i="0" u="none" strike="noStrike" cap="none" normalizeH="0" baseline="0" dirty="0" smtClean="0">
                <a:ln>
                  <a:noFill/>
                </a:ln>
                <a:solidFill>
                  <a:schemeClr val="tx1"/>
                </a:solidFill>
                <a:effectLst/>
                <a:latin typeface="Comic Sans MS" pitchFamily="66" charset="0"/>
                <a:cs typeface="Arial" pitchFamily="34" charset="0"/>
              </a:rPr>
              <a:t> "</a:t>
            </a:r>
            <a:r>
              <a:rPr kumimoji="0" lang="tr-TR" sz="2800" b="1" i="0" u="none" strike="noStrike" cap="none" normalizeH="0" baseline="0" dirty="0" smtClean="0">
                <a:ln>
                  <a:noFill/>
                </a:ln>
                <a:solidFill>
                  <a:srgbClr val="FF0000"/>
                </a:solidFill>
                <a:effectLst/>
                <a:latin typeface="Comic Sans MS" pitchFamily="66" charset="0"/>
                <a:cs typeface="Arial" pitchFamily="34" charset="0"/>
              </a:rPr>
              <a:t>kamu görevlisi"</a:t>
            </a:r>
            <a:r>
              <a:rPr kumimoji="0" lang="tr-TR" sz="28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2800" b="0" i="0" u="none" strike="noStrike" cap="none" normalizeH="0" baseline="0" dirty="0" smtClean="0">
                <a:ln>
                  <a:noFill/>
                </a:ln>
                <a:solidFill>
                  <a:schemeClr val="tx1"/>
                </a:solidFill>
                <a:effectLst/>
                <a:latin typeface="Comic Sans MS" pitchFamily="66" charset="0"/>
                <a:cs typeface="Arial" pitchFamily="34" charset="0"/>
              </a:rPr>
              <a:t>ya da </a:t>
            </a:r>
            <a:r>
              <a:rPr kumimoji="0" lang="tr-TR" sz="2800" b="1" i="0" u="none" strike="noStrike" cap="none" normalizeH="0" baseline="0" dirty="0" smtClean="0">
                <a:ln>
                  <a:noFill/>
                </a:ln>
                <a:solidFill>
                  <a:schemeClr val="tx1"/>
                </a:solidFill>
                <a:effectLst/>
                <a:latin typeface="Comic Sans MS" pitchFamily="66" charset="0"/>
                <a:cs typeface="Arial" pitchFamily="34" charset="0"/>
              </a:rPr>
              <a:t>"</a:t>
            </a:r>
            <a:r>
              <a:rPr kumimoji="0" lang="tr-TR" sz="2800" b="1" i="0" u="none" strike="noStrike" cap="none" normalizeH="0" baseline="0" dirty="0" smtClean="0">
                <a:ln>
                  <a:noFill/>
                </a:ln>
                <a:solidFill>
                  <a:srgbClr val="FF0000"/>
                </a:solidFill>
                <a:effectLst/>
                <a:latin typeface="Comic Sans MS" pitchFamily="66" charset="0"/>
                <a:cs typeface="Arial" pitchFamily="34" charset="0"/>
              </a:rPr>
              <a:t>memur"</a:t>
            </a:r>
            <a:r>
              <a:rPr kumimoji="0" lang="tr-TR" sz="28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2800" b="0" i="0" u="none" strike="noStrike" cap="none" normalizeH="0" baseline="0" dirty="0" smtClean="0">
                <a:ln>
                  <a:noFill/>
                </a:ln>
                <a:solidFill>
                  <a:schemeClr val="tx1"/>
                </a:solidFill>
                <a:effectLst/>
                <a:latin typeface="Comic Sans MS" pitchFamily="66" charset="0"/>
                <a:cs typeface="Arial" pitchFamily="34" charset="0"/>
              </a:rPr>
              <a:t>denir.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07504" y="530614"/>
            <a:ext cx="8928992"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Toplumun Temel İhtiya</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larını Karşılamak İ</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in Kurulan Resmi Kurumlar: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1. Eğitim Kurumları:</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Toplumumuzun eğitim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ğretim ihtiyacını karşılamak amacıyla oluşturulmuş kurumlarımızdır. Eğitim kurumlarımız Milli Eğitim Bakanlığıdır.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Milli Eğitim Bakanlığı;</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Eğitim sisteminin belirlenmesinde,  Okullarda okutulacak derslerin m</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fredatının hazırlanmasını ve uygulanmasını,  Okul ihtiyacı olan yerleşim yerlerini tespit ederek okul yapılmasını,  Okulu olmayan 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ylerdeki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ocukları da en yakın okula taşıyarak toplumun eğitim ihtiyacını karşılamaya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07504" y="139267"/>
            <a:ext cx="885698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lkemizdeki eğitim ihtiyacı şu eğitim kurumları tarafından sağlanmaktadır: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Kreşler ve anaokulları, </a:t>
            </a:r>
            <a:b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İlk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ğretim okulları,  </a:t>
            </a:r>
            <a:b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Orta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ğretim kurumları (Liseler)  Dershaneler ve s</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kursları,  </a:t>
            </a:r>
            <a:b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niversiteler,  </a:t>
            </a:r>
            <a:b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Halk Eğitim Merkezleri,  </a:t>
            </a:r>
            <a:b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28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A</a:t>
            </a:r>
            <a:r>
              <a:rPr kumimoji="0" lang="tr-TR" sz="2800" b="0" i="0" u="none" strike="noStrike" cap="none" normalizeH="0" baseline="0" dirty="0" err="1"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ık</a:t>
            </a:r>
            <a:r>
              <a:rPr kumimoji="0" lang="tr-TR" sz="2800" b="0" i="0" u="none" strike="noStrike" cap="none" normalizeH="0" baseline="0" dirty="0" err="1"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ğretim</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Okulları.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27" name="Picture 3" descr="https://encrypted-tbn1.gstatic.com/images?q=tbn:ANd9GcRMXnm0gIjcb4NpuFK--fKlh2jeHjTJroTBSzYTdrDAFrGWvlzv">
            <a:hlinkClick r:id="rId2"/>
          </p:cNvPr>
          <p:cNvPicPr>
            <a:picLocks noChangeAspect="1" noChangeArrowheads="1"/>
          </p:cNvPicPr>
          <p:nvPr/>
        </p:nvPicPr>
        <p:blipFill>
          <a:blip r:embed="rId3" cstate="print"/>
          <a:srcRect/>
          <a:stretch>
            <a:fillRect/>
          </a:stretch>
        </p:blipFill>
        <p:spPr bwMode="auto">
          <a:xfrm>
            <a:off x="3995936" y="3573016"/>
            <a:ext cx="4896544" cy="3173761"/>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memurlarnet.biz/images/album/dortdilbiliyoqd9yy7.jpg">
            <a:hlinkClick r:id="rId2"/>
          </p:cNvPr>
          <p:cNvPicPr>
            <a:picLocks noChangeAspect="1" noChangeArrowheads="1"/>
          </p:cNvPicPr>
          <p:nvPr/>
        </p:nvPicPr>
        <p:blipFill>
          <a:blip r:embed="rId3" cstate="print"/>
          <a:srcRect/>
          <a:stretch>
            <a:fillRect/>
          </a:stretch>
        </p:blipFill>
        <p:spPr bwMode="auto">
          <a:xfrm>
            <a:off x="179512" y="188640"/>
            <a:ext cx="8784976" cy="655272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512" y="146689"/>
            <a:ext cx="88569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2</a:t>
            </a:r>
            <a:r>
              <a:rPr kumimoji="0" lang="tr-TR" sz="32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 Sağlık Kurumları:</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Her toplum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sağlığın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bir yeri 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Sağlıksız nesillerin yaşadığı toplumlar ilerleyip kalkınamazlar. Bu nedenle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de sağlığa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 verilmiştir. Devlet, topluma sağlık hizmeti vermesi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pek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kurum oluşturmuştur.Sağlık kurumlarımız, insanların hastalıklardan korunması, teşhis ve tedavisi hizmetlerini vermek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kurulmuşlardır.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storage.tipeez.com/ThumbStorage/9/2039_3_Original.jpg">
            <a:hlinkClick r:id="rId2"/>
          </p:cNvPr>
          <p:cNvPicPr>
            <a:picLocks noChangeAspect="1" noChangeArrowheads="1"/>
          </p:cNvPicPr>
          <p:nvPr/>
        </p:nvPicPr>
        <p:blipFill>
          <a:blip r:embed="rId3" cstate="print"/>
          <a:srcRect/>
          <a:stretch>
            <a:fillRect/>
          </a:stretch>
        </p:blipFill>
        <p:spPr bwMode="auto">
          <a:xfrm>
            <a:off x="2195736" y="4581128"/>
            <a:ext cx="3672408" cy="2151881"/>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07504" y="790297"/>
            <a:ext cx="892899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Bunların </a:t>
            </a:r>
            <a:r>
              <a:rPr kumimoji="0" lang="tr-TR" sz="3200" b="1" i="0" u="none" strike="noStrike" cap="none" normalizeH="0" baseline="0" dirty="0" err="1" smtClean="0">
                <a:ln>
                  <a:noFill/>
                </a:ln>
                <a:solidFill>
                  <a:srgbClr val="FF0000"/>
                </a:solidFill>
                <a:effectLst/>
                <a:latin typeface="Comic Sans MS" pitchFamily="66" charset="0"/>
                <a:ea typeface="Calibri" pitchFamily="34" charset="0"/>
                <a:cs typeface="Times New Roman" pitchFamily="18" charset="0"/>
              </a:rPr>
              <a:t>başlıcaları</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şunlardır: </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Sağlık Bakanlığı,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Hastaneler,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Sağlık Ocakları,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Dispanserler,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Sanatoryumlar,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Tıp merkezleri,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Sağlık evleri,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Eczaneler,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Doğum evleridir.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9" name="Picture 3" descr="https://encrypted-tbn3.gstatic.com/images?q=tbn:ANd9GcT3HqZVu1HBo-m7q5sZU55Lz9cMC1HuVpl7LQ4wqhn9NR9QuloqkA">
            <a:hlinkClick r:id="rId2"/>
          </p:cNvPr>
          <p:cNvPicPr>
            <a:picLocks noChangeAspect="1" noChangeArrowheads="1"/>
          </p:cNvPicPr>
          <p:nvPr/>
        </p:nvPicPr>
        <p:blipFill>
          <a:blip r:embed="rId3" cstate="print"/>
          <a:srcRect/>
          <a:stretch>
            <a:fillRect/>
          </a:stretch>
        </p:blipFill>
        <p:spPr bwMode="auto">
          <a:xfrm>
            <a:off x="3779912" y="1484784"/>
            <a:ext cx="4824536" cy="518457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79512" y="103297"/>
            <a:ext cx="885698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Devletin Sağlık G</a:t>
            </a:r>
            <a:r>
              <a:rPr kumimoji="0" lang="tr-TR" sz="2800" b="1" i="0" u="sng" strike="noStrike" cap="none" normalizeH="0" baseline="0" dirty="0" smtClean="0">
                <a:ln>
                  <a:noFill/>
                </a:ln>
                <a:solidFill>
                  <a:srgbClr val="FF0000"/>
                </a:solidFill>
                <a:effectLst/>
                <a:latin typeface="Calibri"/>
                <a:ea typeface="Times New Roman" pitchFamily="18" charset="0"/>
                <a:cs typeface="Times New Roman" pitchFamily="18" charset="0"/>
              </a:rPr>
              <a:t>ö</a:t>
            </a:r>
            <a:r>
              <a:rPr kumimoji="0" lang="tr-TR" sz="2800" b="1" i="0" u="sng"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revleri: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Sağlık kurumları açmak.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Sağlık kurumlarında çalışacak doktor, hemşire ve hasta bakıcıları yetiştirmek.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Hastaların tedavileri için gerekli ilaçları ve tıbbi malzemeleri temin etmek.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Sağlık hizmetlerini tüm vatandaşlara götürmek.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Doktor ve hasta hakları korumak.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Sağlık kurumlarında doktor, hemşire, sağlık memuru, ebe, hasta bakıcı gibi çalışanlar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23" name="Picture 3" descr="http://www.sondakikahaberleri.info.tr/images/haberresim/56152-saglikcilar-bakandan-egitim-seferberligi-istedi.jpg">
            <a:hlinkClick r:id="rId2"/>
          </p:cNvPr>
          <p:cNvPicPr>
            <a:picLocks noChangeAspect="1" noChangeArrowheads="1"/>
          </p:cNvPicPr>
          <p:nvPr/>
        </p:nvPicPr>
        <p:blipFill>
          <a:blip r:embed="rId3" cstate="print"/>
          <a:srcRect/>
          <a:stretch>
            <a:fillRect/>
          </a:stretch>
        </p:blipFill>
        <p:spPr bwMode="auto">
          <a:xfrm>
            <a:off x="2987825" y="4437112"/>
            <a:ext cx="4104456" cy="232486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79512" y="85207"/>
            <a:ext cx="885698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66725" algn="l"/>
              </a:tabLst>
            </a:pPr>
            <a:r>
              <a:rPr kumimoji="0" lang="tr-TR" sz="32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3. Adalet Kurumları:</a:t>
            </a:r>
            <a:endParaRPr kumimoji="0" lang="tr-TR" sz="3200" b="0"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66725" algn="l"/>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Adalet, hakkın gözetilmesi ve yerine getirilmesi anlamına gelir. Haklı ile haksızın ayırt edilmesi adaletle sağlanır. Adalet karşısında güçlü ile güçsüz, zengin ile fakir eşit haklara sahiptir.Adalet, hukuk kurallarına göre bağımsız yargı sonucunda oluşur.</a:t>
            </a:r>
            <a:r>
              <a:rPr kumimoji="0" lang="tr-TR" sz="32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31747" name="Picture 3" descr="https://encrypted-tbn3.gstatic.com/images?q=tbn:ANd9GcSMhUIX4pPsdIi9HDuCou9Kig10kw6Er7Ua4Cmc9UzNao40L4_KXbDkSLss">
            <a:hlinkClick r:id="rId2"/>
          </p:cNvPr>
          <p:cNvPicPr>
            <a:picLocks noChangeAspect="1" noChangeArrowheads="1"/>
          </p:cNvPicPr>
          <p:nvPr/>
        </p:nvPicPr>
        <p:blipFill>
          <a:blip r:embed="rId3" cstate="print"/>
          <a:srcRect/>
          <a:stretch>
            <a:fillRect/>
          </a:stretch>
        </p:blipFill>
        <p:spPr bwMode="auto">
          <a:xfrm>
            <a:off x="1691680" y="3645024"/>
            <a:ext cx="5688632" cy="295232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135236"/>
            <a:ext cx="892899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TOPLUMSAL İHTİYA</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LARIMIZ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Toplum:</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Aynı toprak par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ası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zerinde bir arada yaşayan ve temel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ıkarlarını sağlamak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iş birliği yapan insanların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 toplum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inde doğar, yaşar ve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r.Bu esnada bebekliğimizden yaşlılığımıza kadar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şeye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duyarız.Bunlardan bazılarını kendimiz tek başımıza karşılayabiliriz. Ama bazılarını başkalarından yarım alarak karşılayabiliriz.İnsan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bu bir zorunluluktur.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insan dayanışma ve yardımlaşma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inde olmak zorundadır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07504" y="206943"/>
            <a:ext cx="88569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Mahkemeler, vatandaşların birbirileriyle anlaşmazlıklarını </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çö</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zmek, su</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luları kanunlara dayanarak</a:t>
            </a:r>
            <a:r>
              <a:rPr kumimoji="0" lang="tr-TR" sz="3200" b="0" i="0" u="none" strike="noStrike" cap="none" normalizeH="0" dirty="0" smtClean="0">
                <a:ln>
                  <a:noFill/>
                </a:ln>
                <a:solidFill>
                  <a:schemeClr val="tx1"/>
                </a:solidFill>
                <a:effectLst/>
                <a:latin typeface="Comic Sans MS" pitchFamily="66" charset="0"/>
                <a:ea typeface="Times New Roman" pitchFamily="18"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cezalandırmak amacıyla kurulmuşlardır.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Hakimler, savcılar, avukatlar; Adalet Bakanlığına bağlı olarak </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alışırlar.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Mahkemeler, karakollar, </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cezaevleri, Adli Tıp Kurumu, </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Anayasa </a:t>
            </a:r>
            <a:r>
              <a:rPr lang="tr-TR" sz="3200" dirty="0">
                <a:latin typeface="Comic Sans MS" pitchFamily="66" charset="0"/>
                <a:ea typeface="Times New Roman" pitchFamily="18"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Mahkemesi,</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Danıştay, </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Yargıtay gibi kurumları </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71" name="Picture 3" descr="https://encrypted-tbn3.gstatic.com/images?q=tbn:ANd9GcRf3cBK9d9kvAt3bteV0GNMZsJgiGNxV_urBEJN4aeeL4PKzAwW">
            <a:hlinkClick r:id="rId2"/>
          </p:cNvPr>
          <p:cNvPicPr>
            <a:picLocks noChangeAspect="1" noChangeArrowheads="1"/>
          </p:cNvPicPr>
          <p:nvPr/>
        </p:nvPicPr>
        <p:blipFill>
          <a:blip r:embed="rId3" cstate="print"/>
          <a:srcRect/>
          <a:stretch>
            <a:fillRect/>
          </a:stretch>
        </p:blipFill>
        <p:spPr bwMode="auto">
          <a:xfrm>
            <a:off x="5724128" y="3212976"/>
            <a:ext cx="3292971" cy="3312368"/>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504" y="179829"/>
            <a:ext cx="892899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69900" algn="l"/>
              </a:tabLst>
            </a:pPr>
            <a:r>
              <a:rPr kumimoji="0" lang="tr-TR" sz="32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4. G</a:t>
            </a:r>
            <a:r>
              <a:rPr kumimoji="0" lang="tr-TR" sz="3200" b="1" i="0" u="none" strike="noStrike" cap="none" normalizeH="0" baseline="0" dirty="0" smtClean="0">
                <a:ln>
                  <a:noFill/>
                </a:ln>
                <a:solidFill>
                  <a:srgbClr val="FF0000"/>
                </a:solidFill>
                <a:effectLst/>
                <a:latin typeface="Calibri"/>
                <a:ea typeface="Times New Roman" pitchFamily="18"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Times New Roman" pitchFamily="18" charset="0"/>
                <a:cs typeface="Times New Roman" pitchFamily="18" charset="0"/>
              </a:rPr>
              <a:t>venlik Kurumlarımız:</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69900" algn="l"/>
              </a:tabLst>
            </a:pP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Devletin kuruluş ama</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larının başında g</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venlik gelir. Toplumun i</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 ve dış </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atışmalardan ve saldırılardan korunması devletin temel g</a:t>
            </a:r>
            <a:r>
              <a:rPr kumimoji="0" lang="tr-TR" sz="3200" b="0" i="0" u="none" strike="noStrike" cap="none" normalizeH="0" baseline="0" dirty="0" smtClean="0">
                <a:ln>
                  <a:noFill/>
                </a:ln>
                <a:solidFill>
                  <a:schemeClr val="tx1"/>
                </a:solidFill>
                <a:effectLst/>
                <a:latin typeface="Calibri"/>
                <a:ea typeface="Times New Roman" pitchFamily="18"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revlerindendir.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3795" name="Picture 3" descr="http://www.haberdokuz.com/wp-content/uploads/polis.jpg">
            <a:hlinkClick r:id="rId2"/>
          </p:cNvPr>
          <p:cNvPicPr>
            <a:picLocks noChangeAspect="1" noChangeArrowheads="1"/>
          </p:cNvPicPr>
          <p:nvPr/>
        </p:nvPicPr>
        <p:blipFill>
          <a:blip r:embed="rId3" cstate="print"/>
          <a:srcRect/>
          <a:stretch>
            <a:fillRect/>
          </a:stretch>
        </p:blipFill>
        <p:spPr bwMode="auto">
          <a:xfrm>
            <a:off x="107504" y="2852936"/>
            <a:ext cx="4536504" cy="3893841"/>
          </a:xfrm>
          <a:prstGeom prst="rect">
            <a:avLst/>
          </a:prstGeom>
          <a:noFill/>
        </p:spPr>
      </p:pic>
      <p:pic>
        <p:nvPicPr>
          <p:cNvPr id="33797" name="Picture 5" descr="http://www.pressyado.com/wp-content/uploads/2009/12/asker.jpg">
            <a:hlinkClick r:id="rId4"/>
          </p:cNvPr>
          <p:cNvPicPr>
            <a:picLocks noChangeAspect="1" noChangeArrowheads="1"/>
          </p:cNvPicPr>
          <p:nvPr/>
        </p:nvPicPr>
        <p:blipFill>
          <a:blip r:embed="rId5" cstate="print"/>
          <a:srcRect/>
          <a:stretch>
            <a:fillRect/>
          </a:stretch>
        </p:blipFill>
        <p:spPr bwMode="auto">
          <a:xfrm>
            <a:off x="4644008" y="2852936"/>
            <a:ext cx="4320480" cy="3810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107504" y="441766"/>
            <a:ext cx="892899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Devlet pek çok güvenlik kurum oluşturmuştur.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Bunların </a:t>
            </a:r>
            <a:r>
              <a:rPr kumimoji="0" lang="tr-TR" sz="3200" b="1" i="0" u="none" strike="noStrike" cap="none" normalizeH="0" baseline="0" dirty="0" err="1" smtClean="0">
                <a:ln>
                  <a:noFill/>
                </a:ln>
                <a:solidFill>
                  <a:srgbClr val="FF0000"/>
                </a:solidFill>
                <a:effectLst/>
                <a:latin typeface="Comic Sans MS" pitchFamily="66" charset="0"/>
                <a:cs typeface="Arial" pitchFamily="34" charset="0"/>
              </a:rPr>
              <a:t>başlıcaları</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 şunlardır: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İçişleri Bakanlığı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Milli savunma Bakanlığı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Türk Silahlı Kuvvetleri (Genelkurmay Başkanlığı)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Polis Teşkilatı (Emniyet Genel Müdürlüğü)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venliğin sağlanmasından </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İşleri Bakanlığının</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sorumluluğundadır. </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Polis teşkilatı ve karakollar İ</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işleri Bakanlığına bağlıdır</a:t>
            </a:r>
            <a:r>
              <a:rPr kumimoji="0" lang="tr-TR" sz="10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07504" y="149013"/>
            <a:ext cx="892899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 SİLAHLI KUVVETLERİ:</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lkemizi, dış tehditlere karşı korumak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Silahlı Kuvvetlerinin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revidir.Genelkurmay Başkanlığına bağlı Kara, Deniz, Hava Kuvvetleri Komutanlıkları ve Jandarma Genel Komutanlığından oluşan askeri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"T</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Silahlı Kuvvetleri"</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denir.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silahlı Kuvvetlerinin birinci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revi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vatanını ve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rkiye Cumhuriyeti'ni korumak ve kollamaktır.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5843" name="Picture 3" descr="http://www.geziparkiturkiye.com/gorsel/tskya-mektubum-805354.jpg">
            <a:hlinkClick r:id="rId2"/>
          </p:cNvPr>
          <p:cNvPicPr>
            <a:picLocks noChangeAspect="1" noChangeArrowheads="1"/>
          </p:cNvPicPr>
          <p:nvPr/>
        </p:nvPicPr>
        <p:blipFill>
          <a:blip r:embed="rId3" cstate="print"/>
          <a:srcRect/>
          <a:stretch>
            <a:fillRect/>
          </a:stretch>
        </p:blipFill>
        <p:spPr bwMode="auto">
          <a:xfrm>
            <a:off x="3851920" y="4581128"/>
            <a:ext cx="3456384" cy="2127152"/>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07504" y="318159"/>
            <a:ext cx="8856984"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5. Sosyal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venlik Kurumları:</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İnsanlar yaşamlarını devam ettirmek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alışmak zorundadır. Ama hayat boyunca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alışmak, sağlıklı kalmak ve kimseye muhta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olmadan yaşamak zordur. Bu nedenle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alışanların maaşlarının bir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devlete bağlı sosyal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venlik kurumlarına kesinti olarak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denir. Bu parayla devlet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alışanlarının tedavi giderlerini karşılar.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Emekli olduklarında ise onlara ikramiye verilir, emekli maaşları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denir, sağlık giderleri karşılanır.</a:t>
            </a:r>
            <a:b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Buna</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sosyal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venlik sistemi</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179512" y="116632"/>
            <a:ext cx="8712968" cy="65901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lkemizde </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üç</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farklı sosyal g</a:t>
            </a: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venlik kurumu vardır. Bunlar: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Emekli Sandığı</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Resmi kurumlarda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alışanların, sağlık,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venlik gibi ihtiya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karşılayıp onları destekleyen kurumdur. Emekli Sandığı, devlet memurlarına hizmet verir.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Sosyal Sigortalar Kurumu:</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Resmi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 sekt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alanlarında iş</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olarak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 vatandaşların sosyal haklarını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zenleyen ve onlara hizmet veren bir kurumdur.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Bağ- Kur:</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ift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esnaf, zanaatkâr gibi kendi iş alanlarını kurup buralarda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 insanların sosyal haklarını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zenlemek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alışır.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Bu üç kurum</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Sosyal güvenlik Kurumu (SGK)</a:t>
            </a:r>
            <a:r>
              <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altında hizmet vermeye başladı</a:t>
            </a:r>
            <a:r>
              <a:rPr kumimoji="0" lang="tr-TR" sz="2800" b="0" i="0" u="none" strike="noStrike" cap="none" normalizeH="0" baseline="0" dirty="0" smtClean="0">
                <a:ln>
                  <a:noFill/>
                </a:ln>
                <a:solidFill>
                  <a:srgbClr val="FF0000"/>
                </a:solidFill>
                <a:effectLst/>
                <a:latin typeface="Arial" pitchFamily="34" charset="0"/>
                <a:cs typeface="Arial" pitchFamily="34" charset="0"/>
              </a:rPr>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07504" y="116633"/>
            <a:ext cx="8856984" cy="51074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6. Yerleşme ve Konut Edindirme(Barınma) Kurumları:</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Kurulacak şehirlerin nerede kurulacağı, ev yapma izinleri, yolları, planlaması, bakıma muhta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ve kimsesizlerin kalacak yerleri bu kurumlar tarafından y</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netilir. Bayındırlık ve iskan(yerleşme) Bakanlığı, Başbakanlık Toplu Konut İdaresi Başkanlığı(TOKİ) ve belediyeler toplumumuzun yerleşme ve konut(ev) edinme sorumluluğunu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stlenmiş resmi kurumlarıdır.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Oteller, Huzurevleri,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ocuk Esirgeme Yurtları gibi belli başlı kurumları da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8915" name="Picture 3" descr="https://encrypted-tbn0.gstatic.com/images?q=tbn:ANd9GcT8UtFkvDlCLhDaXuO9z0ixqv1glXDKCN5JzsyAgam6_BDfaebM">
            <a:hlinkClick r:id="rId2"/>
          </p:cNvPr>
          <p:cNvPicPr>
            <a:picLocks noChangeAspect="1" noChangeArrowheads="1"/>
          </p:cNvPicPr>
          <p:nvPr/>
        </p:nvPicPr>
        <p:blipFill>
          <a:blip r:embed="rId3" cstate="print"/>
          <a:srcRect/>
          <a:stretch>
            <a:fillRect/>
          </a:stretch>
        </p:blipFill>
        <p:spPr bwMode="auto">
          <a:xfrm>
            <a:off x="899592" y="5085184"/>
            <a:ext cx="3233936" cy="1669555"/>
          </a:xfrm>
          <a:prstGeom prst="rect">
            <a:avLst/>
          </a:prstGeom>
          <a:noFill/>
        </p:spPr>
      </p:pic>
      <p:pic>
        <p:nvPicPr>
          <p:cNvPr id="38917" name="Picture 5" descr="http://www.kenthaber.com/Resimler/2004/08/06/cc806.jpg">
            <a:hlinkClick r:id="rId4"/>
          </p:cNvPr>
          <p:cNvPicPr>
            <a:picLocks noChangeAspect="1" noChangeArrowheads="1"/>
          </p:cNvPicPr>
          <p:nvPr/>
        </p:nvPicPr>
        <p:blipFill>
          <a:blip r:embed="rId5" cstate="print"/>
          <a:srcRect/>
          <a:stretch>
            <a:fillRect/>
          </a:stretch>
        </p:blipFill>
        <p:spPr bwMode="auto">
          <a:xfrm>
            <a:off x="5724128" y="4653136"/>
            <a:ext cx="3233936" cy="2065412"/>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79512" y="116633"/>
            <a:ext cx="8856984" cy="44972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7. </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evre İle ilgili Kurumlar: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sorunlarının ortaya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ıkmasını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nlemek amacıyla devlet tarafından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ve Orman Bakanlığı kurulmuştur. Yaşadığımız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evrenin d</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zeni, temizliği, ağa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landırılması gibi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alışmalar bu bakanlığın sorumluluğundadır.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sorunları bu bakanlığa bağlı birimler tarafından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lmeye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alışılır.</a:t>
            </a:r>
            <a:r>
              <a:rPr lang="tr-TR" sz="2800" dirty="0">
                <a:latin typeface="Arial" pitchFamily="34" charset="0"/>
                <a:cs typeface="Arial" pitchFamily="34" charset="0"/>
              </a:rPr>
              <a:t>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lkemizin tarihi ve 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rel varlıklarının korunmasını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 turizminin geliştirilmesi işini de K</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lt</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ve Turizm Bakanlığı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stelenmektedir.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1987" name="Picture 3" descr="https://encrypted-tbn0.gstatic.com/images?q=tbn:ANd9GcQ-te8NHyl4HI0OuqfmFiYxQTav0Vl3P2Rw_fJ-fMG4VdHJP2mo">
            <a:hlinkClick r:id="rId2"/>
          </p:cNvPr>
          <p:cNvPicPr>
            <a:picLocks noChangeAspect="1" noChangeArrowheads="1"/>
          </p:cNvPicPr>
          <p:nvPr/>
        </p:nvPicPr>
        <p:blipFill>
          <a:blip r:embed="rId3" cstate="print"/>
          <a:srcRect/>
          <a:stretch>
            <a:fillRect/>
          </a:stretch>
        </p:blipFill>
        <p:spPr bwMode="auto">
          <a:xfrm>
            <a:off x="1547664" y="4437112"/>
            <a:ext cx="2304256" cy="2135535"/>
          </a:xfrm>
          <a:prstGeom prst="rect">
            <a:avLst/>
          </a:prstGeom>
          <a:noFill/>
        </p:spPr>
      </p:pic>
      <p:pic>
        <p:nvPicPr>
          <p:cNvPr id="41989" name="Picture 5" descr="https://encrypted-tbn1.gstatic.com/images?q=tbn:ANd9GcQZsNff-X0QC8SC7htR2440IWXMK2gj_AcYhXUQlIF9jR4EA5yu">
            <a:hlinkClick r:id="rId4"/>
          </p:cNvPr>
          <p:cNvPicPr>
            <a:picLocks noChangeAspect="1" noChangeArrowheads="1"/>
          </p:cNvPicPr>
          <p:nvPr/>
        </p:nvPicPr>
        <p:blipFill>
          <a:blip r:embed="rId5" cstate="print"/>
          <a:srcRect/>
          <a:stretch>
            <a:fillRect/>
          </a:stretch>
        </p:blipFill>
        <p:spPr bwMode="auto">
          <a:xfrm>
            <a:off x="4644009" y="4509121"/>
            <a:ext cx="2304255" cy="216024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07504" y="130834"/>
            <a:ext cx="885698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Devlet Su işleri Genel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devlet Meteoroloji İşleri genel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Orman Genel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Koruma Kurumu Başkanlığı gibi kurumları 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temizliği ve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zeni, park ve bah</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elerin bakımı,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evrenin korunması gibi konularda</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belediyeler</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revler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stlenir.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3011" name="Picture 3" descr="https://encrypted-tbn2.gstatic.com/images?q=tbn:ANd9GcS_jbLSL0qivk8FwKD9B1ezvdRIVnL61XPkmJMrMTMbxg6XcLx-">
            <a:hlinkClick r:id="rId2"/>
          </p:cNvPr>
          <p:cNvPicPr>
            <a:picLocks noChangeAspect="1" noChangeArrowheads="1"/>
          </p:cNvPicPr>
          <p:nvPr/>
        </p:nvPicPr>
        <p:blipFill>
          <a:blip r:embed="rId3" cstate="print"/>
          <a:srcRect/>
          <a:stretch>
            <a:fillRect/>
          </a:stretch>
        </p:blipFill>
        <p:spPr bwMode="auto">
          <a:xfrm>
            <a:off x="251520" y="3645024"/>
            <a:ext cx="2952328" cy="2880320"/>
          </a:xfrm>
          <a:prstGeom prst="rect">
            <a:avLst/>
          </a:prstGeom>
          <a:noFill/>
        </p:spPr>
      </p:pic>
      <p:pic>
        <p:nvPicPr>
          <p:cNvPr id="43013" name="Picture 5" descr="http://www.sondakikahaberleri.info.tr/images/haberresim/67194-safranbolu-da-en-hizli-copcu-yarismasi-izleyin.jpg">
            <a:hlinkClick r:id="rId4"/>
          </p:cNvPr>
          <p:cNvPicPr>
            <a:picLocks noChangeAspect="1" noChangeArrowheads="1"/>
          </p:cNvPicPr>
          <p:nvPr/>
        </p:nvPicPr>
        <p:blipFill>
          <a:blip r:embed="rId5" cstate="print"/>
          <a:srcRect/>
          <a:stretch>
            <a:fillRect/>
          </a:stretch>
        </p:blipFill>
        <p:spPr bwMode="auto">
          <a:xfrm>
            <a:off x="3563888" y="3645024"/>
            <a:ext cx="3456384" cy="288032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hakankaya.org/wp-content/uploads/2012/06/olum-bak-git-anne-cocuk-1.jpg">
            <a:hlinkClick r:id="rId2"/>
          </p:cNvPr>
          <p:cNvPicPr>
            <a:picLocks noChangeAspect="1" noChangeArrowheads="1"/>
          </p:cNvPicPr>
          <p:nvPr/>
        </p:nvPicPr>
        <p:blipFill>
          <a:blip r:embed="rId3" cstate="print"/>
          <a:srcRect/>
          <a:stretch>
            <a:fillRect/>
          </a:stretch>
        </p:blipFill>
        <p:spPr bwMode="auto">
          <a:xfrm>
            <a:off x="179512" y="116632"/>
            <a:ext cx="8280920" cy="648072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07504" y="188640"/>
            <a:ext cx="8928992" cy="41703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Yalnızca insanlarla bir araya gelerek giderebileceğimiz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larımıza</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temel ihtiya</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lar</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denir.Temel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 insan yaşamı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son derece gerekli olan, olmadığında sıkıntısı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ekilen şeylerdir.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İnsanların, yaşamlarını daha iyi s</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rebilmesi, bazı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 karşılanmasına bağlıdır. Bu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363" name="Picture 3" descr="https://encrypted-tbn3.gstatic.com/images?q=tbn:ANd9GcTIb8K-Gcxyxh947zFEmeOiUimXM9fx2fr4622c2i69ikRFlXh_ZiWnYgSH">
            <a:hlinkClick r:id="rId2"/>
          </p:cNvPr>
          <p:cNvPicPr>
            <a:picLocks noChangeAspect="1" noChangeArrowheads="1"/>
          </p:cNvPicPr>
          <p:nvPr/>
        </p:nvPicPr>
        <p:blipFill>
          <a:blip r:embed="rId3" cstate="print"/>
          <a:srcRect/>
          <a:stretch>
            <a:fillRect/>
          </a:stretch>
        </p:blipFill>
        <p:spPr bwMode="auto">
          <a:xfrm>
            <a:off x="1835696" y="4221088"/>
            <a:ext cx="5256584" cy="2251324"/>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234566"/>
            <a:ext cx="878497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 TOPLUM KURULUŞLARI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zde toplumun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larının karşılaması sadece devleti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revi olmakta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ıkmıştır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konularda duyarlı bireyler bir araya gelerek eğitim, sağlık,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 k</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 insan hakları, bilim ve teknoloji gibi toplumu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larının karşılaması ve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sorularına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bulabilmek.amacıyla sivil toplum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tleri kurmaktadırlar.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t0.gstatic.com/images?q=tbn:ANd9GcSzErmfNId2LVv9qqN80AcIrJA0-1INJHLxX-N-TNXbSOzcnJVAQV3PZ5PJ">
            <a:hlinkClick r:id="rId2"/>
          </p:cNvPr>
          <p:cNvPicPr>
            <a:picLocks noChangeAspect="1" noChangeArrowheads="1"/>
          </p:cNvPicPr>
          <p:nvPr/>
        </p:nvPicPr>
        <p:blipFill>
          <a:blip r:embed="rId3" cstate="print"/>
          <a:srcRect/>
          <a:stretch>
            <a:fillRect/>
          </a:stretch>
        </p:blipFill>
        <p:spPr bwMode="auto">
          <a:xfrm>
            <a:off x="2699792" y="4725144"/>
            <a:ext cx="3816424" cy="1981201"/>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79512" y="668593"/>
            <a:ext cx="88569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Demokratik toplumlarda 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 devlet tek başına karşılayamaz. Bu nedenle insanlar bir araya gelerek dernek, vakıf ve sendikalar kurarlar. Bunlara</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 Toplum Kuruluşu</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(STK) denir.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Sivil toplum kuruluşları toplumun birlik, beraberliği ve yardımlaşmasında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rol oynar. Toplumun farklı kesimleri yardım etme, yardım alma amacıyla bir araya gelerek birlik ve beraberlik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rneği sergilerler.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7504" y="116633"/>
            <a:ext cx="8928992" cy="6695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Sivil toplum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tlerinin 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nemli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zelliği hizmetin para karşılığında değil de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olarak yapılmasıdır.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Sivil toplum kuruluşları</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dernek, vakıf, sendika, birlik, oda</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adları altında faaliyet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sterirler.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İnsanlar sivil toplum kuruluşlarına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 olup faaliyetlerine katılabilirler.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alışmalara maddi ve manevi katkılarda bulunabilirler. Ayrıca sivil toplum kuruluşlarını desteklemek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 olmak şart değildir. Hayırsever insanlar istediği zaman istediği sivil toplum kuruluşuna yardımda bulunabilirler.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07504" y="341779"/>
            <a:ext cx="885698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Resmi olmayan, doğrudan devlete ait olmayan her şey anlamında kullanılan bir terimdir.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 Toplum:</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Devlet kuruluşlarına bağlı olmadan, halkın kendi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inde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esasına dayalı olarak oluşturduğu topluluk anlamına gelmektedir.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Oda:</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Serbest meslek sahiplerinin (esnaf ve sanatkarların) bir araya gelerek kurdukları mesleki dayanışma kuruluşlarıdır. Sanayi Odası, Şof</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rler Odası, Ticaret Odası gibi.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107504" y="325698"/>
            <a:ext cx="892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Sendika:</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İş</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 işveren ve memurların hak ve kazan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korumak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kurulan dayanışma birlikleridir.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Dernek:</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Belirli ve ortak bir amacı ger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ekleştirmek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kurulan yasal topluluğa dernek denir. Sakatlar Derneği,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ağdaş Yaşamı Destekleme Derneği gibi.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9155" name="Picture 3" descr="http://www.mucadele.com.tr/images/haber/2011/43763.jpg">
            <a:hlinkClick r:id="rId2"/>
          </p:cNvPr>
          <p:cNvPicPr>
            <a:picLocks noChangeAspect="1" noChangeArrowheads="1"/>
          </p:cNvPicPr>
          <p:nvPr/>
        </p:nvPicPr>
        <p:blipFill>
          <a:blip r:embed="rId3" cstate="print"/>
          <a:srcRect/>
          <a:stretch>
            <a:fillRect/>
          </a:stretch>
        </p:blipFill>
        <p:spPr bwMode="auto">
          <a:xfrm>
            <a:off x="323528" y="3789040"/>
            <a:ext cx="3240360" cy="2799234"/>
          </a:xfrm>
          <a:prstGeom prst="rect">
            <a:avLst/>
          </a:prstGeom>
          <a:noFill/>
        </p:spPr>
      </p:pic>
      <p:pic>
        <p:nvPicPr>
          <p:cNvPr id="49157" name="Picture 5" descr="http://kutahyagercek.com/wp-content/uploads/2012/02/426.jpg">
            <a:hlinkClick r:id="rId4"/>
          </p:cNvPr>
          <p:cNvPicPr>
            <a:picLocks noChangeAspect="1" noChangeArrowheads="1"/>
          </p:cNvPicPr>
          <p:nvPr/>
        </p:nvPicPr>
        <p:blipFill>
          <a:blip r:embed="rId5" cstate="print"/>
          <a:srcRect/>
          <a:stretch>
            <a:fillRect/>
          </a:stretch>
        </p:blipFill>
        <p:spPr bwMode="auto">
          <a:xfrm>
            <a:off x="5148064" y="3933056"/>
            <a:ext cx="3842792" cy="2763789"/>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79512" y="402362"/>
            <a:ext cx="885698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Ortak bir ama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veya bir işi ger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ekleştirmek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bir araya gelen kurum ya da kişilerin oluşturduğu birliğe</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1"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denir. Yeşil Barış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(Greenpeace), Birleşmiş Milletler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gibi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Vakıf:</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Bir hizmetin, bir işin gelecekte de yapılması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belli şartlarla ve resmi bir yolla ayrılarak bir kimse tarafından bırakılan 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 veya para ve bu hizmeti yapmak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oluşturulmuş (hayır) kurumlarıdır.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rk Eğitim Vakfı, Tema Vakfı gibi.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79512" y="792369"/>
            <a:ext cx="878497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 Toplum </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rg</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 </a:t>
            </a:r>
            <a:r>
              <a:rPr kumimoji="0" lang="tr-TR" sz="3200" b="1"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zellikleri: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 esasına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alışırlar. 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alışanların tek amacı topluma hizmet etmek, toplumun sorunlarına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 bulmaktır. 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alışanlar, hizmetlerinin karşılığında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cret almazlar.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Çalışanlar görevlerini yaparken ast- üst ilişkisi içinde çalışmazlar. Her birey diğerleriyle dayanışma içindedir ve yardımlaşma ön plandadır. Devletin katkısı yoktur</a:t>
            </a:r>
            <a:r>
              <a:rPr kumimoji="0" lang="tr-TR" sz="32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07504" y="403995"/>
            <a:ext cx="885698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Ancak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tlenmelerini ve faaliyetlerini devletin koyduğu yasalar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evesinde ger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ekleştirirler.  Devletin yetersiz kaldığı hizmetlerde halkın yararına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alışmalar yaparlar.  Masraflarını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alışmalara destek veren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yelerin bağışlarıyla karşılarlar.  Oda, sendika, dernek veya vakıf adı altında faaliyet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steriler.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2228" name="Picture 4" descr="http://www.eso.org.tr/kurumsal/esologo.jpg">
            <a:hlinkClick r:id="rId2"/>
          </p:cNvPr>
          <p:cNvPicPr>
            <a:picLocks noChangeAspect="1" noChangeArrowheads="1"/>
          </p:cNvPicPr>
          <p:nvPr/>
        </p:nvPicPr>
        <p:blipFill>
          <a:blip r:embed="rId3" cstate="print"/>
          <a:srcRect/>
          <a:stretch>
            <a:fillRect/>
          </a:stretch>
        </p:blipFill>
        <p:spPr bwMode="auto">
          <a:xfrm>
            <a:off x="2051720" y="4509120"/>
            <a:ext cx="3888432" cy="216024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79512" y="292568"/>
            <a:ext cx="885698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SİVİL TOPLUM KURULUŞLARI İLE RESMİ KURUMLARIN FARKLI VE BENZER Y</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NLERİ </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Farklı Y</a:t>
            </a:r>
            <a:r>
              <a:rPr kumimoji="0" lang="tr-TR" sz="2800" b="0"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Sivil toplum kuruluşlarına katılım gönüllü; resmi kurumlara zorunludur. i Sivil toplum kuruluşlarında çalışma ücretsiz; resmi kurumlarda çalışma karşılığında ücret alırlar.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Sivil toplum kuruluşlarının mesai saatleri değişken olabilirken resmi kurumlarınki sabittir. Çalışanları resmi tatil dışında çalışmak zorundadır.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chemeClr val="tx1"/>
                </a:solidFill>
                <a:effectLst/>
                <a:latin typeface="Comic Sans MS" pitchFamily="66" charset="0"/>
                <a:cs typeface="Arial" pitchFamily="34" charset="0"/>
              </a:rPr>
              <a:t>Resmi kurumların çalışanları arasında ast- üst ilişkisi varken sivil toplum kuruluşlarında birey diğerleriyle dayanışma içindedir ve yardımlaşma ön plandadır. Bir başka deyişle; ast-üst ilişkisi yoktur.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07504" y="153700"/>
            <a:ext cx="892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Benzer Y</a:t>
            </a:r>
            <a:r>
              <a:rPr kumimoji="0" lang="tr-TR" sz="3200" b="0" i="0" u="sng"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nleri: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Sivil toplum kuruluşları da resmi kurumlarda kâr amacı gütmezler.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Her ikisi de bireyin sorunlarıyla hem de toplumsal sorunlarla ilgilenirler.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İkisinin de amacı topluma hizmet etmektir.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chemeClr val="tx1"/>
                </a:solidFill>
                <a:effectLst/>
                <a:latin typeface="Comic Sans MS" pitchFamily="66" charset="0"/>
                <a:cs typeface="Arial" pitchFamily="34" charset="0"/>
              </a:rPr>
              <a:t>Her ikisi de yasal kuruluşlardır.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5" name="Picture 3" descr="http://www.bilgi.edu.tr/site_media/uploads/files/2011/10/21/stk-web-1_1.jpg">
            <a:hlinkClick r:id="rId2"/>
          </p:cNvPr>
          <p:cNvPicPr>
            <a:picLocks noChangeAspect="1" noChangeArrowheads="1"/>
          </p:cNvPicPr>
          <p:nvPr/>
        </p:nvPicPr>
        <p:blipFill>
          <a:blip r:embed="rId3" cstate="print"/>
          <a:srcRect/>
          <a:stretch>
            <a:fillRect/>
          </a:stretch>
        </p:blipFill>
        <p:spPr bwMode="auto">
          <a:xfrm>
            <a:off x="179512" y="3861048"/>
            <a:ext cx="8784976" cy="28083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07504" y="451469"/>
            <a:ext cx="885698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Beslenme,	Sağlık,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Giyinme,		Eğitim,</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Barınma,		Adalet,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venlik,		Yaşanabilir bir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evredir</a:t>
            </a:r>
            <a:r>
              <a:rPr kumimoji="0" lang="tr-TR" sz="4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387" name="Picture 3" descr="http://images.saglikbilgisi.gen.tr/img/Syf34y_1.jpg">
            <a:hlinkClick r:id="rId2"/>
          </p:cNvPr>
          <p:cNvPicPr>
            <a:picLocks noChangeAspect="1" noChangeArrowheads="1"/>
          </p:cNvPicPr>
          <p:nvPr/>
        </p:nvPicPr>
        <p:blipFill>
          <a:blip r:embed="rId3" cstate="print"/>
          <a:srcRect/>
          <a:stretch>
            <a:fillRect/>
          </a:stretch>
        </p:blipFill>
        <p:spPr bwMode="auto">
          <a:xfrm>
            <a:off x="755576" y="2636912"/>
            <a:ext cx="6984776" cy="4032448"/>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07504" y="260629"/>
            <a:ext cx="885698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sng"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LKEMİZDE BAŞLICA SİVİL TOPLUM KURULUŞLARI: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Bir toplumda sivil toplum kuruluşlarının fazla ve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olması toplum i</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yararlıdır.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lkemizde yakın ama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larla </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alanlarda faaliyet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steren sivil toplum kuruluşları vardır.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ETKİNLİK ALANLARI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Eğitim</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Sağlık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Yardımlaşma</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İnsan Hakları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Doğal Afetler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Bilim ve Teknoloji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Çevre</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179512" y="181958"/>
            <a:ext cx="8856984"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1.Eğitim Alanında Faaliyet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Anne Çocuk Eğitim Vakfı (AÇEV)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Eğitim Gönüllüleri Vakfı (TEGV)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Milli Eğitim Vakfı (MEV)  Çağdaş Eğitim Vakfı (ÇEV)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Eğitim Vakfı (TEV)</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Özel Eğitime Muhtaç Çocuklara Yardım Derneği (ERAM)</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Eğitim Derneği (TED)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Çağdaş Yaşamı Destekleme Derneği (ÇYDD)</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Türkiye Can Çocuklar Eğitim Koruma ve Yaşam Vakfı (CANEV)</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79512" y="551878"/>
            <a:ext cx="885698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2.Sağlık Alanında Faaliyet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Kızılay</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Yeşilay</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Kalp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Böbrek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Sigarayla Savaşanlar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Lösemili Çocuklar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Diyabet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Fiziksel Engelliler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Türkiye Aile Sağlığı ve Planlaması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107504" y="646281"/>
            <a:ext cx="88569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bmk="bookmark3">
                <a:ln>
                  <a:noFill/>
                </a:ln>
                <a:solidFill>
                  <a:srgbClr val="FF0000"/>
                </a:solidFill>
                <a:effectLst/>
                <a:latin typeface="Comic Sans MS" pitchFamily="66" charset="0"/>
                <a:ea typeface="Calibri" pitchFamily="34" charset="0"/>
                <a:cs typeface="Times New Roman" pitchFamily="18" charset="0"/>
              </a:rPr>
              <a:t>3.Sosyal Yardımlaşma ve Dayanışma Alanında Faaliyet G</a:t>
            </a:r>
            <a:r>
              <a:rPr kumimoji="0" lang="tr-TR" sz="3200" b="1" i="0" u="none" strike="noStrike" cap="none" normalizeH="0" baseline="0" dirty="0" smtClean="0" bmk="bookmark3">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bmk="bookmark3">
                <a:ln>
                  <a:noFill/>
                </a:ln>
                <a:solidFill>
                  <a:srgbClr val="FF0000"/>
                </a:solidFill>
                <a:effectLst/>
                <a:latin typeface="Comic Sans MS" pitchFamily="66" charset="0"/>
                <a:ea typeface="Calibri" pitchFamily="34" charset="0"/>
                <a:cs typeface="Times New Roman" pitchFamily="18" charset="0"/>
              </a:rPr>
              <a:t>steren Kuruluşlar: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Mehmetçik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Türk Hava Kurumu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Kızılay</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Kimse Yok mu Yardımlaşma Derneği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Darülaceze</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Can Suyu Yardımlaşma Derneği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İnsani Yardım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Dost Eli Yardımlaşma Derneği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179512" y="697363"/>
            <a:ext cx="885698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4</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.İnsan Hakları Alanında Faaliyet G</a:t>
            </a:r>
            <a:r>
              <a:rPr kumimoji="0" lang="tr-TR" sz="2800" b="1" i="0" u="none" strike="noStrike" cap="none" normalizeH="0" baseline="0" dirty="0" smtClean="0" bmk="">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bmk="">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bmk="">
                <a:ln>
                  <a:noFill/>
                </a:ln>
                <a:solidFill>
                  <a:srgbClr val="000000"/>
                </a:solidFill>
                <a:effectLst/>
                <a:latin typeface="Comic Sans MS" pitchFamily="66" charset="0"/>
                <a:cs typeface="Arial" pitchFamily="34" charset="0"/>
              </a:rPr>
              <a:t>İnsan Hakları Derneği  </a:t>
            </a:r>
            <a:endParaRPr kumimoji="0" lang="tr-TR" sz="28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bmk="">
                <a:ln>
                  <a:noFill/>
                </a:ln>
                <a:solidFill>
                  <a:srgbClr val="000000"/>
                </a:solidFill>
                <a:effectLst/>
                <a:latin typeface="Comic Sans MS" pitchFamily="66" charset="0"/>
                <a:cs typeface="Arial" pitchFamily="34" charset="0"/>
              </a:rPr>
              <a:t>Kadın Haklarını Koruma Derneği  </a:t>
            </a:r>
            <a:endParaRPr kumimoji="0" lang="tr-TR" sz="28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bmk="">
                <a:ln>
                  <a:noFill/>
                </a:ln>
                <a:solidFill>
                  <a:srgbClr val="000000"/>
                </a:solidFill>
                <a:effectLst/>
                <a:latin typeface="Comic Sans MS" pitchFamily="66" charset="0"/>
                <a:cs typeface="Arial" pitchFamily="34" charset="0"/>
              </a:rPr>
              <a:t>Sokak Çocuklarını Koruma Derneği  </a:t>
            </a:r>
            <a:endParaRPr kumimoji="0" lang="tr-TR" sz="28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bmk="">
                <a:ln>
                  <a:noFill/>
                </a:ln>
                <a:solidFill>
                  <a:srgbClr val="000000"/>
                </a:solidFill>
                <a:effectLst/>
                <a:latin typeface="Comic Sans MS" pitchFamily="66" charset="0"/>
                <a:cs typeface="Arial" pitchFamily="34" charset="0"/>
              </a:rPr>
              <a:t>Tüketicileri Koruma Derneği </a:t>
            </a:r>
            <a:endParaRPr kumimoji="0" lang="tr-TR" sz="28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bmk="">
                <a:ln>
                  <a:noFill/>
                </a:ln>
                <a:solidFill>
                  <a:srgbClr val="000000"/>
                </a:solidFill>
                <a:effectLst/>
                <a:latin typeface="Comic Sans MS" pitchFamily="66" charset="0"/>
                <a:cs typeface="Arial" pitchFamily="34" charset="0"/>
              </a:rPr>
              <a:t>Umut Çocukları Derneği</a:t>
            </a:r>
            <a:endParaRPr kumimoji="0" lang="tr-TR" sz="28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5.Doğal Afetlerde İlk Yardım ve Arama Kurtarma Alanında Faaliyet G</a:t>
            </a:r>
            <a:r>
              <a:rPr kumimoji="0" lang="tr-TR" sz="2800" b="1" i="0" u="none" strike="noStrike" cap="none" normalizeH="0" baseline="0" dirty="0" smtClean="0" bmk="">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Kızılay</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AKUT (Arama Kurtarma Timi)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Arama Kurtarma Araştırma Derneği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800" b="0" i="0" u="none" strike="noStrike" cap="none" normalizeH="0" baseline="0" dirty="0" smtClean="0">
                <a:ln>
                  <a:noFill/>
                </a:ln>
                <a:solidFill>
                  <a:srgbClr val="000000"/>
                </a:solidFill>
                <a:effectLst/>
                <a:latin typeface="Comic Sans MS" pitchFamily="66" charset="0"/>
                <a:cs typeface="Arial" pitchFamily="34" charset="0"/>
              </a:rPr>
              <a:t>Acil Tıp Derneği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179512" y="116632"/>
            <a:ext cx="8856984" cy="66625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Comic Sans MS" pitchFamily="66" charset="0"/>
                <a:cs typeface="Arial" pitchFamily="34" charset="0"/>
              </a:rPr>
              <a:t>Hayırseverlerin Kurduğu Vakıflar: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cs typeface="Arial" pitchFamily="34" charset="0"/>
              </a:rPr>
              <a:t> Hayırsever:</a:t>
            </a:r>
            <a:r>
              <a:rPr kumimoji="0" lang="tr-TR" sz="3200" b="0" i="0" u="none" strike="noStrike" cap="none" normalizeH="0" baseline="0" dirty="0" smtClean="0">
                <a:ln>
                  <a:noFill/>
                </a:ln>
                <a:solidFill>
                  <a:srgbClr val="FF0000"/>
                </a:solidFill>
                <a:effectLst/>
                <a:latin typeface="Comic Sans MS" pitchFamily="66" charset="0"/>
                <a:cs typeface="Arial" pitchFamily="34" charset="0"/>
              </a:rPr>
              <a:t> </a:t>
            </a:r>
            <a:r>
              <a:rPr kumimoji="0" lang="tr-TR" sz="3200" b="0" i="0" u="none" strike="noStrike" cap="none" normalizeH="0" baseline="0" dirty="0" smtClean="0">
                <a:ln>
                  <a:noFill/>
                </a:ln>
                <a:solidFill>
                  <a:srgbClr val="000000"/>
                </a:solidFill>
                <a:effectLst/>
                <a:latin typeface="Comic Sans MS" pitchFamily="66" charset="0"/>
                <a:cs typeface="Arial" pitchFamily="34" charset="0"/>
              </a:rPr>
              <a:t>Hiçbir maddi karşılık beklemeksizin, toplumda ihtiyacı olan kişilere (yoksullara, düşkünlere, yardıma muhtaç olanlara) iyilik ve yardım etmesini seven kişiye </a:t>
            </a:r>
            <a:r>
              <a:rPr kumimoji="0" lang="tr-TR" sz="3200" b="1" i="0" u="none" strike="noStrike" cap="none" normalizeH="0" baseline="0" dirty="0" smtClean="0">
                <a:ln>
                  <a:noFill/>
                </a:ln>
                <a:solidFill>
                  <a:srgbClr val="FF0000"/>
                </a:solidFill>
                <a:effectLst/>
                <a:latin typeface="Comic Sans MS" pitchFamily="66" charset="0"/>
                <a:cs typeface="Arial" pitchFamily="34" charset="0"/>
              </a:rPr>
              <a:t>hayırsever</a:t>
            </a:r>
            <a:r>
              <a:rPr kumimoji="0" lang="tr-TR" sz="3200" b="0" i="0" u="none" strike="noStrike" cap="none" normalizeH="0" baseline="0" dirty="0" smtClean="0">
                <a:ln>
                  <a:noFill/>
                </a:ln>
                <a:solidFill>
                  <a:srgbClr val="000000"/>
                </a:solidFill>
                <a:effectLst/>
                <a:latin typeface="Comic Sans MS" pitchFamily="66" charset="0"/>
                <a:cs typeface="Arial" pitchFamily="34" charset="0"/>
              </a:rPr>
              <a:t> denilir.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Koç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 Sabancı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Kadir Has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Ayhan </a:t>
            </a:r>
            <a:r>
              <a:rPr kumimoji="0" lang="tr-TR" sz="3200" b="0" i="0" u="none" strike="noStrike" cap="none" normalizeH="0" baseline="0" dirty="0" err="1" smtClean="0">
                <a:ln>
                  <a:noFill/>
                </a:ln>
                <a:solidFill>
                  <a:srgbClr val="000000"/>
                </a:solidFill>
                <a:effectLst/>
                <a:latin typeface="Comic Sans MS" pitchFamily="66" charset="0"/>
                <a:cs typeface="Arial" pitchFamily="34" charset="0"/>
              </a:rPr>
              <a:t>Şahenk</a:t>
            </a:r>
            <a:r>
              <a:rPr kumimoji="0" lang="tr-TR" sz="3200" b="0" i="0" u="none" strike="noStrike" cap="none" normalizeH="0" baseline="0" dirty="0" smtClean="0">
                <a:ln>
                  <a:noFill/>
                </a:ln>
                <a:solidFill>
                  <a:srgbClr val="000000"/>
                </a:solidFill>
                <a:effectLst/>
                <a:latin typeface="Comic Sans MS" pitchFamily="66" charset="0"/>
                <a:cs typeface="Arial" pitchFamily="34" charset="0"/>
              </a:rPr>
              <a:t>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 İzzet Baysal Vakfı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 Eczacıbaşı Topluluğu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cs typeface="Arial" pitchFamily="34" charset="0"/>
              </a:rPr>
              <a:t>Anadolu Eğitim ve Sosyal Yardım Vakfı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179512" y="674922"/>
            <a:ext cx="878497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6.</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evre Alanında Faaliyet G</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TEMA Vakfı (Türkiye Erozyonla Mücadele Ağaçlandırma Vakfı)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Doğal Hayatı Koruma Derneği  Çevre ve Kültür Değerlerini Koruma ve Tanıtma Vakfı (ÇEKÜL)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Türkiye Tabiatını Koruma Derneği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err="1" smtClean="0">
                <a:ln>
                  <a:noFill/>
                </a:ln>
                <a:solidFill>
                  <a:srgbClr val="000000"/>
                </a:solidFill>
                <a:effectLst/>
                <a:latin typeface="Comic Sans MS" pitchFamily="66" charset="0"/>
                <a:cs typeface="Arial" pitchFamily="34" charset="0"/>
              </a:rPr>
              <a:t>Deniztemiz</a:t>
            </a:r>
            <a:r>
              <a:rPr kumimoji="0" lang="tr-TR" sz="2400" b="0" i="0" u="none" strike="noStrike" cap="none" normalizeH="0" baseline="0" dirty="0" smtClean="0">
                <a:ln>
                  <a:noFill/>
                </a:ln>
                <a:solidFill>
                  <a:srgbClr val="000000"/>
                </a:solidFill>
                <a:effectLst/>
                <a:latin typeface="Comic Sans MS" pitchFamily="66" charset="0"/>
                <a:cs typeface="Arial" pitchFamily="34" charset="0"/>
              </a:rPr>
              <a:t> Derneği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Türkiye Çevre Koruma ve yeşillendirme Kurumu (TÜRÇEK)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Yeşil Barış Örgütü (Greenpeace)</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7. Bilim ve Teknoloji Alanında Faaliyet G</a:t>
            </a:r>
            <a:r>
              <a:rPr kumimoji="0" lang="tr-TR" sz="24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4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Bilim ve Sanat Vakfı (BİSAV)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Türk Zeka Vakfı (TZV)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Tarih Vakfı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tr-TR" sz="2400" b="0" i="0" u="none" strike="noStrike" cap="none" normalizeH="0" baseline="0" dirty="0" smtClean="0">
                <a:ln>
                  <a:noFill/>
                </a:ln>
                <a:solidFill>
                  <a:srgbClr val="000000"/>
                </a:solidFill>
                <a:effectLst/>
                <a:latin typeface="Comic Sans MS" pitchFamily="66" charset="0"/>
                <a:cs typeface="Arial" pitchFamily="34" charset="0"/>
              </a:rPr>
              <a:t>Türkiye Bilişim Vakfı</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179512" y="213471"/>
            <a:ext cx="8712968"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 Eğitim Alanında Faaliyet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 EĞİTİM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N</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LL</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LERİ VAKFI(TEGEV)</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1995'TE Suna Kıra</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'ın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nc</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ğ</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nde kurulmuştur. Kurduğu eğitim parkları ve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ğrenim birimlerinin yanı sıra gezici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ğrenim birimleriyle de hizmet vermektedir.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lkemizde eğitim alanında faaliyet 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steren en yaygın sivil toplum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d</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2467" name="Picture 3" descr="http://image.hurriyetegitim.com/Upload/backoffice/image/haber_ici_fotolar/tegvlogo.jpg">
            <a:hlinkClick r:id="rId2"/>
          </p:cNvPr>
          <p:cNvPicPr>
            <a:picLocks noChangeAspect="1" noChangeArrowheads="1"/>
          </p:cNvPicPr>
          <p:nvPr/>
        </p:nvPicPr>
        <p:blipFill>
          <a:blip r:embed="rId3" cstate="print"/>
          <a:srcRect/>
          <a:stretch>
            <a:fillRect/>
          </a:stretch>
        </p:blipFill>
        <p:spPr bwMode="auto">
          <a:xfrm>
            <a:off x="2987824" y="3933056"/>
            <a:ext cx="2520280" cy="2664296"/>
          </a:xfrm>
          <a:prstGeom prst="rect">
            <a:avLst/>
          </a:prstGeom>
          <a:noFill/>
        </p:spPr>
      </p:pic>
      <p:pic>
        <p:nvPicPr>
          <p:cNvPr id="62469" name="Picture 5" descr="http://www.tegv.org/i/content/260_1_egitimProgramlari.jpg">
            <a:hlinkClick r:id="rId4"/>
          </p:cNvPr>
          <p:cNvPicPr>
            <a:picLocks noChangeAspect="1" noChangeArrowheads="1"/>
          </p:cNvPicPr>
          <p:nvPr/>
        </p:nvPicPr>
        <p:blipFill>
          <a:blip r:embed="rId5" cstate="print"/>
          <a:srcRect/>
          <a:stretch>
            <a:fillRect/>
          </a:stretch>
        </p:blipFill>
        <p:spPr bwMode="auto">
          <a:xfrm>
            <a:off x="5508104" y="3933056"/>
            <a:ext cx="3548683" cy="2667000"/>
          </a:xfrm>
          <a:prstGeom prst="rect">
            <a:avLst/>
          </a:prstGeom>
          <a:noFill/>
        </p:spPr>
      </p:pic>
      <p:pic>
        <p:nvPicPr>
          <p:cNvPr id="62473" name="Picture 9" descr="https://encrypted-tbn1.gstatic.com/images?q=tbn:ANd9GcTiSN1B5Ehw0WJd4PlCNHUGaYmFWJU4J_67tVt9O70Uz7qqJlV9">
            <a:hlinkClick r:id="rId6"/>
          </p:cNvPr>
          <p:cNvPicPr>
            <a:picLocks noChangeAspect="1" noChangeArrowheads="1"/>
          </p:cNvPicPr>
          <p:nvPr/>
        </p:nvPicPr>
        <p:blipFill>
          <a:blip r:embed="rId7" cstate="print"/>
          <a:srcRect/>
          <a:stretch>
            <a:fillRect/>
          </a:stretch>
        </p:blipFill>
        <p:spPr bwMode="auto">
          <a:xfrm>
            <a:off x="611560" y="3933056"/>
            <a:ext cx="2304256" cy="2669705"/>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51520" y="384350"/>
            <a:ext cx="8712968"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ANNE </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OCUK EĞİTİMİ VAKFI (A</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EV)</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1993 yılında eğitim alanında projeler  geliştirmek, uygulamak  ve  danışmanlık hizmetleri vermek amacıyla kurulmuştur.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3491" name="Picture 3" descr="http://www.egitim.aku.edu.tr/acev.jpg">
            <a:hlinkClick r:id="rId2"/>
          </p:cNvPr>
          <p:cNvPicPr>
            <a:picLocks noChangeAspect="1" noChangeArrowheads="1"/>
          </p:cNvPicPr>
          <p:nvPr/>
        </p:nvPicPr>
        <p:blipFill>
          <a:blip r:embed="rId3" cstate="print"/>
          <a:srcRect/>
          <a:stretch>
            <a:fillRect/>
          </a:stretch>
        </p:blipFill>
        <p:spPr bwMode="auto">
          <a:xfrm>
            <a:off x="755576" y="2564904"/>
            <a:ext cx="3672408" cy="3816424"/>
          </a:xfrm>
          <a:prstGeom prst="rect">
            <a:avLst/>
          </a:prstGeom>
          <a:noFill/>
        </p:spPr>
      </p:pic>
      <p:pic>
        <p:nvPicPr>
          <p:cNvPr id="63493" name="Picture 5" descr="http://www.sarayonu.gov.tr/ortak_icerik/sarayonu/pigeon-bebek.jpg">
            <a:hlinkClick r:id="rId4"/>
          </p:cNvPr>
          <p:cNvPicPr>
            <a:picLocks noChangeAspect="1" noChangeArrowheads="1"/>
          </p:cNvPicPr>
          <p:nvPr/>
        </p:nvPicPr>
        <p:blipFill>
          <a:blip r:embed="rId5" cstate="print"/>
          <a:srcRect/>
          <a:stretch>
            <a:fillRect/>
          </a:stretch>
        </p:blipFill>
        <p:spPr bwMode="auto">
          <a:xfrm>
            <a:off x="4644008" y="2636912"/>
            <a:ext cx="4499992" cy="3819525"/>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539430"/>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AĞDAŞ EĞİTİM VAKFI (</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EV)</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lkemizde eğitimin yaygınlaşmasını ve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ağdaşlaşmasını sağlamak amacıyla 1944 yılında İstanbul'da kurulmuştur.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lkemizin laik, akılcı,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zg</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 ve demokratik niteliklerini geliştirmek amacıyla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alışmalarını s</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rmektedir.</a:t>
            </a:r>
            <a:endParaRPr lang="tr-TR" sz="3200" dirty="0" smtClean="0">
              <a:latin typeface="Arial" pitchFamily="34" charset="0"/>
              <a:cs typeface="Arial" pitchFamily="34" charset="0"/>
            </a:endParaRPr>
          </a:p>
        </p:txBody>
      </p:sp>
      <p:pic>
        <p:nvPicPr>
          <p:cNvPr id="68610" name="Picture 2" descr="http://www.kazete.com.tr/images_haber/2009/04/14/CEV_logo.jpg">
            <a:hlinkClick r:id="rId2"/>
          </p:cNvPr>
          <p:cNvPicPr>
            <a:picLocks noChangeAspect="1" noChangeArrowheads="1"/>
          </p:cNvPicPr>
          <p:nvPr/>
        </p:nvPicPr>
        <p:blipFill>
          <a:blip r:embed="rId3" cstate="print"/>
          <a:srcRect/>
          <a:stretch>
            <a:fillRect/>
          </a:stretch>
        </p:blipFill>
        <p:spPr bwMode="auto">
          <a:xfrm>
            <a:off x="395536" y="3789040"/>
            <a:ext cx="3528392" cy="2880320"/>
          </a:xfrm>
          <a:prstGeom prst="rect">
            <a:avLst/>
          </a:prstGeom>
          <a:noFill/>
        </p:spPr>
      </p:pic>
      <p:pic>
        <p:nvPicPr>
          <p:cNvPr id="68612" name="Picture 4" descr="http://www.cev.org.tr/images/burs%20%C3%B6n%20(Small).JPG">
            <a:hlinkClick r:id="rId4"/>
          </p:cNvPr>
          <p:cNvPicPr>
            <a:picLocks noChangeAspect="1" noChangeArrowheads="1"/>
          </p:cNvPicPr>
          <p:nvPr/>
        </p:nvPicPr>
        <p:blipFill>
          <a:blip r:embed="rId5" cstate="print"/>
          <a:srcRect/>
          <a:stretch>
            <a:fillRect/>
          </a:stretch>
        </p:blipFill>
        <p:spPr bwMode="auto">
          <a:xfrm>
            <a:off x="4283968" y="3789040"/>
            <a:ext cx="4680520" cy="290512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79512" y="364903"/>
            <a:ext cx="885698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 temel ihtiya</a:t>
            </a:r>
            <a:r>
              <a:rPr kumimoji="0" lang="tr-TR" sz="2800" b="1"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larımız aynı zamanda en doğal haklarımızdır.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Temel ihtiya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larımız dışında eğitim, sağlık, g</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venlik, ulaşım gibi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toplumsal yaşamdan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doğan ihtiya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larımız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da vardır.Ayrıca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karşılandığında mutluluk</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duyacağımız sosyal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ihtiya</a:t>
            </a:r>
            <a:r>
              <a:rPr kumimoji="0" lang="tr-TR" sz="28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larımız da vardır.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Dinlenme, eğlenme, gezme,</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kitap okuma gibi...</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İhtiyaçlarımızı tek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başımıza karşılayamayız.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3" name="Picture 5" descr="http://t2.gstatic.com/images?q=tbn:ANd9GcQ7oCE06S1hKGgpdS3ULpjxfiA5K1DNaGOLqWQyCOXTz6yoTuOd">
            <a:hlinkClick r:id="rId2"/>
          </p:cNvPr>
          <p:cNvPicPr>
            <a:picLocks noChangeAspect="1" noChangeArrowheads="1"/>
          </p:cNvPicPr>
          <p:nvPr/>
        </p:nvPicPr>
        <p:blipFill>
          <a:blip r:embed="rId3" cstate="print"/>
          <a:srcRect/>
          <a:stretch>
            <a:fillRect/>
          </a:stretch>
        </p:blipFill>
        <p:spPr bwMode="auto">
          <a:xfrm>
            <a:off x="4644008" y="1844824"/>
            <a:ext cx="4338439" cy="4824536"/>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4031873"/>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T</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RKİYE CAN </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OCUKLAR EĞİTİM KORUMA VE YAŞAM VAKFI (CANEV)</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Engelli olan insanlara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ocuk yaşlardan itibaren destek olmak ve sahip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ıkmak, zihinsel engellilerin eğitim, tedavi, bakım, koruma ve sosyal hayata uyumları, rehabilitasyonları gibi hizmetleri y</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tmek amacıyla Adana'da kurulmuştur.</a:t>
            </a:r>
            <a:endParaRPr lang="tr-TR" sz="3200" dirty="0" smtClean="0">
              <a:latin typeface="Arial" pitchFamily="34" charset="0"/>
              <a:cs typeface="Arial" pitchFamily="34" charset="0"/>
            </a:endParaRPr>
          </a:p>
        </p:txBody>
      </p:sp>
      <p:pic>
        <p:nvPicPr>
          <p:cNvPr id="67586" name="Picture 2" descr="http://www.canev.org.tr/Dosyalar/Dosyalar/image/canevlogo.png">
            <a:hlinkClick r:id="rId2"/>
          </p:cNvPr>
          <p:cNvPicPr>
            <a:picLocks noChangeAspect="1" noChangeArrowheads="1"/>
          </p:cNvPicPr>
          <p:nvPr/>
        </p:nvPicPr>
        <p:blipFill>
          <a:blip r:embed="rId3" cstate="print"/>
          <a:srcRect/>
          <a:stretch>
            <a:fillRect/>
          </a:stretch>
        </p:blipFill>
        <p:spPr bwMode="auto">
          <a:xfrm>
            <a:off x="2771800" y="3861048"/>
            <a:ext cx="5760640" cy="2592288"/>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3046988"/>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ea typeface="Calibri" pitchFamily="34" charset="0"/>
                <a:cs typeface="Times New Roman" pitchFamily="18" charset="0"/>
              </a:rPr>
              <a:t>Ö</a:t>
            </a:r>
            <a:r>
              <a:rPr lang="tr-TR" sz="3200" b="1" dirty="0" smtClean="0">
                <a:solidFill>
                  <a:srgbClr val="FF0000"/>
                </a:solidFill>
                <a:latin typeface="Comic Sans MS" pitchFamily="66" charset="0"/>
                <a:ea typeface="Calibri" pitchFamily="34" charset="0"/>
                <a:cs typeface="Times New Roman" pitchFamily="18" charset="0"/>
              </a:rPr>
              <a:t>ZEL EĞİTİME MUHTA</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 </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OCUKLARA YARDIM DERNEĞİ (ERAM):</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Zihinsel engelli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ocuklarımızı eğiterek m</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mk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 olduğunca topluma, sosyal hayata katmak ve yaşam kalitelerini daha da artırmak amacıyla kurulmuştur.</a:t>
            </a:r>
            <a:endParaRPr lang="tr-TR" sz="3200" dirty="0" smtClean="0">
              <a:latin typeface="Arial" pitchFamily="34" charset="0"/>
              <a:cs typeface="Arial" pitchFamily="34" charset="0"/>
            </a:endParaRPr>
          </a:p>
        </p:txBody>
      </p:sp>
      <p:sp>
        <p:nvSpPr>
          <p:cNvPr id="66562" name="AutoShape 2" descr="data:image/jpeg;base64,/9j/4AAQSkZJRgABAQAAAQABAAD/2wCEAAkGBgwODRIRDBARDw4PEBYPGBIOFQ8UDw8QFBIVFhYQFBIYICYeGBkkGRQWIDsgJScpOC4sGB82NTw2NSYrLCkBCQoKDgwNFw8PFzUYHB01NSwxKTUqNjMpNS0sNSk2NTUtKSosKSkpKzEsKSkxNTYqNSkpKykpNjUpKSkpKy0pNf/AABEIAMgAyAMBIgACEQEDEQH/xAAcAAEAAwEBAQEBAAAAAAAAAAAABgcIBQQDAQL/xABEEAACAgECAwMHBwkGBwAAAAAAAQIDBAURBxIhBjFBEyI1UWFxgTJCUnJ0kZIUFzNik6GxsrMjc4S0wtIIFiRUZILR/8QAGgEBAQACAwAAAAAAAAAAAAAAAAECAwQFBv/EACYRAQABAwIDCQAAAAAAAAAAAAABAgMRBEEFIcEGEhMxMkJhcYH/2gAMAwEAAhEDEQA/ALvABEAAAAAAAAAAAAAAAAAAAAAAAAAAAAAAAAAAAAAAAAAAAAAAAAAAAAAAAAAAAAAAAAAAAAAAAAAAAAAAAAAAAAAAAAAAAAAAAAAAAAAAAAAAAB83kV77c0d/Vutz6GNNdNXpnKzEwAAyQAAAAAAAAAAAAAAAAAAAAAAAAAABnD1LVXJuFT2j4yXe/cfTWNR764P6zX8Ecc8dxri05nT2J+56Oy02n99Qd/RciU62pdXF7b+w49GFbP5MXt630X3kg0/DVUNu9vq37TR2fsX4v+JiYoxz+WWrro7uN3pAB7h1YAAAAAAAAAAAAAAAAAAAAAAAAfk47prfbfxXej9IfxG7f16RjpVqNmZcn5OuXyYpd9s/1V6vF9PWSYzGFdfUK9PxIeUzLYVQ+lfNRTfx72cH85/ZmuW0cmD9sa7pL8XKUhRi6truY9lZl5D6uUmlCqL8W/k1x9i/eTOjgDqDhvZl48J/RUbZJezm6fwOPb0ent86aIj8bJuVT5ytzRu1mmZ3TCyqrpfRjJKxf+j2l+465mLtPw+1XSGrbo71Rl5uTjNuMJb9N30lW/eWHwr4p2X2RwdTnzWy6VXy77Gl+isfjL1S8dvWcnDWtoAifEjtqtJwuetKWVc3XVGXdzJbyskvVFdfa2l4hHa1ntJgYMVLNyKqE+5WSXNL6se9/BHDw+K+g3XRqrylzzkoxc4Wxg5PolzySS39pQ2laNqet5kvJ82RkS8+y22Xm1x375S8F6or4E/03gFerYPKzK3WpKUo0wnzNJ78sZS6ddu/YqroPJqWrYuLDny7q6IfStlGKfsW/eRXiRxChpFMYUpWZtyfJCXya4dzun7N+iXi/cyjsXB1fXMtuKsy8h9ZTm/7OqL7t5PzYR9iBhetvF7s9F7flil7YV3Sj96idfRu2mlZz5cPLqtn9Dfls/BLZ/uKmo4Bai4b2ZePCe3yVG2SXs5uhGe0/DXVtLXlbYKymD38vjNtVvwlJdJQ94Gg+0PavA02EZ51yqVj5YraUpza7+WMU29vWe3TdToyqYXY1kbabFvGcO5ru+D38DLGtdpMvOjSsyx2yxq5VRnL5coSlzbTfzmttt/duXfwO9Cr2ZNv8UDCwT5ZOVXVBzunGuuPVym1GMV7W+iPnqWoVY1Fl98uWqmDsk/VGK3fxM09rO1+dreWuZTdcp8tOLDdqO72iuVfKm+m7+7oQiF5XcV+z8JcrzYSa8a42zj+KMdjs6N2n0/OTeFk1X7dWq5LnS9bh3r7imMDgRqtlSlddj0Ta/Ry55yj7JSitk/duRbX+y2qaLkQlepVS33ryKJPkk11ajNbNP2MphqNySW76JdevckRnUOJehY83C3Nqc09mquazZ+1wTRRvabiXqWo41VF8+SuENrPJbx/KZ/Tnt4bbeaum+/sOj2d4M6tmVRtn5PErkuaKv5nY4vufk4rzfiDC6tH7d6RmzUMXLqnY+6DbhY/dGWzfwO8Zm7XcNNS0qKsuULsfdLy1DltCT7ueL6w6+JPeD/Ea6+awM+bsnyt02zfnyUVu6ZvxaXVP1JrwBhbgAIgZb7fa5PO1XJtb3irXTWn3KutuEV7N2m/iakZkPPpcMi2E+ko3WQfN4NWyTb9hVhoHsRm6DpeDXRDOw/KtKds/K1b2XNec317l3JeCRIP+eNG/wC/xP21f/0pVcENba3X5M01umrejX4T9/Mdrnqxv2r/ANoVcmT2v0K2uVdubhzrnFxlGVtTjKLWzTW/cZz7S4dOHqNsMC6NlNdisptqkpbRe04ecvnRfT4Eo/Mfrnqxv2r/ANo/Mfrn/jftX/tAvDsvq/5bp+Pk+N1MZvbuU9tpL8SZSvHXNlPVoV7+bTjR2XtslJt/uX3FvdgtEvwNLoxsnl8rUpJ8j5orecpJJ+5lMcbfTkvs9X+oJCzeDGlQo0WqxJeUypSuk/F+c4RXwjEnRFOFfoHC/un/AFJkpmt0161sQZc7V6pbqmrXTj50rsjyFUX3KCn5OuPu8fiaM7J9maNMw68ehLdJOc/nW2tedZJ+/wC5bGbezVscfVsWV/RVZsFPf5vLbytv3M1WUkP5shGUXGSUoyWzT6pp96a9R/QIjNHE7spDTNSlXStse6KvrX0E21Kv3KSfwaLW4G+hV9pt/iiIcfsmDzcWEdueFE5S9aU7Fyp/gkS/gb6F/wATb/FFZbHHHNnXo3JHp5fIrqf1VzT2++CITwI0iu3ULr5pN41KUP1Z2trmXt5YtfElvHr0VT9sh/TsOF/w+fpc76lP81oTZc5FuJ+nQv0TLU0m6qXfFv5s6/OTX3NfElJwO33obO+x2/yMgoHhpp1eTrWJXalKCsdrT7n5ODkt/ikadM28IPT2N9W3+lI0kCXn1DAryKbKboqVdsHXJPucZLZmV9MtnhalU4t8+NmRjv4vku5H96T+81gZP1H0nb9un/mWUhrAAEQM98ZOyM8TUJZMI/8ATZsnPfbzYX7Lng/VvtzL19fUaEPHq+kY+ZROjKrVlNi2cZfuafg16wsK14WcUcedFeFqNiquqSrrtse0Lq10jCUn0U0tl17+niWrFprddU/V3MoftRwPz6JSlprWXQ3uoTcY5EF6nv5s/fuiLx7O9oqV5OOPqNa7uWtZKh7vNfKUaA7V9utP0utvJsUrtvNog07rH4Ll+av1n0Kh7NcQddztcpcLZyhdek8aOzohj7+cttvmx683rXtOdo3CTXMue9lH5NB99mW9n7+Rbyk/uLp7E9gMPSK35Le3Imtp3zS55fqxXzY7+C+IEnM8cbfTkvs1X+o0OUhxk7JajdqccjGx7b6bKYV70Rc3GcN94yS6rvXUELE4V+gcL+6f9SZKzgdgtKuw9JxaMhct1dW0o7p8snJy5d14rfY75Bnbi/2QnhahO+EX+S5knYmvkwufWyt+pt+cve/UTjhrxYx7qa8XU7FVk1pVxtsaVeRFdFvN9I2bdOvf3li6vpGNmUToyq1bTYtnGX7pJ96afXdFJ9qOB2fRJy02SyqfCubjDIgvo9fNn7917ii94yTW6e6fiuqZHe1nb3T9LrbyLFO7bzaK2ndN+C2+avaygP8AlvtBR/ZrG1Ctd3LXHI5H+B8p7tG4U65mT647x4SfW3L8348vWcn8AuHA7Qa7fqGXZk5D/tLZb7LflhFdI1x9iXQvLgb6F/xNv8UQPt1wlvwasZ6fXblrklG6dcXKbt5k4y8mvkw23S29XXvLL4TaHk4WkQry4Ou2dk7eSXyoRk+ikvB7LfYEuRx69FU/bIf07Dg/8Pn6TO+pT/NaS3jHoWVm6Wo4lcrZ05EbnCHWcoKMovlXi1zJ7HG4Hdms3FhlXZdM6I3eThCNsXGcuTncpcr6pecl17+pE2WmcHt96Gzvsdv8jO8cvtVp1mVp2VRVt5S7Hsrjv0XPKDSTfvCKB4Qensb6tv8ASkaSKG4UdjtUq1mu6/Ftoqx42c8rouK3lBxUY7/Ke78N0XyFkMn6j6Tt+3y/zLNYGcs/h7q71mdccWxxnmO1WqL/ACfyUrufyjs7kuXw79ykNGgAiAAAAAAAAAAAAAAAAAAAAAAAAAAAAAAAAAAAAAAAAAAAAAAAAAAAAAAAAAAAAAAAAAAAAAAAAAAAAAAAAAAAAAAAAAAAAAAAAAAAAAAAAAAAAAAAAAAAAAAAAAAAAAAAAAAAAAAAAAAAAAAAAAAAAAAAAAAAAAAAAAAAAAAAAAAAAAD/2Q==">
            <a:hlinkClick r:id="rId2"/>
          </p:cNvPr>
          <p:cNvSpPr>
            <a:spLocks noChangeAspect="1" noChangeArrowheads="1"/>
          </p:cNvSpPr>
          <p:nvPr/>
        </p:nvSpPr>
        <p:spPr bwMode="auto">
          <a:xfrm>
            <a:off x="155575" y="-1143000"/>
            <a:ext cx="2381250" cy="23812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6564" name="AutoShape 4" descr="data:image/jpeg;base64,/9j/4AAQSkZJRgABAQAAAQABAAD/2wCEAAkGBggGEBMIBxQWFRUSFxgXGBgYGRgeGRwdGBoYFRcaHhodGyYfHx8vIhwZIDEgJSctMSwwGyMxNTUtNSYrLDUBCQoKCwoNGQ4OGS4kHiQuKjU1NTU1NTUyNSk1KTU1KTU1Nis2NSszNSk1Kyw2KzYtNTU1NSsvNTU0NTUpKTQ1NP/AABEIAOEA4QMBIgACEQEDEQH/xAAcAAEAAgMBAQEAAAAAAAAAAAAABwgEBQYCAwH/xABNEAABAwIDBQMFDAYHCAMAAAABAAIDBBEFBiEHEjFBURMiYQhxgZGzFBUjMjVCUmJydJKhNnOCorGyMzRDdYPw8RYXJFOTwdHTGCVU/8QAGQEBAAMBAQAAAAAAAAAAAAAAAAIEBgUD/8QAJhEBAAECBQIHAQAAAAAAAAAAAAECEQMEBRJBITEUI1FhcYHwE//aAAwDAQACEQMRAD8AnFERAREQEREBF5e9sYL3kAAXJPAAc1FudNvmD4Jely+BVSjTevaFp+0NX8tG6H6SCU3ODRvO0AXF5h2w5Ry7eOScTPHzIBvnTS28DuA+BcFXXNO0LMWcCRi0ziw/2TO7EOY7o4+d1z4rm0E1Y15SdW+7MDpWNHJ0zi4kfYbu2P7RXGYjtozriJP/ABRjB+bGxjQPM7d3v3lxCINvPm/MNTpPWVLvtTSn+LlrJ55alxkncXOPEuJJ9ZXzRB6jkfEQ+MkEcCDY+tbODNmP0v8AV6upb9maQfwctUiDssP2wZ1w6wjq3uA5SNY+/gS5pd+d12OD+UjikNm4zSxSC/GJzmG3PR28CfUocRBaXL+27KOO2ZJKad5+bON0fjBLPWQu7iljnaJYSHNOoIIII6ghUfW6y3nLHMpO7TBZ3xgm5Zxjdw4sN2k6Wva/iguSih/JvlCUGIbtLmhnYPOnasuYj526uZ+Y8ylulqoK5jamkc17Hi7XNILSDwII0IQfVERAREQEREBERAREQEREBc9nHPWD5HiFTiz+86+5G3WR5HQch1cbAaa3IC0m03anR5Ej9zU1pKt47kfJgPB8luXRvE+A1VZcYxrEMwTOr8WkdLI/i538ABoB0AAAQdLnvanjeeSYpz2VPfSBh7uhuC92heeHHTTQBcaiICIiAiIgIiICIiAiIgIiIC6XJm0HG8jyb+GPvGTd8LtY3cuHzT9ZtjoOI0XNIgttkPaVg+fI/wDhT2c7Rd8Dj3h1LT89t/nDwuBddaqR0NdU4ZI2roXuZIw3a5psQfAqxmyja/FmwNwnHC1lWBZrtA2a3MDgH9WjQ8R0ASgiIgIiICIiAiIgLg9qe02nyJD7npbPq5R8GziGjh2jx042HMjoCt3nrONJkejfilV3nfFjZexe88B5uZPIA8TYKpeNYzWZgqJMTxF29JK7ecfyAHQAAADkAEHwrq6pxOR9ZXPL5JCXOc43JJ5r4IiAiIgIiICIiAiIgIiICIiAiIgIiIC9RyPhIkjJBaQQQbEEagg9V5RBZLY/tXbmtowXGnAVTB3XH+2aBckfXA1I5gXHO0oqkNLVTUMjKqlcWvjcHtcOIc03aR4ggFWs2YZ/iz5SCaSzaiKzZmDryeB9F1r+BBHK6DskREBERAXl72xgveQABck8ABxK9KK9vmdPeOjGB0ZtLWA79uLYho78R7vmD0ERbU89vz1WmaEn3PDdkA1GnznkHm4i/mDRyXGoiAiIgIiICIiAiIgIiICIiAiIgIiICIiAiIgLf5GzdU5JrY8VptQO7I36cbiN9vn0BHQgLQIgu3h2IU+Kwx11E7ejlaHtPUOFx/oshQl5PGc+0bJlerOrLywX6E3kZ6zvjzu6KbUBERB+OcGjedoAqg7Qs0uzhiM+JgksLtyLjpGzRmh4X+MR1cVYrbDmE5dwieSM2fOBAzreS4dbxDA8+hVRQEREBERARbLAsu4pmWT3LhETpHc7DutvfVzjo0aHiVM2UNh+HYZu1WYSJ5Br2YuIgdDrzf6bDXUFc3PaplNPjzauvpHf98p00VV9kVZUyBjecHD3vjtHexlfpGON9eLjys0HxspPr9lGC5TwurqpB287YHntHjRpt8xnAec3Piu1xbO+WcsjsayoiZuWHZs7zh0G4wEj0gKN867a6DF6ebCsKgeRMxzDJIQ219Lho3r+khZrxmsapi0/yomnDvHteL8zNr/T324dEdZ6ogREW3VRERAREQEREBERAREQEREBERBscu45UZbqocWpPjQvDrdRwc0+BF2+lXKw6vgxSGOupDdkrGvaeocA4fkVSRWU8n/MXvrhhw6U3fSPLeNzuPu9h9e+0eDUEnoiIIG8pPGi+WkwZh0Yx0zhyJedxnpG6/8AEoVXb7aMRdiONVWtxGWRt8Nxjd4fi3j6VxCAiIgIiIOsyhtGxDJUMtLhjIy6V4cXPubWBFg0Ea+JPoWFjWe8x5guzEamQtNwWNO4wg8i1tgfTddbs32LVub2txLF3Ogpjq21u0kHVtwQ1v1iDfkDe6nbAsg5ayy0e9tNE0tHx3N3pOp77ru9F7KtGUy0Ys42yN088pbptZT1FP2VNt8uZcVbg89PEKad7mRnXtBoSwuuS11yALAC1+Jtr1+bdkWWc1MceybBMbkSxANNzrdzRZr/ABuL9CFZRVSRbrN2VK/JlU/CsSHebZzXD4r2m+69vhoR4EEcln7McAocz4pT4VigLopO03gCQe7E941GvEBByyKdsa8n2Ctr2RYQTBRtiYXvcS97pC+Tea0E/RDNToLjjqFv37LNm2VWt9+Oz3uTqioLS4/Z32tPm3UFakWTh2HVWLSsoqBhkkkO61rRqT/nW/JThlLyd6SFgqs2ylzuJiiNmDjo6S13cvi7tiOJCCBkVlH5R2Q0odRyuowb97eqzvgjlvGbebw4XCwMx+T5geJxmoyvIYXkd1rnF8LuNtdXi/0rm3RBXpFNOzbY5R1r6yhzjC8S07492z3AFrw6zgRo5p3dD4EcQQoozLRQ4bW1VFTCzIp5WNBNzuse5rdeegQa1FP2W9i2XcwYTBWta5tRPAHb5e4tD3D425exAOtltoNkuz3KMbH4+5jnX0kqZtwOPGwaHNYfNY+lBWtFY+v2L5HzVCZ8tPEZN7SQy9rHfXQtLnC1+TS3go4wXYZmGur34ViIEUUNi+cascHX3ez4bxNjxtu21sbAhG6Kyw2ZbNMpBjMZMW+QbOqZ90u5E7m81p9DdFhY1sKypmKAVOU5OyJHccyQywu4cbucfC7XaXvY8EFdlJ/k940cPxQ0DzZtVE5oHIvj+EafQ0SevzLgMewKuy1USYZijd2SM2I5EcQ4HmCNQVn5CxF2E4pRVbDbdnjB+y5wY/8AdJQXEREQUzzfOKnEKycfPqZ3euRxWoX0nmfUudNLq5xLifEm5XzQEREBdhsryezOmIx0dSPgYwZZfFrSAG+lxaOWhJHBcepv8maNpdiEh4gU4HmPbE/wCCco42RARxgAAAADQADQADovlXOLYpHDkx38CvuvEzg1rnOF7A6ddOCCnmRPlXD/AL3T+1YrjKBYtv8AhERD2YUwOFiCJGaEagg9j+azf/kxD/8Agd/1x/6kG78oPL8WI4aMWAAfSPab8yyQiNzfxFh9B6qKNiPy7Sf43sJV0mbtvMOaKGfCBRlnbN3d4yh1tQb27MX4dVzexH5dpP8AG9hKgmbbLtCmyTTMp8MIFRU7wa467jW23n24E6gAHqTysqyVVVPXPdUVb3Pe43c5xLnE9STqVKXlHvccUgYSbClYQOVzLNc/kPUooQWJ2JZSo8r4e7NWLWa+Zjn7zv7OFtzf9q28T03ehUWbRdqOJ55ldExzoqUHuQg2uAbh0lvjO4G3BvLmTMu13/6bLrqOj7rQ2CEW07ocwW81m2t0KrIgLo8l58xfI8wqMNeTGT8JCSezeNL3HAO0FnjUea4POIgujlzHaPM9LFi+H/EmaDra4IuHNPiDcHzKo+dPlKu+9T+1ept8m+tlloamlffdjnBbfgN9guB+G9vHxUJZ0+Uq771P7V6Cy2UsVbgeXYMTkG8IKPtLDnuMLrflZVgx7H8QzLO/EsVeXyPPPgBya0cmjkFY2n/RE/3c72ZVYkG6yjmzEMm1LMSw1xFiN9l7NkbzY7lYi+ttDqNQrS52zWMt4XNj1KN4iNpjvw3pC1jCRfgC4EjoCqgKy+1T9GD+rpf54kFcMQxCqxaV9bXvdJJId5znG5J/zpbkun2YZxrcpYhCYXO7GZ7Y5Y791zXEN3rfSbfeB46W4ErkFnYH/Wqf9bH/ADhBNnlJYHAYaXG2izw8wOPVrmukbfzFrrfaKgZriw7zdCFYzyj/AJLg+9s9lMq5ILhf7VM/z/qir1/vOH/J/NEHCSRuiJjkFiCQR4jQrytrmyD3NX1kH0KiZvqkcFqkBERAUoeT9mSPB8RfhtSQG1jA0X/5jDvRi/iC8eJIUXr3FK+BwliJa5pBBBsQRqCCOBQXgXidpe1zRzBH5KLdmG2mjx9jMMzI9sVSLNEhsGS8gb8Gv6t4E8OO6JVQUcRSzn/Yfj0VZJV5cj7aGZzngBzGujLjcsIcRca6EX0Gvj5yrsSqaU++2e3MpqaE7zmF7d54HAFzSQ1p4cd48AASCg0WMZAo8DwOmzJWPkFRVOAZH3NzdcXua7hexY0O48XBNiPy7Sf43sJV89qufW54q2+4hu01OCyFtrXvbefblezRbkGjgbr6bEfl2k/xvYSoN35R3yrD90Z7WdRUpV8o75Vh+6M9rOoqQWgMI2pZbbFTkdrJC0dPhoSLjXgC5lvM66rFNDJTudDOC1zSWuaQQQRoQQdQfBd7sl2muyJM6lr7upZyC8DUsdw7QDnpYOHEgDpYyzm7Zhlzae0Y3g8zWSPH9NHZ8b7ad9oI7wtu3BBHO9rIKzIpVk8nLNDXFsc1KW30JfINOVx2Rt5tV3OTdh2D5RcMXzBKJ3xd4bwDYWWsd43PeIsTckAdLgFBuNiuVZsr4W33aC2WpcZnNPFocA1jT0O6ASDwLiFXLOnylXfep/avVqMrZ2w/OEtTHhHejpnMZ2nJ7nBxduj6IsBfnrysTVfOnylXfep/avQWEp/0RP8AdzvZlViVnaf9ET/dzvZlViQFZfap+jB/V0v88SrQrL7VP0YP6ul/niQVoWdgf9ap/wBbH/OFgrOwP+tU/wCtj/nCCf8Ayj/kuD72z2UyrkrG+Uf8lwfe2eymVckHX/7tsQ+mz81+KxH+xreg9QRBXvbBh/vdjVYwCwe9sg8e0Y17iOveLvSCuNUx+Ujg5hqqXFmg2ljdEegMbt4a9SH/ALqhxAREQEREBdFgm0LNGXG9lhdXK1oAAYSHsAHRjw5o9AXOog7523PPDmCMVDQfpCKLeP7m76guWx3NWNZmd2mNTyS21Ace6OWjBZo9AWqRAWZhOLVuBzNr8MeY5GX3XN4jeBafyJCw0QbHHMw4nmSQVeMSule1oYHOtcNBLgNB1cT6VrkRAW0wPM+MZaf22DTyRE8Q13dPLvNPdd6QVq0QSDHt2zsxnZmdhOveMUe9+TQ38uS5nH87ZhzRpjNTJINO5fdZpqD2bQGX8bXWkRBuMCzfjmWWvjwWd8QkILg22pGg4hayqqpq2R9VUkufI4vc48S5xu4+sr5Ig34z5mRtN70Cpk7Dc7Ps9N3cItu8L2stAiIC32IZ6zFi0HvXX1L3w2aNw2tZli3lysPUtCiAvcMr4HCWI2c0gg9CNQV4RBvMcztmDMkYpcZqHysa4PDXWsHAFoOg6Ej0rzkvDnYtiNHRgb2/PECPqhwL/wB0ErSqSdgWDnEsXbVuB3aWJ8l7aXcOyaCf2yR9nwQWaREQcDtuy+cdwiWSMXfTETt8zLiT9wuPoCq0rwSxMnaYpQC1wIIPAg6EKnOcsty5Srp8IluRE87hPzmHvRu4AX3SL253QaVERAREQEREBERAREQEREBERAREQEREBERAREQEREBWL8nbL/uDD5cXkHeqpLNP1IrsHm75k9QVf8JwyoxqeLDqIXfM9rGjldxtc9BzJ5BXLwbCoMDp4cNpfiQsaxvUhotc+J4+lBmoiICh/wAoTJpxCnZmOjbd9P3JbcTGT3XfsuPqeTyUwL5VVLDXRvpqpocyRpa5p4FrhYg+FkFIUXS7QcmT5HrX4dJcxnvQvPzmHh6R8U+IvwIXNICIiAiIgIiICIiAiIgIiICIiAiIgIiICIiAiLa5Xy5WZsq4sJoB3pHC55Mb8558ANfHgNSEEqeTxk0zySZnq292O8UNxxcR8I8eYHdv9Z3RT0sDAsFpMu00WF4eN2OFoaPHmXHxJuSeZJWegIiICIiDktpWQ4M+UZptBPHd0DzydzaTx3XWAPoOtgqoV1DU4ZK+jrWlkkbi1zTxBGhCu4ov2v7KGZtYcZwZoFWxveaNO2a0aA/XA0B5junlYK2IvUkb4SY5AQWkggixBGhBHVeUBERAREQEREBERAREQEREBERAREQEREHqON8pEcYJJNgBqSToAArP7H9nDclU3uzEGj3XOO/zMbeIiB9RdbidNd0Fc1sX2Suw7czLmFpEnGCI/MuP6R4+l0afi8TrbdmdAREQEREBERAREQRdtX2PxZrDsXwINZVAXc3QNmtyJ4B/R3A8D1FcqqlnoXup6tjmPYbOa4FrgehB1BV3lxuf9mGEZ8Z2k3wVQ0WZM0a+DXj57fzHIi5QVORb/N2R8ayTL7nxiOwPxZG3MT/susNfqmxHRaBAREQEREBERAREQEREBERARFtcuZXxXNkwocGidI42ufmsH0nu4NGh48eAudEGsjjfKRHGCSTYAakk6AAKetkuxc4cWY7mpnwgO9FAbHc6Pfy3uYb83iddG9Ls42P4bkoNrq601Xb4+u5HfiIwfVvkXP1bkKQkBERAREQEREBERAREQEREGPX4fSYrG6kxCNskb+LXgFp9BUNZz8niOS9VlF+7z7CUkjzMkNyPM6/nCm1EFLccy7iuW5PcuMwvidy3hobcS13Bw14gla5Xbr8PpMUYabEI2SMdxa9oc0+giyjjMPk/5ZxW8mFl9K83+Kd+O56scb+hrgEFa0UoY15PeacPu7DTFUNHANduPPna+zR+I/8AZcdiOQc0YSS2so6gW5iNzm/iaC380GgRfrmlh3XaEL8QEREBFusOyXmPFiBQ0k797gRG/d/ERuj0ldfg+wLN2JWdWNip23F+0eC62lyGx73qJHDkgjZZeGYTXY1IKTDInyvPBrGknpc24DXidArAZf8AJ2wCgs/GpJKl3No+Dj9TSX/v+hSXhWDYdgbPc2FRRxM6MaGg+JtxPiUEJZN8nipn3arNsm43Q9jGQXHnZz+A6WbfzhTXguBYbl2FtDhETYo28mjjyuTxcfEkkrPRAREQEREBERAREQEREBERAREQEREBERAREQc9mv4vo/8AKr5tK4RftIiDA2bf07/sKw2TeA8w/giIOtREQEREBERAREQEREBERAREQf/Z">
            <a:hlinkClick r:id="rId3"/>
          </p:cNvPr>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6566" name="Picture 6" descr="https://encrypted-tbn3.gstatic.com/images?q=tbn:ANd9GcRyYhijodNP80bYLnAsQ5L7T8GoL0FpM-qYlBh1SFqVWM-Mi5QU">
            <a:hlinkClick r:id="rId4"/>
          </p:cNvPr>
          <p:cNvPicPr>
            <a:picLocks noChangeAspect="1" noChangeArrowheads="1"/>
          </p:cNvPicPr>
          <p:nvPr/>
        </p:nvPicPr>
        <p:blipFill>
          <a:blip r:embed="rId5" cstate="print"/>
          <a:srcRect/>
          <a:stretch>
            <a:fillRect/>
          </a:stretch>
        </p:blipFill>
        <p:spPr bwMode="auto">
          <a:xfrm>
            <a:off x="2843808" y="3212976"/>
            <a:ext cx="4752528" cy="3273152"/>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3046988"/>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MİLLİ EĞİTİM VAKFI (MEV):</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Milli eğitim Bakanlığına bağlı her kademede ve 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rdeki eğitim kurumlarında, eğitim ve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ğretime maddi ve manevi katkıda bulunmak ve bu ama</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la yeni kaynaklar sağlamak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zere 1981 yılında kurulmuştur.</a:t>
            </a:r>
            <a:endParaRPr lang="tr-TR" sz="3200" dirty="0" smtClean="0">
              <a:latin typeface="Arial" pitchFamily="34" charset="0"/>
              <a:cs typeface="Arial" pitchFamily="34" charset="0"/>
            </a:endParaRPr>
          </a:p>
        </p:txBody>
      </p:sp>
      <p:pic>
        <p:nvPicPr>
          <p:cNvPr id="65538" name="Picture 2" descr="http://www.bilgicin.com/resim/milli-egitim-vakfindan-sehit-ogretmenlere-10ar-bin-lira-ve-bir-de-ogretmenevi.jpg">
            <a:hlinkClick r:id="rId2"/>
          </p:cNvPr>
          <p:cNvPicPr>
            <a:picLocks noChangeAspect="1" noChangeArrowheads="1"/>
          </p:cNvPicPr>
          <p:nvPr/>
        </p:nvPicPr>
        <p:blipFill>
          <a:blip r:embed="rId3" cstate="print"/>
          <a:srcRect/>
          <a:stretch>
            <a:fillRect/>
          </a:stretch>
        </p:blipFill>
        <p:spPr bwMode="auto">
          <a:xfrm>
            <a:off x="2195736" y="3501008"/>
            <a:ext cx="3810000" cy="285750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251520" y="162218"/>
            <a:ext cx="871296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RKİYE EĞİTİM VAKFI (TEV)</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Vehbi Ko</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'un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nderliğinde eğitime g</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 vermiş insanlar tarafından kurulmuştur.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lkemizde yetenekli fakat maddi olanaklardan yoksun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ocukların ve gen</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lerin eğitim ve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ğrenimlerini sağlamak i</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in yardım etmek,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lkemize ve insanlığa katkılar yapacak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nc</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gen</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leri ve onların yetişecekleri eğitim sistemini desteklemek amacıyla kurulmuştur.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4515" name="Picture 3" descr="http://www.kralinblogu.com/wp-content/uploads/2011/10/tev-egitim_haber.jpg">
            <a:hlinkClick r:id="rId2"/>
          </p:cNvPr>
          <p:cNvPicPr>
            <a:picLocks noChangeAspect="1" noChangeArrowheads="1"/>
          </p:cNvPicPr>
          <p:nvPr/>
        </p:nvPicPr>
        <p:blipFill>
          <a:blip r:embed="rId3" cstate="print"/>
          <a:srcRect/>
          <a:stretch>
            <a:fillRect/>
          </a:stretch>
        </p:blipFill>
        <p:spPr bwMode="auto">
          <a:xfrm>
            <a:off x="3491881" y="4581128"/>
            <a:ext cx="2736304" cy="216024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928992" cy="4401205"/>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FF0000"/>
                </a:solidFill>
                <a:latin typeface="Comic Sans MS" pitchFamily="66" charset="0"/>
                <a:ea typeface="Calibri" pitchFamily="34" charset="0"/>
                <a:cs typeface="Times New Roman" pitchFamily="18" charset="0"/>
              </a:rPr>
              <a:t>T</a:t>
            </a:r>
            <a:r>
              <a:rPr lang="tr-TR" sz="2800" b="1" dirty="0" smtClean="0">
                <a:solidFill>
                  <a:srgbClr val="FF0000"/>
                </a:solidFill>
                <a:ea typeface="Calibri" pitchFamily="34" charset="0"/>
                <a:cs typeface="Times New Roman" pitchFamily="18" charset="0"/>
              </a:rPr>
              <a:t>Ü</a:t>
            </a:r>
            <a:r>
              <a:rPr lang="tr-TR" sz="2800" b="1" dirty="0" smtClean="0">
                <a:solidFill>
                  <a:srgbClr val="FF0000"/>
                </a:solidFill>
                <a:latin typeface="Comic Sans MS" pitchFamily="66" charset="0"/>
                <a:ea typeface="Calibri" pitchFamily="34" charset="0"/>
                <a:cs typeface="Times New Roman" pitchFamily="18" charset="0"/>
              </a:rPr>
              <a:t>RK EĞİTİM DERNEĞİ (TED): </a:t>
            </a:r>
            <a:r>
              <a:rPr lang="tr-TR" sz="2800" b="1" dirty="0" smtClean="0">
                <a:solidFill>
                  <a:srgbClr val="000000"/>
                </a:solidFill>
                <a:latin typeface="Comic Sans MS" pitchFamily="66" charset="0"/>
                <a:ea typeface="Calibri" pitchFamily="34" charset="0"/>
                <a:cs typeface="Times New Roman" pitchFamily="18" charset="0"/>
              </a:rPr>
              <a:t>T</a:t>
            </a:r>
            <a:r>
              <a:rPr lang="tr-TR" sz="2800" b="1" dirty="0" smtClean="0">
                <a:solidFill>
                  <a:srgbClr val="000000"/>
                </a:solidFill>
                <a:ea typeface="Calibri" pitchFamily="34" charset="0"/>
                <a:cs typeface="Times New Roman" pitchFamily="18" charset="0"/>
              </a:rPr>
              <a:t>ü</a:t>
            </a:r>
            <a:r>
              <a:rPr lang="tr-TR" sz="2800" b="1" dirty="0" smtClean="0">
                <a:solidFill>
                  <a:srgbClr val="000000"/>
                </a:solidFill>
                <a:latin typeface="Comic Sans MS" pitchFamily="66" charset="0"/>
                <a:ea typeface="Calibri" pitchFamily="34" charset="0"/>
                <a:cs typeface="Times New Roman" pitchFamily="18" charset="0"/>
              </a:rPr>
              <a:t>rk Eğitim Derneği,</a:t>
            </a:r>
            <a:r>
              <a:rPr lang="tr-TR" sz="2800" dirty="0" smtClean="0">
                <a:solidFill>
                  <a:srgbClr val="000000"/>
                </a:solidFill>
                <a:latin typeface="Comic Sans MS" pitchFamily="66" charset="0"/>
                <a:ea typeface="Calibri" pitchFamily="34" charset="0"/>
                <a:cs typeface="Times New Roman" pitchFamily="18" charset="0"/>
              </a:rPr>
              <a:t> 1928 yılında Atat</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rk'</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n direktifleriyle kurulan bir dernektir.</a:t>
            </a:r>
            <a:endParaRPr lang="tr-TR" sz="2800" dirty="0" smtClean="0">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Dernek, </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ncelikle k</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kl</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 bir sivil toplum kuruluşu olarak kurulduğu g</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nden beri eğitim alanında faaliyet g</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stermekte olup, aynı zamanda yeterli maddi olanağa sahip olmayan ahlaklı, anlayışlı ve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alışkan T</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rk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ocuklarının eğitimlerini desteklemekte ve T</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rk eğitim hayatına maddi ve bilimsel katkılar sağlamaktadır.</a:t>
            </a:r>
            <a:endParaRPr lang="tr-TR" sz="2800" dirty="0" smtClean="0">
              <a:latin typeface="Arial" pitchFamily="34" charset="0"/>
              <a:cs typeface="Arial" pitchFamily="34" charset="0"/>
            </a:endParaRPr>
          </a:p>
        </p:txBody>
      </p:sp>
      <p:pic>
        <p:nvPicPr>
          <p:cNvPr id="71682" name="Picture 2" descr="http://www.kurumsalhaberler.com/images/ekler/1279/TED-Logo.jpg">
            <a:hlinkClick r:id="rId2"/>
          </p:cNvPr>
          <p:cNvPicPr>
            <a:picLocks noChangeAspect="1" noChangeArrowheads="1"/>
          </p:cNvPicPr>
          <p:nvPr/>
        </p:nvPicPr>
        <p:blipFill>
          <a:blip r:embed="rId3" cstate="print"/>
          <a:srcRect/>
          <a:stretch>
            <a:fillRect/>
          </a:stretch>
        </p:blipFill>
        <p:spPr bwMode="auto">
          <a:xfrm>
            <a:off x="2843808" y="4221088"/>
            <a:ext cx="2664296" cy="2448272"/>
          </a:xfrm>
          <a:prstGeom prst="rect">
            <a:avLst/>
          </a:prstGeom>
          <a:noFill/>
        </p:spPr>
      </p:pic>
      <p:pic>
        <p:nvPicPr>
          <p:cNvPr id="71684" name="Picture 4" descr="https://encrypted-tbn0.gstatic.com/images?q=tbn:ANd9GcQhsphaUHDNjNiWhL-y0D_h6_OsashC3MzvHNiJIBwdjTowuNtGW0Oemj0l">
            <a:hlinkClick r:id="rId4"/>
          </p:cNvPr>
          <p:cNvPicPr>
            <a:picLocks noChangeAspect="1" noChangeArrowheads="1"/>
          </p:cNvPicPr>
          <p:nvPr/>
        </p:nvPicPr>
        <p:blipFill>
          <a:blip r:embed="rId5" cstate="print"/>
          <a:srcRect/>
          <a:stretch>
            <a:fillRect/>
          </a:stretch>
        </p:blipFill>
        <p:spPr bwMode="auto">
          <a:xfrm>
            <a:off x="5652120" y="4221088"/>
            <a:ext cx="3168352" cy="2495923"/>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452431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İLK</a:t>
            </a:r>
            <a:r>
              <a:rPr lang="tr-TR" sz="3200" b="1" dirty="0" smtClean="0">
                <a:solidFill>
                  <a:srgbClr val="FF0000"/>
                </a:solidFill>
                <a:ea typeface="Calibri" pitchFamily="34" charset="0"/>
                <a:cs typeface="Times New Roman" pitchFamily="18" charset="0"/>
              </a:rPr>
              <a:t>Ö</a:t>
            </a:r>
            <a:r>
              <a:rPr lang="tr-TR" sz="3200" b="1" dirty="0" smtClean="0">
                <a:solidFill>
                  <a:srgbClr val="FF0000"/>
                </a:solidFill>
                <a:latin typeface="Comic Sans MS" pitchFamily="66" charset="0"/>
                <a:ea typeface="Calibri" pitchFamily="34" charset="0"/>
                <a:cs typeface="Times New Roman" pitchFamily="18" charset="0"/>
              </a:rPr>
              <a:t>ĞRETİM OKULLARINA YARDIM VAKFI (İLKYAR)</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zellikle k</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y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ocuklarına; okuma heyecanı ve eğitimini daha ileri 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zeyde s</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rme motivasyonu kazandırmak, eğitimlerine katkıda bulunmak, kitap yardımı yapılmamış k</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y bırakmamak ve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ğretmenler i</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in programlar 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zenlemek gibi faaliyetlerde bulunmak amacıyla kurulmuştur.</a:t>
            </a:r>
            <a:endParaRPr lang="tr-TR" sz="3200" dirty="0" smtClean="0">
              <a:latin typeface="Arial" pitchFamily="34" charset="0"/>
              <a:cs typeface="Arial" pitchFamily="34" charset="0"/>
            </a:endParaRPr>
          </a:p>
        </p:txBody>
      </p:sp>
      <p:pic>
        <p:nvPicPr>
          <p:cNvPr id="70658" name="Picture 2" descr="http://www.metu.edu.tr/~tonuk/ilkyar.gif">
            <a:hlinkClick r:id="rId2"/>
          </p:cNvPr>
          <p:cNvPicPr>
            <a:picLocks noChangeAspect="1" noChangeArrowheads="1"/>
          </p:cNvPicPr>
          <p:nvPr/>
        </p:nvPicPr>
        <p:blipFill>
          <a:blip r:embed="rId3" cstate="print"/>
          <a:srcRect/>
          <a:stretch>
            <a:fillRect/>
          </a:stretch>
        </p:blipFill>
        <p:spPr bwMode="auto">
          <a:xfrm>
            <a:off x="1403648" y="4869160"/>
            <a:ext cx="6553200" cy="1704976"/>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07504" y="150615"/>
            <a:ext cx="892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 Sağlık Alanında Faaliyet 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L</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SEMİLİ </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OCUKLAR VAKFI: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semi hastası </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ocukların sağlık ve eğitim gibi ihtiya</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larının karşılanması i</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in kurulmuştur. Eğitim ve araştırma kurumları kurmak gibi ama</a:t>
            </a:r>
            <a:r>
              <a:rPr kumimoji="0" lang="tr-TR" sz="32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ları da vardır.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9635" name="Picture 3" descr="http://www.losev.org.tr/v2/images/logo_losev.jpg">
            <a:hlinkClick r:id="rId2"/>
          </p:cNvPr>
          <p:cNvPicPr>
            <a:picLocks noChangeAspect="1" noChangeArrowheads="1"/>
          </p:cNvPicPr>
          <p:nvPr/>
        </p:nvPicPr>
        <p:blipFill>
          <a:blip r:embed="rId3" cstate="print"/>
          <a:srcRect/>
          <a:stretch>
            <a:fillRect/>
          </a:stretch>
        </p:blipFill>
        <p:spPr bwMode="auto">
          <a:xfrm>
            <a:off x="251520" y="3789040"/>
            <a:ext cx="3960440" cy="2631555"/>
          </a:xfrm>
          <a:prstGeom prst="rect">
            <a:avLst/>
          </a:prstGeom>
          <a:noFill/>
        </p:spPr>
      </p:pic>
      <p:pic>
        <p:nvPicPr>
          <p:cNvPr id="69637" name="Picture 5" descr="https://encrypted-tbn2.gstatic.com/images?q=tbn:ANd9GcTOo5W9TMFHbeaI-_4RxdBcWMrSyMZssA5_9TJbC3SjcZHIvAdq">
            <a:hlinkClick r:id="rId4"/>
          </p:cNvPr>
          <p:cNvPicPr>
            <a:picLocks noChangeAspect="1" noChangeArrowheads="1"/>
          </p:cNvPicPr>
          <p:nvPr/>
        </p:nvPicPr>
        <p:blipFill>
          <a:blip r:embed="rId5" cstate="print"/>
          <a:srcRect/>
          <a:stretch>
            <a:fillRect/>
          </a:stretch>
        </p:blipFill>
        <p:spPr bwMode="auto">
          <a:xfrm>
            <a:off x="4499992" y="3789040"/>
            <a:ext cx="3960440" cy="2583161"/>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255454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T</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RK KALP VAKFI:</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Kalp ve damar sağlığına ilişkin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alışmalar y</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tmektedir.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lkemizde kalp ve damar hastalıklarına neden olan etkenler hakkında sistemli araştırmalar yapmaktadır.</a:t>
            </a:r>
            <a:endParaRPr lang="tr-TR" sz="3200" dirty="0" smtClean="0">
              <a:latin typeface="Arial" pitchFamily="34" charset="0"/>
              <a:cs typeface="Arial" pitchFamily="34" charset="0"/>
            </a:endParaRPr>
          </a:p>
        </p:txBody>
      </p:sp>
      <p:pic>
        <p:nvPicPr>
          <p:cNvPr id="76802" name="Picture 2" descr="http://t3.gstatic.com/images?q=tbn:ANd9GcRa7r85l0Qfry4EkR2iunTXUpwHJk9VWPeYmnaOLaedfhDrraZ2ZVlSoWb4">
            <a:hlinkClick r:id="rId2"/>
          </p:cNvPr>
          <p:cNvPicPr>
            <a:picLocks noChangeAspect="1" noChangeArrowheads="1"/>
          </p:cNvPicPr>
          <p:nvPr/>
        </p:nvPicPr>
        <p:blipFill>
          <a:blip r:embed="rId3" cstate="print"/>
          <a:srcRect/>
          <a:stretch>
            <a:fillRect/>
          </a:stretch>
        </p:blipFill>
        <p:spPr bwMode="auto">
          <a:xfrm>
            <a:off x="251520" y="2924944"/>
            <a:ext cx="4104456" cy="3208760"/>
          </a:xfrm>
          <a:prstGeom prst="rect">
            <a:avLst/>
          </a:prstGeom>
          <a:noFill/>
        </p:spPr>
      </p:pic>
      <p:pic>
        <p:nvPicPr>
          <p:cNvPr id="76804" name="Picture 4" descr="http://t0.gstatic.com/images?q=tbn:ANd9GcQ7SZvy8BPFELK-Mu_mccQV1g7FQgXf-2VqU5ofR5m3Yry2Qene4ZUZAgha">
            <a:hlinkClick r:id="rId4"/>
          </p:cNvPr>
          <p:cNvPicPr>
            <a:picLocks noChangeAspect="1" noChangeArrowheads="1"/>
          </p:cNvPicPr>
          <p:nvPr/>
        </p:nvPicPr>
        <p:blipFill>
          <a:blip r:embed="rId5" cstate="print"/>
          <a:srcRect/>
          <a:stretch>
            <a:fillRect/>
          </a:stretch>
        </p:blipFill>
        <p:spPr bwMode="auto">
          <a:xfrm>
            <a:off x="4788024" y="2996952"/>
            <a:ext cx="3744416" cy="3384376"/>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60647"/>
            <a:ext cx="8964488" cy="255454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T</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RK B</a:t>
            </a:r>
            <a:r>
              <a:rPr lang="tr-TR" sz="3200" b="1" dirty="0" smtClean="0">
                <a:solidFill>
                  <a:srgbClr val="FF0000"/>
                </a:solidFill>
                <a:ea typeface="Calibri" pitchFamily="34" charset="0"/>
                <a:cs typeface="Times New Roman" pitchFamily="18" charset="0"/>
              </a:rPr>
              <a:t>Ö</a:t>
            </a:r>
            <a:r>
              <a:rPr lang="tr-TR" sz="3200" b="1" dirty="0" smtClean="0">
                <a:solidFill>
                  <a:srgbClr val="FF0000"/>
                </a:solidFill>
                <a:latin typeface="Comic Sans MS" pitchFamily="66" charset="0"/>
                <a:ea typeface="Calibri" pitchFamily="34" charset="0"/>
                <a:cs typeface="Times New Roman" pitchFamily="18" charset="0"/>
              </a:rPr>
              <a:t>BREK VAKFI:</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1985 yılında kurulmuştur. Toplumun eğitimini ve bilin</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lendirilmesini sağlamak, b</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brek sağlığı politikası ile bilimsel veri kaynağını oluşturmak gibi ama</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ları vardır</a:t>
            </a:r>
            <a:r>
              <a:rPr lang="tr-TR" dirty="0" smtClean="0">
                <a:solidFill>
                  <a:srgbClr val="000000"/>
                </a:solidFill>
                <a:latin typeface="Comic Sans MS" pitchFamily="66" charset="0"/>
                <a:ea typeface="Calibri" pitchFamily="34" charset="0"/>
                <a:cs typeface="Times New Roman" pitchFamily="18" charset="0"/>
              </a:rPr>
              <a:t>.</a:t>
            </a:r>
            <a:endParaRPr lang="tr-TR" sz="800" dirty="0" smtClean="0">
              <a:latin typeface="Arial" pitchFamily="34" charset="0"/>
              <a:cs typeface="Arial" pitchFamily="34" charset="0"/>
            </a:endParaRPr>
          </a:p>
        </p:txBody>
      </p:sp>
      <p:pic>
        <p:nvPicPr>
          <p:cNvPr id="75778" name="Picture 2" descr="http://www.tbv.com.tr/media/buyuk_TBV_LOGO_1.jpg">
            <a:hlinkClick r:id="rId2"/>
          </p:cNvPr>
          <p:cNvPicPr>
            <a:picLocks noChangeAspect="1" noChangeArrowheads="1"/>
          </p:cNvPicPr>
          <p:nvPr/>
        </p:nvPicPr>
        <p:blipFill>
          <a:blip r:embed="rId3" cstate="print"/>
          <a:srcRect/>
          <a:stretch>
            <a:fillRect/>
          </a:stretch>
        </p:blipFill>
        <p:spPr bwMode="auto">
          <a:xfrm>
            <a:off x="251520" y="3501008"/>
            <a:ext cx="4248472" cy="2778275"/>
          </a:xfrm>
          <a:prstGeom prst="rect">
            <a:avLst/>
          </a:prstGeom>
          <a:noFill/>
        </p:spPr>
      </p:pic>
      <p:pic>
        <p:nvPicPr>
          <p:cNvPr id="75780" name="Picture 4" descr="http://www.cbv.org.tr/images/amblem.jpg">
            <a:hlinkClick r:id="rId4"/>
          </p:cNvPr>
          <p:cNvPicPr>
            <a:picLocks noChangeAspect="1" noChangeArrowheads="1"/>
          </p:cNvPicPr>
          <p:nvPr/>
        </p:nvPicPr>
        <p:blipFill>
          <a:blip r:embed="rId5" cstate="print"/>
          <a:srcRect/>
          <a:stretch>
            <a:fillRect/>
          </a:stretch>
        </p:blipFill>
        <p:spPr bwMode="auto">
          <a:xfrm>
            <a:off x="4716016" y="3212976"/>
            <a:ext cx="4032448" cy="3168352"/>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712968" cy="4832092"/>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FF0000"/>
                </a:solidFill>
                <a:latin typeface="Comic Sans MS" pitchFamily="66" charset="0"/>
                <a:ea typeface="Calibri" pitchFamily="34" charset="0"/>
                <a:cs typeface="Times New Roman" pitchFamily="18" charset="0"/>
              </a:rPr>
              <a:t>KIZILAY:</a:t>
            </a:r>
            <a:r>
              <a:rPr lang="tr-TR" sz="2800" dirty="0" smtClean="0">
                <a:solidFill>
                  <a:srgbClr val="000000"/>
                </a:solidFill>
                <a:latin typeface="Comic Sans MS" pitchFamily="66" charset="0"/>
                <a:ea typeface="Calibri" pitchFamily="34" charset="0"/>
                <a:cs typeface="Times New Roman" pitchFamily="18" charset="0"/>
              </a:rPr>
              <a:t>Kızılay 1868 yılında Hilal-i </a:t>
            </a:r>
            <a:r>
              <a:rPr lang="tr-TR" sz="2800" dirty="0" err="1" smtClean="0">
                <a:solidFill>
                  <a:srgbClr val="000000"/>
                </a:solidFill>
                <a:latin typeface="Comic Sans MS" pitchFamily="66" charset="0"/>
                <a:ea typeface="Calibri" pitchFamily="34" charset="0"/>
                <a:cs typeface="Times New Roman" pitchFamily="18" charset="0"/>
              </a:rPr>
              <a:t>Ahmer</a:t>
            </a:r>
            <a:r>
              <a:rPr lang="tr-TR" sz="2800" dirty="0" smtClean="0">
                <a:solidFill>
                  <a:srgbClr val="000000"/>
                </a:solidFill>
                <a:latin typeface="Comic Sans MS" pitchFamily="66" charset="0"/>
                <a:ea typeface="Calibri" pitchFamily="34" charset="0"/>
                <a:cs typeface="Times New Roman" pitchFamily="18" charset="0"/>
              </a:rPr>
              <a:t> adıyla devlet tarafından kurulmuş yarı g</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n</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ll</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 bir dernektir.Derneğe</a:t>
            </a:r>
            <a:r>
              <a:rPr lang="tr-TR" sz="2800" b="1" dirty="0" smtClean="0">
                <a:solidFill>
                  <a:srgbClr val="000000"/>
                </a:solidFill>
                <a:latin typeface="Comic Sans MS" pitchFamily="66" charset="0"/>
                <a:ea typeface="Calibri" pitchFamily="34" charset="0"/>
                <a:cs typeface="Times New Roman" pitchFamily="18" charset="0"/>
              </a:rPr>
              <a:t> "Kızılay" </a:t>
            </a:r>
            <a:r>
              <a:rPr lang="tr-TR" sz="2800" dirty="0" smtClean="0">
                <a:solidFill>
                  <a:srgbClr val="000000"/>
                </a:solidFill>
                <a:latin typeface="Comic Sans MS" pitchFamily="66" charset="0"/>
                <a:ea typeface="Calibri" pitchFamily="34" charset="0"/>
                <a:cs typeface="Times New Roman" pitchFamily="18" charset="0"/>
              </a:rPr>
              <a:t>adını Mustafa Kemal Atat</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rk vermiştir. Amacı yaralılara, felaketzedelere, zor ve muhta</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 durumda olan kişilere, </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zelikle temel ihtiya</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larını karşılamakta g</a:t>
            </a:r>
            <a:r>
              <a:rPr lang="tr-TR" sz="2800" dirty="0" smtClean="0">
                <a:solidFill>
                  <a:srgbClr val="000000"/>
                </a:solidFill>
                <a:ea typeface="Calibri" pitchFamily="34" charset="0"/>
                <a:cs typeface="Times New Roman" pitchFamily="18" charset="0"/>
              </a:rPr>
              <a:t>üç</a:t>
            </a:r>
            <a:r>
              <a:rPr lang="tr-TR" sz="2800" dirty="0" smtClean="0">
                <a:solidFill>
                  <a:srgbClr val="000000"/>
                </a:solidFill>
                <a:latin typeface="Comic Sans MS" pitchFamily="66" charset="0"/>
                <a:ea typeface="Calibri" pitchFamily="34" charset="0"/>
                <a:cs typeface="Times New Roman" pitchFamily="18" charset="0"/>
              </a:rPr>
              <a:t>l</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k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eken kişilere yardımcı olmaktır.</a:t>
            </a:r>
            <a:endParaRPr lang="tr-TR" sz="2800" dirty="0" smtClean="0">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Kızılay toplumun yararına kan bağışı</a:t>
            </a:r>
            <a:r>
              <a:rPr lang="tr-TR" sz="2800" b="1" dirty="0" smtClean="0">
                <a:solidFill>
                  <a:srgbClr val="000000"/>
                </a:solidFill>
                <a:latin typeface="Comic Sans MS" pitchFamily="66" charset="0"/>
                <a:ea typeface="Calibri" pitchFamily="34" charset="0"/>
                <a:cs typeface="Times New Roman" pitchFamily="18" charset="0"/>
              </a:rPr>
              <a:t>	</a:t>
            </a:r>
            <a:endParaRPr lang="tr-TR" sz="2800" dirty="0" smtClean="0">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kampanyaları d</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zenler, doğal afetlerin ger</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ekleştiği</a:t>
            </a:r>
            <a:r>
              <a:rPr lang="tr-TR" sz="2800" b="1" baseline="30000" dirty="0" smtClean="0">
                <a:solidFill>
                  <a:srgbClr val="000000"/>
                </a:solidFill>
                <a:latin typeface="Comic Sans MS" pitchFamily="66" charset="0"/>
                <a:ea typeface="Calibri" pitchFamily="34" charset="0"/>
                <a:cs typeface="Times New Roman" pitchFamily="18" charset="0"/>
              </a:rPr>
              <a:t> </a:t>
            </a:r>
            <a:r>
              <a:rPr lang="tr-TR" sz="2800" dirty="0" smtClean="0">
                <a:solidFill>
                  <a:srgbClr val="000000"/>
                </a:solidFill>
                <a:latin typeface="Comic Sans MS" pitchFamily="66" charset="0"/>
                <a:ea typeface="Calibri" pitchFamily="34" charset="0"/>
                <a:cs typeface="Times New Roman" pitchFamily="18" charset="0"/>
              </a:rPr>
              <a:t>durumlarda gerekli </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nlemleri almaya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alışır.</a:t>
            </a:r>
            <a:r>
              <a:rPr lang="tr-TR" sz="2800" b="1" dirty="0" smtClean="0">
                <a:solidFill>
                  <a:srgbClr val="000000"/>
                </a:solidFill>
                <a:latin typeface="Comic Sans MS" pitchFamily="66" charset="0"/>
                <a:ea typeface="Calibri" pitchFamily="34" charset="0"/>
                <a:cs typeface="Times New Roman" pitchFamily="18" charset="0"/>
              </a:rPr>
              <a:t>	</a:t>
            </a:r>
            <a:endParaRPr lang="tr-TR" sz="2800" dirty="0" smtClean="0">
              <a:latin typeface="Arial" pitchFamily="34" charset="0"/>
              <a:cs typeface="Arial" pitchFamily="34" charset="0"/>
            </a:endParaRPr>
          </a:p>
        </p:txBody>
      </p:sp>
      <p:pic>
        <p:nvPicPr>
          <p:cNvPr id="74754" name="Picture 2" descr="https://encrypted-tbn0.gstatic.com/images?q=tbn:ANd9GcQcoG5JFAHWmM8lRalGV036qElwCO1hy3p4MJOVCtq-OZ50uBxLMCpYhPw-">
            <a:hlinkClick r:id="rId2"/>
          </p:cNvPr>
          <p:cNvPicPr>
            <a:picLocks noChangeAspect="1" noChangeArrowheads="1"/>
          </p:cNvPicPr>
          <p:nvPr/>
        </p:nvPicPr>
        <p:blipFill>
          <a:blip r:embed="rId3" cstate="print"/>
          <a:srcRect/>
          <a:stretch>
            <a:fillRect/>
          </a:stretch>
        </p:blipFill>
        <p:spPr bwMode="auto">
          <a:xfrm>
            <a:off x="5580112" y="4581128"/>
            <a:ext cx="2736304" cy="2149600"/>
          </a:xfrm>
          <a:prstGeom prst="rect">
            <a:avLst/>
          </a:prstGeom>
          <a:noFill/>
        </p:spPr>
      </p:pic>
      <p:pic>
        <p:nvPicPr>
          <p:cNvPr id="74756" name="Picture 4" descr="http://www.sechaber.com/wp-content/uploads/2013/08/kizilay23.jpg">
            <a:hlinkClick r:id="rId4"/>
          </p:cNvPr>
          <p:cNvPicPr>
            <a:picLocks noChangeAspect="1" noChangeArrowheads="1"/>
          </p:cNvPicPr>
          <p:nvPr/>
        </p:nvPicPr>
        <p:blipFill>
          <a:blip r:embed="rId5" cstate="print"/>
          <a:srcRect/>
          <a:stretch>
            <a:fillRect/>
          </a:stretch>
        </p:blipFill>
        <p:spPr bwMode="auto">
          <a:xfrm>
            <a:off x="2051720" y="4653136"/>
            <a:ext cx="3627165" cy="2021633"/>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79512" y="188640"/>
            <a:ext cx="8712968" cy="51312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Bunun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insanların yardımlaşması ve iş b</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yapması gerekmektedir.Bu durum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mesleklerin ve bu mesleklere sahip insanların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alıştığı kuruluşların ortaya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ıkmasına neden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m</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zde toplumun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devlet(resmi) ve sivil toplum kuruluşları birlikte karşılamaktadırlar. Toplumun temel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larını karşılamak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ncelikle devletin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revidir.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5" name="Picture 3" descr="http://img.webme.com/pic/a/anlayarakhizlioku/inek.gif">
            <a:hlinkClick r:id="rId2"/>
          </p:cNvPr>
          <p:cNvPicPr>
            <a:picLocks noChangeAspect="1" noChangeArrowheads="1"/>
          </p:cNvPicPr>
          <p:nvPr/>
        </p:nvPicPr>
        <p:blipFill>
          <a:blip r:embed="rId3" cstate="print"/>
          <a:srcRect/>
          <a:stretch>
            <a:fillRect/>
          </a:stretch>
        </p:blipFill>
        <p:spPr bwMode="auto">
          <a:xfrm>
            <a:off x="3491880" y="4676774"/>
            <a:ext cx="3810000" cy="2064594"/>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3"/>
            <a:ext cx="8856984" cy="3046988"/>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YEŞİLAY:	</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Yeşilay alkol, sigara ve</a:t>
            </a:r>
            <a:r>
              <a:rPr lang="tr-TR" sz="3200" b="1" dirty="0" smtClean="0">
                <a:solidFill>
                  <a:srgbClr val="000000"/>
                </a:solidFill>
                <a:latin typeface="Comic Sans MS" pitchFamily="66" charset="0"/>
                <a:ea typeface="Calibri" pitchFamily="34" charset="0"/>
                <a:cs typeface="Times New Roman" pitchFamily="18" charset="0"/>
              </a:rPr>
              <a:t> </a:t>
            </a:r>
            <a:r>
              <a:rPr lang="tr-TR" sz="3200" b="1" baseline="30000" dirty="0" smtClean="0">
                <a:solidFill>
                  <a:srgbClr val="000000"/>
                </a:solidFill>
                <a:latin typeface="Comic Sans MS" pitchFamily="66" charset="0"/>
                <a:ea typeface="Calibri" pitchFamily="34" charset="0"/>
                <a:cs typeface="Times New Roman" pitchFamily="18" charset="0"/>
              </a:rPr>
              <a:t> </a:t>
            </a:r>
            <a:r>
              <a:rPr lang="tr-TR" sz="3200" dirty="0" smtClean="0">
                <a:solidFill>
                  <a:srgbClr val="000000"/>
                </a:solidFill>
                <a:latin typeface="Comic Sans MS" pitchFamily="66" charset="0"/>
                <a:ea typeface="Calibri" pitchFamily="34" charset="0"/>
                <a:cs typeface="Times New Roman" pitchFamily="18" charset="0"/>
              </a:rPr>
              <a:t>uyuşturucu gibi bağımlılık</a:t>
            </a:r>
            <a:r>
              <a:rPr lang="tr-TR" sz="3200" b="1" dirty="0" smtClean="0">
                <a:solidFill>
                  <a:srgbClr val="000000"/>
                </a:solidFill>
                <a:latin typeface="Comic Sans MS" pitchFamily="66" charset="0"/>
                <a:ea typeface="Calibri" pitchFamily="34" charset="0"/>
                <a:cs typeface="Times New Roman" pitchFamily="18" charset="0"/>
              </a:rPr>
              <a:t> </a:t>
            </a:r>
            <a:r>
              <a:rPr lang="tr-TR" sz="3200" b="1" baseline="30000" dirty="0" smtClean="0">
                <a:solidFill>
                  <a:srgbClr val="000000"/>
                </a:solidFill>
                <a:latin typeface="Comic Sans MS" pitchFamily="66" charset="0"/>
                <a:ea typeface="Calibri" pitchFamily="34" charset="0"/>
                <a:cs typeface="Times New Roman" pitchFamily="18" charset="0"/>
              </a:rPr>
              <a:t> </a:t>
            </a:r>
            <a:r>
              <a:rPr lang="tr-TR" sz="3200" dirty="0" smtClean="0">
                <a:solidFill>
                  <a:srgbClr val="000000"/>
                </a:solidFill>
                <a:latin typeface="Comic Sans MS" pitchFamily="66" charset="0"/>
                <a:ea typeface="Calibri" pitchFamily="34" charset="0"/>
                <a:cs typeface="Times New Roman" pitchFamily="18" charset="0"/>
              </a:rPr>
              <a:t>yapan maddelerin</a:t>
            </a:r>
            <a:r>
              <a:rPr lang="tr-TR" sz="3200" b="1" dirty="0" smtClean="0">
                <a:solidFill>
                  <a:srgbClr val="000000"/>
                </a:solidFill>
                <a:latin typeface="Comic Sans MS" pitchFamily="66" charset="0"/>
                <a:ea typeface="Calibri" pitchFamily="34" charset="0"/>
                <a:cs typeface="Times New Roman" pitchFamily="18" charset="0"/>
              </a:rPr>
              <a:t>	</a:t>
            </a:r>
            <a:endParaRPr lang="tr-TR" sz="3200" dirty="0" smtClean="0">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zararlarından korunma, bu 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 bağımlılığı olanlara yardımcı olma g</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revini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stlenmiş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nemli bir kurumdur.</a:t>
            </a:r>
            <a:endParaRPr lang="tr-TR" sz="3200" dirty="0" smtClean="0">
              <a:latin typeface="Arial" pitchFamily="34" charset="0"/>
              <a:cs typeface="Arial" pitchFamily="34" charset="0"/>
            </a:endParaRPr>
          </a:p>
        </p:txBody>
      </p:sp>
      <p:pic>
        <p:nvPicPr>
          <p:cNvPr id="73730" name="Picture 2" descr="https://encrypted-tbn2.gstatic.com/images?q=tbn:ANd9GcTtu8WddVEAz53TcgehHEnQh96MxY6ppkbWq8rRy750OIrotFoWLHFzT00a">
            <a:hlinkClick r:id="rId2"/>
          </p:cNvPr>
          <p:cNvPicPr>
            <a:picLocks noChangeAspect="1" noChangeArrowheads="1"/>
          </p:cNvPicPr>
          <p:nvPr/>
        </p:nvPicPr>
        <p:blipFill>
          <a:blip r:embed="rId3" cstate="print"/>
          <a:srcRect/>
          <a:stretch>
            <a:fillRect/>
          </a:stretch>
        </p:blipFill>
        <p:spPr bwMode="auto">
          <a:xfrm>
            <a:off x="107504" y="3284984"/>
            <a:ext cx="3888432" cy="3312368"/>
          </a:xfrm>
          <a:prstGeom prst="rect">
            <a:avLst/>
          </a:prstGeom>
          <a:noFill/>
        </p:spPr>
      </p:pic>
      <p:pic>
        <p:nvPicPr>
          <p:cNvPr id="73732" name="Picture 4" descr="http://www.oybil.com/galeriler/images01/Yesilay-haftasi-ile-ilgili-karikaturler-dersimiz_com-5.jpg">
            <a:hlinkClick r:id="rId4"/>
          </p:cNvPr>
          <p:cNvPicPr>
            <a:picLocks noChangeAspect="1" noChangeArrowheads="1"/>
          </p:cNvPicPr>
          <p:nvPr/>
        </p:nvPicPr>
        <p:blipFill>
          <a:blip r:embed="rId5" cstate="print"/>
          <a:srcRect/>
          <a:stretch>
            <a:fillRect/>
          </a:stretch>
        </p:blipFill>
        <p:spPr bwMode="auto">
          <a:xfrm>
            <a:off x="4355976" y="2708920"/>
            <a:ext cx="4608512" cy="4032448"/>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107504" y="128185"/>
            <a:ext cx="885698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RK DİYABET VAKFI (TURDİAB):</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rkiye Diyabet Vakfı,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lkemizde diyabetliler (şeker hastaları) i</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in kurulmuştur. Diyabetlilerin takip ve tedavisinden sorumlu sağlık personeline eğitim hizmetleri sunmak, maddi sıkıntı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eken diyabetli hastalara olanakları</a:t>
            </a:r>
            <a:r>
              <a:rPr kumimoji="0" lang="tr-TR" sz="2800" b="0" i="0" u="none" strike="noStrike" cap="none" normalizeH="0" baseline="30000" dirty="0" smtClean="0">
                <a:ln>
                  <a:noFill/>
                </a:ln>
                <a:solidFill>
                  <a:srgbClr val="000000"/>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s</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nde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cretsiz tedavi sağlamak, diyabet konusunda araştırmaları desteklemek, toplumu diyabet konusunda bilin</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lendirmek gibi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alışmalar yapmaktadır.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2707" name="Picture 3" descr="https://encrypted-tbn3.gstatic.com/images?q=tbn:ANd9GcQLaSUmolHqB7MnWRNtA_ynQ_xwLBdwUMaKFbeKGBw4z3DvMD9YIZBPnAU">
            <a:hlinkClick r:id="rId2"/>
          </p:cNvPr>
          <p:cNvPicPr>
            <a:picLocks noChangeAspect="1" noChangeArrowheads="1"/>
          </p:cNvPicPr>
          <p:nvPr/>
        </p:nvPicPr>
        <p:blipFill>
          <a:blip r:embed="rId3" cstate="print"/>
          <a:srcRect/>
          <a:stretch>
            <a:fillRect/>
          </a:stretch>
        </p:blipFill>
        <p:spPr bwMode="auto">
          <a:xfrm>
            <a:off x="971600" y="4365104"/>
            <a:ext cx="7200800" cy="1977752"/>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856984" cy="255454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SİGARAYLA SAVAŞANLAR DERNEĞİ:</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Sigaranın etkilediği halk kitlelerinin korunmasını,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lkemizde, 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nyada sigaranın tamamen yok edilmesine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nc</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k yapmak amacıyla kurulmuştur.</a:t>
            </a:r>
            <a:endParaRPr lang="tr-TR" sz="3200" dirty="0" smtClean="0">
              <a:latin typeface="Arial" pitchFamily="34" charset="0"/>
              <a:cs typeface="Arial" pitchFamily="34" charset="0"/>
            </a:endParaRPr>
          </a:p>
        </p:txBody>
      </p:sp>
      <p:pic>
        <p:nvPicPr>
          <p:cNvPr id="79874" name="Picture 2" descr="http://admin.turkiyeinternethaber.com/resimler/haberler/2_2012210173359.jpg">
            <a:hlinkClick r:id="rId2"/>
          </p:cNvPr>
          <p:cNvPicPr>
            <a:picLocks noChangeAspect="1" noChangeArrowheads="1"/>
          </p:cNvPicPr>
          <p:nvPr/>
        </p:nvPicPr>
        <p:blipFill>
          <a:blip r:embed="rId3" cstate="print"/>
          <a:srcRect/>
          <a:stretch>
            <a:fillRect/>
          </a:stretch>
        </p:blipFill>
        <p:spPr bwMode="auto">
          <a:xfrm>
            <a:off x="251520" y="2780928"/>
            <a:ext cx="3384376" cy="3816424"/>
          </a:xfrm>
          <a:prstGeom prst="rect">
            <a:avLst/>
          </a:prstGeom>
          <a:noFill/>
        </p:spPr>
      </p:pic>
      <p:pic>
        <p:nvPicPr>
          <p:cNvPr id="79876" name="Picture 4" descr="http://www.abbasguclu.com.tr/a/b/f/626d8c9b-134a-4f17-8ceb-84ee9ee4df8b_image003_big.jpg">
            <a:hlinkClick r:id="rId4"/>
          </p:cNvPr>
          <p:cNvPicPr>
            <a:picLocks noChangeAspect="1" noChangeArrowheads="1"/>
          </p:cNvPicPr>
          <p:nvPr/>
        </p:nvPicPr>
        <p:blipFill>
          <a:blip r:embed="rId5" cstate="print"/>
          <a:srcRect/>
          <a:stretch>
            <a:fillRect/>
          </a:stretch>
        </p:blipFill>
        <p:spPr bwMode="auto">
          <a:xfrm>
            <a:off x="4283968" y="2780928"/>
            <a:ext cx="4248472" cy="3649588"/>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452431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FİZİKSEL ENGELLİLER VAKFI (FEV):</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Engellilerin ekonomik, sosyal, psikolojik 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rel, sağlık ve hukuk sorunlarını ele almak, </a:t>
            </a:r>
            <a:r>
              <a:rPr lang="tr-TR" sz="3200" dirty="0" smtClean="0">
                <a:solidFill>
                  <a:srgbClr val="000000"/>
                </a:solidFill>
                <a:ea typeface="Calibri" pitchFamily="34" charset="0"/>
                <a:cs typeface="Times New Roman" pitchFamily="18" charset="0"/>
              </a:rPr>
              <a:t>çö</a:t>
            </a:r>
            <a:r>
              <a:rPr lang="tr-TR" sz="3200" dirty="0" smtClean="0">
                <a:solidFill>
                  <a:srgbClr val="000000"/>
                </a:solidFill>
                <a:latin typeface="Comic Sans MS" pitchFamily="66" charset="0"/>
                <a:ea typeface="Calibri" pitchFamily="34" charset="0"/>
                <a:cs typeface="Times New Roman" pitchFamily="18" charset="0"/>
              </a:rPr>
              <a:t>zmek, y</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nlendirmek, tıbbi malzeme, tekerlekli sandalye, protez gibi ihtiya</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ların temininde yardımcı olmak, bu ihtiya</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ları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retebilmek i</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in tesisler a</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mak, engelliler i</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in palan ve projeler hazırlamak amacıyla kurulmuş sivil toplum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rg</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a:t>
            </a:r>
            <a:endParaRPr lang="tr-TR" sz="3200" dirty="0" smtClean="0">
              <a:latin typeface="Arial" pitchFamily="34" charset="0"/>
              <a:cs typeface="Arial" pitchFamily="34" charset="0"/>
            </a:endParaRPr>
          </a:p>
        </p:txBody>
      </p:sp>
      <p:pic>
        <p:nvPicPr>
          <p:cNvPr id="78850" name="Picture 2" descr="https://encrypted-tbn3.gstatic.com/images?q=tbn:ANd9GcTvT9bHAcI1qqe7OqajCu1XPDIe35HxwTeA-XB5gs9CenQKedUzZS-qIg">
            <a:hlinkClick r:id="rId2"/>
          </p:cNvPr>
          <p:cNvPicPr>
            <a:picLocks noChangeAspect="1" noChangeArrowheads="1"/>
          </p:cNvPicPr>
          <p:nvPr/>
        </p:nvPicPr>
        <p:blipFill>
          <a:blip r:embed="rId3" cstate="print"/>
          <a:srcRect/>
          <a:stretch>
            <a:fillRect/>
          </a:stretch>
        </p:blipFill>
        <p:spPr bwMode="auto">
          <a:xfrm>
            <a:off x="6444208" y="4149080"/>
            <a:ext cx="2448272" cy="2274168"/>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107504" y="249525"/>
            <a:ext cx="892899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C) Sosyal Yardımlaşma ve Dayanışma Alanında Faaliyet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MEHMET</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İK VAKFI: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Vatanımızın ve ulusumuzun 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venliği i</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in savaşta ve barışta,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eşitli şartlar altında 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rev yapan, erbaş ve erlerimizden şehit olan veya herhangi bir nedenle hayatını kaybedenlerin bakmakla y</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ml</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oldukları yakınları gazi ve engelli Mehmet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iklere sosyal ve ekonomik destek sağlamak amacıyla kurulmuştur.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7827" name="Picture 3" descr="https://encrypted-tbn1.gstatic.com/images?q=tbn:ANd9GcQn5JZq-Gj6CvON-eScNe1BExfyCzCKUcN-SVdHUo16HbdQi2URZaY_kdTH">
            <a:hlinkClick r:id="rId2"/>
          </p:cNvPr>
          <p:cNvPicPr>
            <a:picLocks noChangeAspect="1" noChangeArrowheads="1"/>
          </p:cNvPicPr>
          <p:nvPr/>
        </p:nvPicPr>
        <p:blipFill>
          <a:blip r:embed="rId3" cstate="print"/>
          <a:srcRect/>
          <a:stretch>
            <a:fillRect/>
          </a:stretch>
        </p:blipFill>
        <p:spPr bwMode="auto">
          <a:xfrm>
            <a:off x="1043608" y="4149080"/>
            <a:ext cx="2664296" cy="2359149"/>
          </a:xfrm>
          <a:prstGeom prst="rect">
            <a:avLst/>
          </a:prstGeom>
          <a:noFill/>
        </p:spPr>
      </p:pic>
      <p:pic>
        <p:nvPicPr>
          <p:cNvPr id="77829" name="Picture 5" descr="http://www.sehitgazihaber.com/files/news/thumb/mehmetcik-vakfi-sehit-ailelerine-sahip-cikti-2012-06-22.jpg">
            <a:hlinkClick r:id="rId4"/>
          </p:cNvPr>
          <p:cNvPicPr>
            <a:picLocks noChangeAspect="1" noChangeArrowheads="1"/>
          </p:cNvPicPr>
          <p:nvPr/>
        </p:nvPicPr>
        <p:blipFill>
          <a:blip r:embed="rId5" cstate="print"/>
          <a:srcRect/>
          <a:stretch>
            <a:fillRect/>
          </a:stretch>
        </p:blipFill>
        <p:spPr bwMode="auto">
          <a:xfrm>
            <a:off x="5436096" y="4221088"/>
            <a:ext cx="2334022" cy="2521472"/>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4401205"/>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FF0000"/>
                </a:solidFill>
                <a:latin typeface="Comic Sans MS" pitchFamily="66" charset="0"/>
                <a:ea typeface="Calibri" pitchFamily="34" charset="0"/>
                <a:cs typeface="Times New Roman" pitchFamily="18" charset="0"/>
              </a:rPr>
              <a:t>DAR</a:t>
            </a:r>
            <a:r>
              <a:rPr lang="tr-TR" sz="2800" b="1" dirty="0" smtClean="0">
                <a:solidFill>
                  <a:srgbClr val="FF0000"/>
                </a:solidFill>
                <a:ea typeface="Calibri" pitchFamily="34" charset="0"/>
                <a:cs typeface="Times New Roman" pitchFamily="18" charset="0"/>
              </a:rPr>
              <a:t>Ü</a:t>
            </a:r>
            <a:r>
              <a:rPr lang="tr-TR" sz="2800" b="1" dirty="0" smtClean="0">
                <a:solidFill>
                  <a:srgbClr val="FF0000"/>
                </a:solidFill>
                <a:latin typeface="Comic Sans MS" pitchFamily="66" charset="0"/>
                <a:ea typeface="Calibri" pitchFamily="34" charset="0"/>
                <a:cs typeface="Times New Roman" pitchFamily="18" charset="0"/>
              </a:rPr>
              <a:t>LACEZE:</a:t>
            </a:r>
            <a:endParaRPr lang="tr-TR" sz="28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İstanbul'daki başıboş gezen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ocukların, cami avlularında yatan kimsesiz ve sakatların bir araya toplanıp ıslah edilerek zanaat sahibi</a:t>
            </a:r>
            <a:r>
              <a:rPr lang="tr-TR" sz="2800" baseline="30000" dirty="0" smtClean="0">
                <a:solidFill>
                  <a:srgbClr val="000000"/>
                </a:solidFill>
                <a:latin typeface="Comic Sans MS" pitchFamily="66" charset="0"/>
                <a:ea typeface="Calibri" pitchFamily="34" charset="0"/>
                <a:cs typeface="Times New Roman" pitchFamily="18" charset="0"/>
              </a:rPr>
              <a:t>: </a:t>
            </a:r>
            <a:r>
              <a:rPr lang="tr-TR" sz="2800" dirty="0" smtClean="0">
                <a:solidFill>
                  <a:srgbClr val="000000"/>
                </a:solidFill>
                <a:latin typeface="Comic Sans MS" pitchFamily="66" charset="0"/>
                <a:ea typeface="Calibri" pitchFamily="34" charset="0"/>
                <a:cs typeface="Times New Roman" pitchFamily="18" charset="0"/>
              </a:rPr>
              <a:t>yapılması ve kalan </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m</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rlerini huzur i</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inde ge</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irmelerinin sağlanması amacıyla kurulmuştur.</a:t>
            </a:r>
            <a:endParaRPr lang="tr-TR" sz="2800" dirty="0" smtClean="0">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Kuruluşundan beri ibadete a</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ık olan cami, kilise ve havrasıyla d</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nyada eşi olmayan bir hayır kuruluşudur. Din, dil, ırk, sınıf, cinsiyet ve yaş farkı g</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zetmeksizin herkese hizmet sunmaktadır.</a:t>
            </a:r>
            <a:endParaRPr lang="tr-TR" sz="2800" dirty="0" smtClean="0">
              <a:latin typeface="Arial" pitchFamily="34" charset="0"/>
              <a:cs typeface="Arial" pitchFamily="34" charset="0"/>
            </a:endParaRPr>
          </a:p>
        </p:txBody>
      </p:sp>
      <p:pic>
        <p:nvPicPr>
          <p:cNvPr id="81922" name="Picture 2" descr="https://encrypted-tbn2.gstatic.com/images?q=tbn:ANd9GcR_hS1YgIDzk3hGJg_nUea_vRtrytylDG0kbjfJer9jczsuASAcEXwYyJFw">
            <a:hlinkClick r:id="rId2"/>
          </p:cNvPr>
          <p:cNvPicPr>
            <a:picLocks noChangeAspect="1" noChangeArrowheads="1"/>
          </p:cNvPicPr>
          <p:nvPr/>
        </p:nvPicPr>
        <p:blipFill>
          <a:blip r:embed="rId3" cstate="print"/>
          <a:srcRect/>
          <a:stretch>
            <a:fillRect/>
          </a:stretch>
        </p:blipFill>
        <p:spPr bwMode="auto">
          <a:xfrm>
            <a:off x="539552" y="4869160"/>
            <a:ext cx="3038475" cy="1504951"/>
          </a:xfrm>
          <a:prstGeom prst="rect">
            <a:avLst/>
          </a:prstGeom>
          <a:noFill/>
        </p:spPr>
      </p:pic>
      <p:pic>
        <p:nvPicPr>
          <p:cNvPr id="81924" name="Picture 4" descr="http://media.dunyabulteni.net/250x190/2011/08/30/yasli.jpg">
            <a:hlinkClick r:id="rId4"/>
          </p:cNvPr>
          <p:cNvPicPr>
            <a:picLocks noChangeAspect="1" noChangeArrowheads="1"/>
          </p:cNvPicPr>
          <p:nvPr/>
        </p:nvPicPr>
        <p:blipFill>
          <a:blip r:embed="rId5" cstate="print"/>
          <a:srcRect/>
          <a:stretch>
            <a:fillRect/>
          </a:stretch>
        </p:blipFill>
        <p:spPr bwMode="auto">
          <a:xfrm>
            <a:off x="4572000" y="4581128"/>
            <a:ext cx="3810000" cy="2137420"/>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251520" y="225041"/>
            <a:ext cx="8784976" cy="46782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 İnsan Hakları Alanında Faaliyet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2800" b="1" i="0" u="none" strike="noStrike" cap="none" normalizeH="0" baseline="0" dirty="0" smtClean="0" bmk="">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KETİCİYİ KORUMA DERNEĞİ (T</a:t>
            </a:r>
            <a:r>
              <a:rPr kumimoji="0" lang="tr-TR" sz="2800" b="1" i="0" u="none" strike="noStrike" cap="none" normalizeH="0" baseline="0" dirty="0" smtClean="0" bmk="">
                <a:ln>
                  <a:noFill/>
                </a:ln>
                <a:solidFill>
                  <a:srgbClr val="FF0000"/>
                </a:solidFill>
                <a:effectLst/>
                <a:latin typeface="Calibri"/>
                <a:ea typeface="Calibri" pitchFamily="34" charset="0"/>
                <a:cs typeface="Times New Roman" pitchFamily="18" charset="0"/>
              </a:rPr>
              <a:t>Ü</a:t>
            </a:r>
            <a:r>
              <a:rPr kumimoji="0" lang="tr-TR" sz="2800" b="1" i="0" u="none" strike="noStrike" cap="none" normalizeH="0" baseline="0" dirty="0" smtClean="0" bmk="">
                <a:ln>
                  <a:noFill/>
                </a:ln>
                <a:solidFill>
                  <a:srgbClr val="FF0000"/>
                </a:solidFill>
                <a:effectLst/>
                <a:latin typeface="Comic Sans MS" pitchFamily="66" charset="0"/>
                <a:ea typeface="Calibri" pitchFamily="34" charset="0"/>
                <a:cs typeface="Times New Roman" pitchFamily="18" charset="0"/>
              </a:rPr>
              <a:t>KODER)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ketici haklarının yasallaşmasında ve korunmasında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nemli roller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stlenmiş olan 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KODER, 1990 yılında kurulmuştur.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KODER, 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ketici haklarının korunması, geliştirilmesi ve t</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keticilerin kendilerini koruyabilmeleri i</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in, toplumu bilin</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lendirici faaliyetler yapmaktadır.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0899" name="Picture 3" descr="https://encrypted-tbn1.gstatic.com/images?q=tbn:ANd9GcSfqW_UYdbsBLJnnCoRuOl3ql1r0WwJ6p77UfjcOOsex3lB2-e3sXJmpK57">
            <a:hlinkClick r:id="rId2"/>
          </p:cNvPr>
          <p:cNvPicPr>
            <a:picLocks noChangeAspect="1" noChangeArrowheads="1"/>
          </p:cNvPicPr>
          <p:nvPr/>
        </p:nvPicPr>
        <p:blipFill>
          <a:blip r:embed="rId3" cstate="print"/>
          <a:srcRect/>
          <a:stretch>
            <a:fillRect/>
          </a:stretch>
        </p:blipFill>
        <p:spPr bwMode="auto">
          <a:xfrm>
            <a:off x="611560" y="4653136"/>
            <a:ext cx="3188965" cy="1907283"/>
          </a:xfrm>
          <a:prstGeom prst="rect">
            <a:avLst/>
          </a:prstGeom>
          <a:noFill/>
        </p:spPr>
      </p:pic>
      <p:pic>
        <p:nvPicPr>
          <p:cNvPr id="80901" name="Picture 5" descr="http://kentvedemiryolu.com/diger/tukoder_1.jpg">
            <a:hlinkClick r:id="rId4"/>
          </p:cNvPr>
          <p:cNvPicPr>
            <a:picLocks noChangeAspect="1" noChangeArrowheads="1"/>
          </p:cNvPicPr>
          <p:nvPr/>
        </p:nvPicPr>
        <p:blipFill>
          <a:blip r:embed="rId5" cstate="print"/>
          <a:srcRect/>
          <a:stretch>
            <a:fillRect/>
          </a:stretch>
        </p:blipFill>
        <p:spPr bwMode="auto">
          <a:xfrm>
            <a:off x="4572000" y="4365104"/>
            <a:ext cx="4468391" cy="2277269"/>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3539430"/>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İNSAN HAKLARI DERNEĞİ (İHD):</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lkemizde, insan hakları ile ilgili uygulamaları araştırmak, saptamak, kişilere, kamuoyuna ve ilgili mercilere duyurmak, insan hakları konusunda bilimsel inceleme ve araştırmalar yapmak, yaptırmak ve bu alandaki gelişmeleri izlemek amacıyla kurulmuştur</a:t>
            </a:r>
            <a:endParaRPr lang="tr-TR" sz="3200" dirty="0"/>
          </a:p>
        </p:txBody>
      </p:sp>
      <p:sp>
        <p:nvSpPr>
          <p:cNvPr id="83970" name="AutoShape 2" descr="data:image/jpeg;base64,/9j/4AAQSkZJRgABAQAAAQABAAD/2wCEAAkGBxQPEBQUEBQUEBQWFxcVFxUVFRgYFxUVGBQXFxcVFxQYHCggGBslHRYXITEhJSkrLi4vGB8zODMsNygtLisBCgoKDg0OGxAQGzclHyQ3LC0sKzItLy0vLiwsNCwsLDYsLDc3MC02NCw0NDc0NTcsListLDcsLDUsLywsLCwtLP/AABEIAMIBBAMBIgACEQEDEQH/xAAcAAEAAQUBAQAAAAAAAAAAAAAABwEEBQYIAgP/xABMEAABAwIEAwQFCAcDCgcAAAABAAIDBBEFEiExBgdBEyJRYRQyQnGBIzNSYnKRobEIFTVDdLLRgsHwFiQ0RFSSk7PS4RclU2NzlKL/xAAbAQEAAgMBAQAAAAAAAAAAAAAABAUCAwYBB//EADERAQACAQIDBQUIAwAAAAAAAAABAgMEEQUhMRJBUXGBBiIykdETFFJTYaGx4RVikv/aAAwDAQACEQMRAD8AnFERAREQEREBERAREQEREBERBR2yi/m5zF/VzPRqRwNW8d52/YMI9bwznoOm/hfZuY/GDcIojLo6V5yQsPtPte5H0QNT8B1XMuHwPrJnzTkvLnF73O3e8m5/FY3vFK7y36bTX1OWMWPrL74Dj9ZhkvpMD3Nc++Yv7zZQTciQdddb7+a6R4B40hxinzx9yVtu1hJuWOPUeLDbR3w3CgqaFr2lrhdp0ssNgeLzYLXMmh1y6EdJIie8w/40IC0afURk5d614vwW2iiL1nevSZ8J/t10qrH4Hi8dbTxzwHNHI0Ob4jxaR0INwR5LIKSoxERAREQEREBERAREQEREBERAREQEREBERAREQEREBERAVCVVaTzcx40OFTua7K+UdizUXu/RxF97NzFBBPMziV2L4k4xm8UZMMI+qD3n/wBo3PusrikpxEwNHT8+qwHC9PdznkbCw9/VbIqzW5d7dh3fszoexhnUT1tyjyj6/QWNx+k7SIkes3Ue7qFkkIuoeO80tFodDq9NXUYbYrdJhtn6O3EhzTUMh0sZobnY6CRgHhs74O8VOa5G4MxA4fi1O8HKGzBjtbDs3nI658LOv8F1u0q+id43fJb1mlprPWOT0iIvWIiIgIiICIiAiIgIiICIiAiIgIiICpdVKgfm7iGK4XU5oquf0WYkxkWHZu1JhLrfEeI9xQTwi5Hp8ZxGpu5tbUX6/wCcSD8AVdU+I4rEbsrZ7+dQ934OJC1zlpE7TKZj4fqslYvTHMx4xG7q66pdcwf5W42P9ckPxjP5tV/BzSxmDLnySgWvmiBLh5llvwXsZKT0ljk0Opx/HjmPSXSF1W6gnD+fErTarom2uNY3lpA69x4OY/ELdsC5u4bVWDpXUzjfuztyjew77SW638VnCNMTE7S3+6g79JLEP9Dpw7T5SZzet+6xhv8AGRTVBO2RodG4PadQ5pBaR4gjQrn/APSN/aFP/DD/AJsiMWrcPxZYG+JuVklaYT8xH9lXaoc075JfWuHViulxxHhH8CIi1prT+ImWnd52P4LsHBart6eGW1u0ijfbe2ZgNr9d1yHxN89/ZC6w4QP/AJdR/wANB/ymq9wzvjr5PlHFK9nWZY/2n+WZul1rvEHG1DQXFTUMY4fu29+TcD1G3IOvVaBivPimYbUtNNPqRd7hE0t6ObbMTfwIC2oCYrpdc81fOrEZQRDTwxa6ODHvIHh3jb42WOquYWNzgWl7G30I2Nv77grGb1jrLfTTZr/DSZ9JdL3RcvnizGz/AK5J97B+TVaS4xi7/WrJvhMR+Sw+3x/ihI/xes/Kt8pdV3VLrkyXjDE6Z1vTp72v85mt773U88pBWvohPiM0kz5iHRseB8nEL5TYAauuT7suy2RMTG8IV6Wpaa2jaYb2iIvWIiIgIiICIiAiIgFY3HcFirqeSnqGh8cgsR1B6OaejgbEHyWSVCLoOTuKeGajAqvI/vRuuY5QO7Kwfk4X1HT3aq8oqxszczfiOoK6P4n4fgxGndBUszsdqD7THa2ew+y4f9tlzXxjwfVYFOCflIXGzJgLNf8AUePZf5fco2o08ZI5dV3wjjF9Ffs250nrHh+sLxFZ4fiLZhpo7q0/41V4qm1JpO0voWDPjz0i+Od4l5kjDhZwDveAVj6nBYn7AsP1dvuWSRK5b16Sx1GiwZ42yUiWJwutrsJf2lHK5rb3cGm7HeT4joffvqdlTjrjJ+MGB80bY5YmGNxYTleL3BDTq03vpfqsusRi2DCTvRANd4bB3/dWGHW78r/NyXEvZvsROTTc4/D1n0fbh+TNA0fRuCsisXgdA+EOzkWdbQdCsooWo2+0nZ03CZyfc6RljaYjbby6fsIiLSsWo8ROvO7yAC2jEeYOIVsMVLATTwxxtjyxEhzw1rW3fLv02FtzusBXYTK+Vzsos529xoFnqKlbC0NaPefE+KtbaiuLHEV5y4HFwfNrdZkvlia13menXee7di6Xh5o1lNz4DT7z1WUhoo2eqxo87a/eV90UC+fJfrLrdLwvSaePcpHnPOfmXREWpYbRArLFMREDfFx2H95XxxPF2xXDbOf+A9/9Fm+XfLibFpG1FUHxUvrZtnz6+rH4N8XfdfpN02lm3vW6OY4xx2mGJxYJ3t3z3R/avKrgN2K1HpFU0+iRuu4m/wAs8fu2+Lb+sfh7uk2R2sBoBsPAeAXxoaOOGJkcTBHGwBrWNFg0DoArlWm2zg7TNp3kRER4IiICIiAiIgIiICIiChCtcRoY6iN0czGyxuFnMeLtI8wrtEHPnHPKCakJnwzNNGLkwk3mj12Yf3jR9+nVaNQY5Y5JxlI0vYi3vbuuuS1ahxjy5o8UBdKwxT9J4rB/T1hs8aDceNiFryYq5I5pui4hn0du1in07p84QjG8OF2kEeIVVd8Q8qsRw4l9LeriFzeL17D6UJ3NrerdauzHnRksqIy1wNiLZSCNDdp2Kr8mitHw83Y6P2m0+Tlmjsz84Z1FZRYtC7Z4B8DortrwdiD7iolqWr1hf4dVgy88d4nyl6RLIsEiNhERARLL5yztYLucG+8r2ImejC96Vje07Q+iLF1GPRNHdu8+Wn4lfOhFbiD8lFBJJ5sadPtSHut2O5CkU0uS3dsp9Vx7R4I2i3anwjn+/RkqqrZELvcB5dfuWIZVz1sogo43vc7QNYCXHpckeqPEnQKROGuRsshEmJTdmDqY4u88/akdoPgCpg4f4bpsPj7OkhbCOpAu53m551d8Sp+LSUpznnLlNf7QajUx2ae7X9Os+c/RGXAXJtsZbPilpZPWFOCHRt/+U+2R4Du+9TDFGGtDQAANAALAAaAAeFl6AXpSlAIiICIiAiIgIiICIiAiIgIiICIiAiIgoQsbi2A01YLVMEU+3rsBOhuAHbgLJogjXFOSuGzG8fbUxuSezkuDfpaQOsPctWruQbhc09aCb90SRW083tcdfgpyslkHO9ZyexSK3ZTQze6Rzbf77VG7sTnaSDIbgkdNwu0LLiWtd8o/7Tv5isexWesN9dVnrG1bzHrK5/XM30z9w/ostwzRVuJz9hTOvJlL7OcGjK219fiFrN1Jn6PuuLn+Hl/mYvPsqeEM/v2p/Mt/1P1X9LyaxOUEzTwxeAc9zr/7rbLO4ZyEjFvSax7tNWxRhve8nvLrj+yppslllERCPe9rzvad2k4JyrwyksRTidwt3pnF+o1zZT3QfcFuNPTtjaGsa1jRs1oAA9wGgX1sqr1iIiICIiAiIgIiICIiAiIgIiICIiAiIgIiICIiAiLw91tToBuegHmUHtFE3G3OaGle6GgaKuUXaZCSImu1Fm21kN7bWHmsHHxbxLK0TMpPk7Du+j2zDoQxzu0PwQTquIq35x/2nfmVOPD3O50cnZYtTmJwJDnxNcC066PhdqOg0PwUHVTw57iNi4ke4lB8VJn6Pf7XP8PL/MxRmts5bcVMwisNQ9jpfknxhjSB3nFpFydh3UHW6Ln+m434gxdxdh0fZRtJHycceT3GWfQuHlb3KlbxfxFhBEleztIjYd+OJ0e+3aQWyuNranrsUHQKLR+AuZFLiwDAfR6kDvQvPrHqYne2NPePBbuCgqiIgIiICIiAiIgIiICIiAiIgIiICIiAiIgIVQuUb8webMGHZoabLU1Q0sDeKM3se0cDqRY90a+NkG48TcSU2HQmWqkEbfZG73n6LGbuP5KCcf4xxDiSb0WgjfHAdDG0+s3No+ok2aNPV233Xrh3gjEOIphV4jI+KB2oe4d5zTrlgjOjW+e3vU7cO8PU+HwiKljbEzQm3rPNrZnu3cfNBqHL7lVT4bllntU1W+YjuRHqI2nr9Y6+FlieZXHmJ4ZVMLKVgpGu+cN3icdWuePmTroN7i+ouFKOIV8dNG6Wd7Yo2C7nuNgB7/7lBHH3M+XFHOoMLjLo5T2ZdlvJN5MZ7DdN97eCDAc1uMqXGBTSQROinaHtmzAbXbkbmB74BDiPC61KDhmskYHx0tRI1wuHMhe4EeRAUrcOcijJTl1bO6CdwBYyMNcIvKS/rnbRpFrblRLTYtUUri2CeaIBx+bkcwEg72Bsg+3+Sld/sVX/APXl/wClW+IYJUUwaaiCaAONmmWNzMx8BmAuso7j3EiLGtqbbfOH81e8GYNNj9YKeaqkFmOkzyF0xGWwsGucN8w6oJDoucVLRYZTxU0JdUMiDDHbLGxwFi5zvauddN762Wa5V8QYligk/WEEctHJmtK9gZe9/k2staVmoF+niStE405S1OG2qKJ5q4o7Pd3R2kZbY5izUPbcX02G46rdeXfOGKpywYhkpptGtlGkUnTX/wBM/h7tkGL495OOY70nCCWuBz+j5rEOBvmhf0I+ifgei+PAfN98LvRcYDhlIYJy0iRhBsRO3c2+kBfTUHdTlutP485d02LNLnDsagDuzsaM2mwkHtt8t/AoNspKtkzGvie2Rjhdr2EOa4eIcNCF91zRTVuKcJ1OSQdpTuOjSSYJRveN37t+/n4g6KceDeOKXFo81O60gF3wusJGa2uR1HmNNUGzIqAqqAiIgIiICIiAiIgIissTxWGmDPSJY4Q9wYwvcG5nnZov1QXqLy1ekBERAREQRhz14skoKRkNO4xy1JcM43bE0DPlPRxzgX3sTZa1yT5e09RAyuqgJiXuEUR9RuQ5c72+0bg2B0G6kbmRwY3GKXsriOVhzxPOwdaxa7rlOxt5HooiwTEMZ4acYXUzp4C5xDcrnx30u6ORnqg3BsfuvdB0SRZalxxx/TYQz5V3azEXZAw993gXHZjfM/AFRtiHNrE61nZ0NC6F7rNzta+VwcdO7doaD719OCOUEtRJ6VjLnHMc/YFxL5CdbzPvcfZGvu2Qa/HDifFtRdx7OmY7fUQQg9Gt3lkt8degKmvgngilwmO0Dc0jgA+Z+r3kDb6rfqj8VsVDSMhjbHExsbGANa1os1oGgAC+1kDKuI635x/2nfmV26uIq35x/wBp35lB8VJn6Pn7XP8ADy/zMUZqTP0e/wBrn+Hl/mYg6VIUacw+U0OIZp6XLTVNiTp8nM7fvj2XfWHjqCpNVLIOc+GuOq/h2b0TEY3yQt07N2r2N6OgkvZzfK9vcp34fx+nxCES0sglYd7es0/Re06tPvXjijhqnxKHsqqMSDXK7Z0ZItmY7cFQnXcu8VwSp7fCnPqGX0Mds5b0ZNCdHDfUX8e6gnrE8NiqonRVEbZo3bteLg/0PmFzFxrh7uHsX/zGRwyhs0dzcta+943/AEhoRruCtw/8S8claIo6EtlOmcU8t79e67ugr5cLcq63EKkVWMuLWl2d7HuvNLbZpA0jb08bCwAvcBOGC13pNPDMBlEsbJMp6Z2h1vxV6vETQAABYAAADYAbBe0BERAREugIsXi2OwUj4m1ErYnTPEcQN+849NPgPiPFZNrgRcG48kFUREEY8b80BDIaPDGGsrXEs7gzNjeDYiw9dwsTbYW16haLJXuwd5qMVl/WGISkPFGXNdFC63dkmNiGvHstZa3uU24pgQLZn0nZUlVK3L6SIWucCL2J2vufv6qCePODv1PSdrOXVtZVPIfMQ7s4Ru4gneR5IGY/WsEE1cD8Xx4nRtqchpgXmO0jm2LxvkdfvDXy6+C2a6514c4PqsUhbPXCSChpoy6GmYC18rGAutEw7Zush1N9FnOH+aldUNnlgpaY01MxpdD2j+2DNGjK83z6g+ygm9Fh+FeIosSpY6iAODH3FnCzmuabOafceqywcg9IiICIiDy1tthb3L0iICIiAuI635x/2nfzFdtFy148DYaTrQ0v/BZ/RBx+pM/R7/a5/h5f5mKdBwNhv+w0v/BZ/RXWG8M0dLJ2lNSwQPsW5o42tdlO4uBtoEGZRUugKCqIiAiIgIiICFUuvlUVLIxeRzWC4F3EAXJsBc9STZB9HFabzD4gqKKnldGGU7AGWqnvDrEvAcxtPa732vYbdbiy13mFzPko6r0KmiEMpLQaipuImB1rSNaPWbv3tgRsdQvjG6HGqb9WTVM2IzBzpDXRQWgilAJYC8Wa5ti5vnewtpYL6Xi5+Is7GXDauCCWPMap0jYhHGf3wkOjbDW19dtVpOGYjW8OntqeRuKYU9/rsdmaNbHX9zJ/+T+Xk4fX0bRh+KUNTilGxwfGacynLvYNkjHeb/7b9txbRbdys5eTUeeaofJDHKXg0Lsr2uiIsztibjOB4C+g13CDc+HeMqWvp2zxSZWuuC1/dc1w3aQNPiLos9R0jIWNjia2NjRZrGNDWtHgANkQfYhfOanbI0te0Pad2uAIPwK+qINC494KnqqiCsoZzDPAA0Ruc5scjA7Nku09y+x0sRa+yj2DBqyhxk4lVxwYTTtfmkIkBjkaW2dHGxpzSOfYm1hqb9FP6tq6giqGFk0bJWHdr2hwPwKCFsV5mvr5TSYQYsPhs576qXKxwaNXujZ0O+wLjfpustyOxirqRUunqHTUcPycbpQM5doSTIe8AGgGxv63kth425dQ11CKelZT0jmEFj+xBsG37mYWIvcXOvXRafxJgVdR4fS4RQQue2WzaiqaPk3PkJLm3uSxm9yQNAAN7IN84e5kUNfUupoJCZQ5wZdhDZQ0ElzHbEWBOttFtgfdcuYhJ+oMSmipM0k8cLYGS22mlY0vlazXWzsoCmrlPwc/DaVzql7n1E57SRpcS2O+uW22fq51t9OiDfAioFr1VxnSRVzaF8tqh1rMDXEXIJDS4CwJA29yDYkVvFWRue6NsjHPZbOwOBc2+ozNBuL+auEBahzIxqtoqR8tDHC4MY50kkjjeMCwBZH7Z1J1NtNjdbetZ5jwOkwqsZG1z3uhcGtaC5zibWAA1JQaJgvGlVDww+te8z1Akcxr5NbZpQwEi2tr3stYqeMMQw2LDqt9c+qbVNc+SB7Wloa17btFvI7i1ls/CWFyN4WkimopKl2eQmmcXRSOb2gOZpLSQ4DvCw1so+rOEvSzSQ0FDXQSOLhOahry2O50tIWtblAzG9hf3oN3424tq34xDSipfhlG9rHNns0Zg6LOXl5+sclr20XrgHj6r9DxJ9S70llIxzoZ3NsJH3cGsJA71zlO9wFZcZYHJFjsMlZTz11AI2BrY43Sta1sIYWljdAc4zW8xurbgHhKrqKfFmCKamgmje2CKUFgMubPH3H7WAa0u+tv4Ba4HxdV1MbZpMbZSVDpiOwlYOyEdvWIa0hup6gBdA0JcY2Zy0vytzFl8hdYXLL+ze9lzGcElOGCk/V9T6b6XmMno7vm8mXL2ttr+duq6R4bo3U9HTRSWzxwxRusbjM2NrTY9RcIMmiIgIsPi/FFHR/6TUwwnQZXPGa527g1/BYXjTjpuHUTauCL06Nzg3PHI0RtudC54B0Oo0B1sDa6DcSVi8b4ipqFuaqnjgB2D3d4620YNTv0Ci7COZkkpjqK2upKaFxsaOCJ8s5Gos47xnrceWi1bjXBp8AxH01jW1lPNcMdVAzes35uQu1zC2h3IHvQSRxTzC7SillwR0VZJHrKCHZoozcdoIiBnsfgOoKijFeJ5MdpctZG50tMC5tRANLHft6cH1T9Ng7p6WKy2H4LXYOIq/CzFiMdUB2ghhJDczsxiDASWsvpmFrEWIC3CHlk59bBiFHI/CnO+UlgLQ9zHE95rbHLZ2uhuBe9uiDTuDuI6fGYW4bjGststLV+213ssc/qfAnR2x1sTs/CXAmL08clG6sZS0YeSHxNaZXg6ksda7L2F7nS53Um0fD1LFO6eOnhZM71pGxtDidRe4GhNze2/VZSyDH4DhDKOBkMRkc1t9ZHl7ySbklzvPpsshlVQiAiIgIiICIiAqOVUQYWfhekfUsqXU8RqGHM2XLZ2bxNvWPgTchZlqqiCwxvEBS08sxa6Ts2l2RgLnPI2a0DW5JA+K594cpKwMq8efNHBJG6SzZoi7tXnuuYLuGSxIYNzpZdHkK0xHC4amMxTxMmjOpY9oLSfGx6+aCFeUVPmkq8cxF9gC8Ne46ZnayOA8hZjQD1ItssbjfMHE6mKevp5jR0rZWwQxBrHFxN3EnMDd1rEnbWyljiHl1TVlJHSh0tPDFfs44n2aCTfM5rgc51O56la9xZyapp4GNoMtG9pJJOd4kGW1nAu0N7G9kF1xBzBkoMFo6xzWSz1DYe6QQ0l0ed57u234q2bzbYY6VsUDq2snYHPgpz3Ys3RzjezvLoNTbS+M4/5eV1TSYbTU+SVlNE2OW0gbd9mtLw19hYBp6312VrFwdPgONQzUEE1TRvaGSFvyj2Nd3ZL2F7ggPGmuyDduIOYjMOfTRVdPN287A4RwlkgY4vyhhcXNub+AW6XuoN5uUdS7GqaoEE8tNB2BzRxOcBaXO8AganyUiHmBBJS1EsTJ2vhjLxHLC9jnONwxrcws4k22ugxuMc3qKkqZYHx1LzE/s3yNY3sw7rqXg6G426Gy2Di/i+LC6ZlTKyWeJ7mtBhDTbM0lrjmcND/eoGwnhzEJ8KrHeh52zPEzpnvDJAYi5zskR1dcl3vW0CWbEeFJIpGSNnpHRjK5js0jGuGQtG57riOvqFBtFfzgigihnkoaxtPNfJK7su99loeQfiQvXF/Mx1FUUIjiZJTVbI5BK5zmkMe4AkC1gQ1wOt9+ij8cBzVGAQzsbVyVUchy07szmZO1Le5A4d0Wsb21sfFbPxlwxW4zg1C4wn06FxbJG8CHukFrjZ1h7EZ003sgmJissaw1tXBLC8uDZWFhLSQRcWuCPBeOG2zNo4BVC04iYJQCD8oGgO1Gm/gskg5n4Pw+Cmr6vC8VZH8rmjbO8DNHI0ExvbIfVa4a7+CzHJMufPXYZK30mke1+dzRdjXNdkzB3QPG3m0EbFTBi/BdDWTieppo5pQA3M69iG3sHNvldv1BWVw/DoqdoZBGyFg2bG0Nb9zRZBDvCPAOKYVWVIpGUpif3WVFRqQwOu1zWtGbNYkFtgCRvspFpOF3y00kGKT/rISuDiHRtjYyzrgMDNRbTUm+i2hEFhhGEw0cQipomQRjZrBYX0uT1JNtzfZX6IgIiICIiAiIgIiICIiAiIgIiICIiAiIg8PVG7n/HQIiAxVefzH5oiDyvRREFL/mFVURB6YvSIgIiICIiAiIgIiICIiAiIg//Z">
            <a:hlinkClick r:id="rId2"/>
          </p:cNvPr>
          <p:cNvSpPr>
            <a:spLocks noChangeAspect="1" noChangeArrowheads="1"/>
          </p:cNvSpPr>
          <p:nvPr/>
        </p:nvSpPr>
        <p:spPr bwMode="auto">
          <a:xfrm>
            <a:off x="155575" y="-884238"/>
            <a:ext cx="2476500"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3972" name="Picture 4" descr="https://encrypted-tbn3.gstatic.com/images?q=tbn:ANd9GcS1U2kSvRsDjP4HeBDDK9nLgXeL7hCOp5sriPd8CEGZoOnP_f-U">
            <a:hlinkClick r:id="rId3"/>
          </p:cNvPr>
          <p:cNvPicPr>
            <a:picLocks noChangeAspect="1" noChangeArrowheads="1"/>
          </p:cNvPicPr>
          <p:nvPr/>
        </p:nvPicPr>
        <p:blipFill>
          <a:blip r:embed="rId4" cstate="print"/>
          <a:srcRect/>
          <a:stretch>
            <a:fillRect/>
          </a:stretch>
        </p:blipFill>
        <p:spPr bwMode="auto">
          <a:xfrm>
            <a:off x="395536" y="3717032"/>
            <a:ext cx="3384376" cy="2952328"/>
          </a:xfrm>
          <a:prstGeom prst="rect">
            <a:avLst/>
          </a:prstGeom>
          <a:noFill/>
        </p:spPr>
      </p:pic>
      <p:pic>
        <p:nvPicPr>
          <p:cNvPr id="83974" name="Picture 6" descr="http://www.bianet.org/resim/olcekle/40564/490/260">
            <a:hlinkClick r:id="rId5"/>
          </p:cNvPr>
          <p:cNvPicPr>
            <a:picLocks noChangeAspect="1" noChangeArrowheads="1"/>
          </p:cNvPicPr>
          <p:nvPr/>
        </p:nvPicPr>
        <p:blipFill>
          <a:blip r:embed="rId6" cstate="print"/>
          <a:srcRect/>
          <a:stretch>
            <a:fillRect/>
          </a:stretch>
        </p:blipFill>
        <p:spPr bwMode="auto">
          <a:xfrm>
            <a:off x="3851920" y="3861048"/>
            <a:ext cx="4667250" cy="2476501"/>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179512" y="195665"/>
            <a:ext cx="8784976"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 Doğal Afetlerde İlk Yardım ve Arama Kurtarma Alanında Faaliyet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ARAMA KURTARMA DERNEĞİ (AKUT)</a:t>
            </a:r>
            <a:endParaRPr kumimoji="0" lang="tr-TR" sz="28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Doğa koşullarında meydana gelen kaybolma ve kaza olaylarında, deprem, sel gibi doğal afetlerde ve büyük kazalarda, tamamen gönüllü olarak, başı dertte olan kişilere en kısa sürede ulaşmak kazazedelere temel ilkyardım desteğini sağlamak ve bu tür olaylarda can kaybını en aza indirmek amacıyla kurulmuştur</a:t>
            </a:r>
            <a:r>
              <a:rPr kumimoji="0" lang="tr-TR" sz="2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82947" name="Picture 3" descr="http://upload.wikimedia.org/wikipedia/tr/1/1b/AKUT_Arma.jpg">
            <a:hlinkClick r:id="rId2"/>
          </p:cNvPr>
          <p:cNvPicPr>
            <a:picLocks noChangeAspect="1" noChangeArrowheads="1"/>
          </p:cNvPicPr>
          <p:nvPr/>
        </p:nvPicPr>
        <p:blipFill>
          <a:blip r:embed="rId3" cstate="print"/>
          <a:srcRect/>
          <a:stretch>
            <a:fillRect/>
          </a:stretch>
        </p:blipFill>
        <p:spPr bwMode="auto">
          <a:xfrm>
            <a:off x="611560" y="4509120"/>
            <a:ext cx="2736304" cy="2213992"/>
          </a:xfrm>
          <a:prstGeom prst="rect">
            <a:avLst/>
          </a:prstGeom>
          <a:noFill/>
        </p:spPr>
      </p:pic>
      <p:pic>
        <p:nvPicPr>
          <p:cNvPr id="82949" name="Picture 5" descr="http://www.ilkehaberajansi.com.tr/images/photo/60295.jpg">
            <a:hlinkClick r:id="rId4"/>
          </p:cNvPr>
          <p:cNvPicPr>
            <a:picLocks noChangeAspect="1" noChangeArrowheads="1"/>
          </p:cNvPicPr>
          <p:nvPr/>
        </p:nvPicPr>
        <p:blipFill>
          <a:blip r:embed="rId5" cstate="print"/>
          <a:srcRect/>
          <a:stretch>
            <a:fillRect/>
          </a:stretch>
        </p:blipFill>
        <p:spPr bwMode="auto">
          <a:xfrm>
            <a:off x="3851920" y="4077072"/>
            <a:ext cx="5170959" cy="2669705"/>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79512" y="217739"/>
            <a:ext cx="8856984"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F) </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evre Alanında Faaliyet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TEMA VAKFI </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Tema Vakfı,</a:t>
            </a: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T</a:t>
            </a:r>
            <a:r>
              <a:rPr kumimoji="0" lang="tr-TR" sz="2800" b="1"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rkiye Erozyonla M</a:t>
            </a:r>
            <a:r>
              <a:rPr kumimoji="0" lang="tr-TR" sz="2800" b="1"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cadele Ağa</a:t>
            </a:r>
            <a:r>
              <a:rPr kumimoji="0" lang="tr-TR" sz="2800" b="1"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landırma ve Doğal Varlıkları Koruma Vakfı</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nın kısa yazılışıdır. D</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zenlediği ağa</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landırma kampanyalarıyla adından s</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z ettiren TEMA Vakfı erozyonla m</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cadeleyi ulusal bir 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rev olarak 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rmektedir. Faaliyetlerini s</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rd</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rken resmi,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zel ve uluslar arası kuruluşlarla işbirliği yapmaktadır.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4995" name="Picture 3" descr="https://encrypted-tbn1.gstatic.com/images?q=tbn:ANd9GcT1XLfqwU1Ia_0l7EZ7IiNVS2u8Is2Pt6a7y2xCLus1o809Le27">
            <a:hlinkClick r:id="rId2"/>
          </p:cNvPr>
          <p:cNvPicPr>
            <a:picLocks noChangeAspect="1" noChangeArrowheads="1"/>
          </p:cNvPicPr>
          <p:nvPr/>
        </p:nvPicPr>
        <p:blipFill>
          <a:blip r:embed="rId3" cstate="print"/>
          <a:srcRect/>
          <a:stretch>
            <a:fillRect/>
          </a:stretch>
        </p:blipFill>
        <p:spPr bwMode="auto">
          <a:xfrm>
            <a:off x="251520" y="4221088"/>
            <a:ext cx="3744416" cy="2402211"/>
          </a:xfrm>
          <a:prstGeom prst="rect">
            <a:avLst/>
          </a:prstGeom>
          <a:noFill/>
        </p:spPr>
      </p:pic>
      <p:pic>
        <p:nvPicPr>
          <p:cNvPr id="84997" name="Picture 5" descr="https://encrypted-tbn1.gstatic.com/images?q=tbn:ANd9GcS-fEcFiIH7DTHk8-DKWHB8JhAj2S2d3lCFDNRAZBvIbPimO8LN">
            <a:hlinkClick r:id="rId4"/>
          </p:cNvPr>
          <p:cNvPicPr>
            <a:picLocks noChangeAspect="1" noChangeArrowheads="1"/>
          </p:cNvPicPr>
          <p:nvPr/>
        </p:nvPicPr>
        <p:blipFill>
          <a:blip r:embed="rId5" cstate="print"/>
          <a:srcRect/>
          <a:stretch>
            <a:fillRect/>
          </a:stretch>
        </p:blipFill>
        <p:spPr bwMode="auto">
          <a:xfrm>
            <a:off x="5364088" y="4293096"/>
            <a:ext cx="2736304" cy="237626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39"/>
            <a:ext cx="8928992" cy="4031873"/>
          </a:xfrm>
          <a:prstGeom prst="rect">
            <a:avLst/>
          </a:prstGeom>
        </p:spPr>
        <p:txBody>
          <a:bodyPr wrap="square">
            <a:spAutoFit/>
          </a:bodyPr>
          <a:lstStyle/>
          <a:p>
            <a:r>
              <a:rPr lang="tr-TR" sz="3200" b="1" u="sng" dirty="0">
                <a:solidFill>
                  <a:srgbClr val="FF0000"/>
                </a:solidFill>
              </a:rPr>
              <a:t>DEVLET VE DEVLETİN GÖREVLERİ:</a:t>
            </a:r>
            <a:r>
              <a:rPr lang="tr-TR" sz="3200" b="1" dirty="0">
                <a:solidFill>
                  <a:srgbClr val="FF0000"/>
                </a:solidFill>
              </a:rPr>
              <a:t> </a:t>
            </a:r>
            <a:r>
              <a:rPr lang="tr-TR" sz="3200" dirty="0"/>
              <a:t>İnsanların toplum hâlinde yaşamaya başlamaları bazı sorunları beraberinde getirmiştir. Toplumu oluşturan bireyler arasındaki anlaşmazlıklar ve güçlü olanların zayıflara haksızlık yapması bu sorunların en önemlilerini oluşturmuştur. Toplum yaşamını tehdit eden bu sorunların çözümü için güçlü bir otoriteye ihtiyaç duyulmuştur</a:t>
            </a:r>
          </a:p>
        </p:txBody>
      </p:sp>
      <p:pic>
        <p:nvPicPr>
          <p:cNvPr id="20482" name="Picture 2" descr="http://bahtiyarkurt.files.wordpress.com/2010/04/devlet2k.gif">
            <a:hlinkClick r:id="rId2"/>
          </p:cNvPr>
          <p:cNvPicPr>
            <a:picLocks noChangeAspect="1" noChangeArrowheads="1"/>
          </p:cNvPicPr>
          <p:nvPr/>
        </p:nvPicPr>
        <p:blipFill>
          <a:blip r:embed="rId3" cstate="print"/>
          <a:srcRect/>
          <a:stretch>
            <a:fillRect/>
          </a:stretch>
        </p:blipFill>
        <p:spPr bwMode="auto">
          <a:xfrm>
            <a:off x="3059832" y="3717032"/>
            <a:ext cx="5112568" cy="2952328"/>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856984" cy="4031873"/>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EVRE VE K</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LT</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R DEĞERLERİNİ KORUMA VE TANITMA VAKFI (</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EK</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L)</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lkemizin ve 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rel mirasını korumak amacıyla 1990 yılında kurulmuştur.</a:t>
            </a:r>
            <a:endParaRPr lang="tr-TR" sz="3200" dirty="0" smtClean="0">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Doğal kaynakları, 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rel mirası ve insanı bir b</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 olarak ele alan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 doğal ve k</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rel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evreyi korumak i</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in kent, b</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lge ve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lke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l</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eğinde projeler geliştirmektedir.</a:t>
            </a:r>
            <a:endParaRPr lang="tr-TR" sz="3200" dirty="0" smtClean="0">
              <a:latin typeface="Arial" pitchFamily="34" charset="0"/>
              <a:cs typeface="Arial" pitchFamily="34" charset="0"/>
            </a:endParaRPr>
          </a:p>
        </p:txBody>
      </p:sp>
      <p:pic>
        <p:nvPicPr>
          <p:cNvPr id="90114" name="Picture 2" descr="http://www.kadinlarbilir.com/wp-content/uploads/2013/03/CEKUL-Vakfi.jpg">
            <a:hlinkClick r:id="rId2"/>
          </p:cNvPr>
          <p:cNvPicPr>
            <a:picLocks noChangeAspect="1" noChangeArrowheads="1"/>
          </p:cNvPicPr>
          <p:nvPr/>
        </p:nvPicPr>
        <p:blipFill>
          <a:blip r:embed="rId3" cstate="print"/>
          <a:srcRect/>
          <a:stretch>
            <a:fillRect/>
          </a:stretch>
        </p:blipFill>
        <p:spPr bwMode="auto">
          <a:xfrm>
            <a:off x="1331640" y="4149080"/>
            <a:ext cx="5544616" cy="2592288"/>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3539430"/>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EVRE KORUMA VE AMBALAJ ATIKLARI DEĞERLENDİRME VAKFI (</a:t>
            </a:r>
            <a:r>
              <a:rPr lang="tr-TR" sz="3200" b="1" dirty="0" smtClean="0">
                <a:solidFill>
                  <a:srgbClr val="FF0000"/>
                </a:solidFill>
                <a:ea typeface="Calibri" pitchFamily="34" charset="0"/>
                <a:cs typeface="Times New Roman" pitchFamily="18" charset="0"/>
              </a:rPr>
              <a:t>Ç</a:t>
            </a:r>
            <a:r>
              <a:rPr lang="tr-TR" sz="3200" b="1" dirty="0" smtClean="0">
                <a:solidFill>
                  <a:srgbClr val="FF0000"/>
                </a:solidFill>
                <a:latin typeface="Comic Sans MS" pitchFamily="66" charset="0"/>
                <a:ea typeface="Calibri" pitchFamily="34" charset="0"/>
                <a:cs typeface="Times New Roman" pitchFamily="18" charset="0"/>
              </a:rPr>
              <a:t>EVKO)</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EVKO, 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rkiye'de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evrenin korunması, toplumsal gelişim ve ekonomiye katkı sağlamak amacıyla s</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lebilir bir geri kazanım sistemini sanayinin </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nc</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l</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ğ</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nde geliştirmeye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alışmaktadır.</a:t>
            </a:r>
            <a:endParaRPr lang="tr-TR" sz="3200" dirty="0" smtClean="0">
              <a:latin typeface="Arial" pitchFamily="34" charset="0"/>
              <a:cs typeface="Arial" pitchFamily="34" charset="0"/>
            </a:endParaRPr>
          </a:p>
        </p:txBody>
      </p:sp>
      <p:pic>
        <p:nvPicPr>
          <p:cNvPr id="89090" name="Picture 2" descr="http://www.basinbulteni.com/sirket_logos/cevko_logo_amblem.JPG">
            <a:hlinkClick r:id="rId2"/>
          </p:cNvPr>
          <p:cNvPicPr>
            <a:picLocks noChangeAspect="1" noChangeArrowheads="1"/>
          </p:cNvPicPr>
          <p:nvPr/>
        </p:nvPicPr>
        <p:blipFill>
          <a:blip r:embed="rId3" cstate="print"/>
          <a:srcRect/>
          <a:stretch>
            <a:fillRect/>
          </a:stretch>
        </p:blipFill>
        <p:spPr bwMode="auto">
          <a:xfrm>
            <a:off x="251520" y="3717032"/>
            <a:ext cx="8568953" cy="2921918"/>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046988"/>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DOĞAL HAYATI KORUMA DERNEĞİ:</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1975'te 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rkiye'nin olağan </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stü zengin bitki ve hayvan t</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rleri ile bunların doğal yaşam alanlarının değerinin farkına varılması, koruma altına alınmasını sağlama amacıyla kurulmuştur.</a:t>
            </a:r>
            <a:endParaRPr lang="tr-TR" sz="3200" dirty="0" smtClean="0">
              <a:latin typeface="Arial" pitchFamily="34" charset="0"/>
              <a:cs typeface="Arial" pitchFamily="34" charset="0"/>
            </a:endParaRPr>
          </a:p>
        </p:txBody>
      </p:sp>
      <p:pic>
        <p:nvPicPr>
          <p:cNvPr id="88066" name="Picture 2" descr="http://www.mersinyasam.com/files.php?file=33_365833805.jpg">
            <a:hlinkClick r:id="rId2"/>
          </p:cNvPr>
          <p:cNvPicPr>
            <a:picLocks noChangeAspect="1" noChangeArrowheads="1"/>
          </p:cNvPicPr>
          <p:nvPr/>
        </p:nvPicPr>
        <p:blipFill>
          <a:blip r:embed="rId3" cstate="print"/>
          <a:srcRect/>
          <a:stretch>
            <a:fillRect/>
          </a:stretch>
        </p:blipFill>
        <p:spPr bwMode="auto">
          <a:xfrm>
            <a:off x="2843808" y="2924944"/>
            <a:ext cx="5616624" cy="3528392"/>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712968" cy="3970318"/>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FF0000"/>
                </a:solidFill>
                <a:latin typeface="Comic Sans MS" pitchFamily="66" charset="0"/>
                <a:ea typeface="Calibri" pitchFamily="34" charset="0"/>
                <a:cs typeface="Times New Roman" pitchFamily="18" charset="0"/>
              </a:rPr>
              <a:t>GREENPEACE</a:t>
            </a:r>
            <a:endParaRPr lang="tr-TR" sz="28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2800" dirty="0" smtClean="0">
                <a:solidFill>
                  <a:srgbClr val="000000"/>
                </a:solidFill>
                <a:latin typeface="Comic Sans MS" pitchFamily="66" charset="0"/>
                <a:ea typeface="Calibri" pitchFamily="34" charset="0"/>
                <a:cs typeface="Times New Roman" pitchFamily="18" charset="0"/>
              </a:rPr>
              <a:t>1971'de kurulmuş ve d</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nyanın d</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rt bir yanında doğal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evreyi tahrip edenlere karşı g</a:t>
            </a:r>
            <a:r>
              <a:rPr lang="tr-TR" sz="2800" dirty="0" smtClean="0">
                <a:solidFill>
                  <a:srgbClr val="000000"/>
                </a:solidFill>
                <a:ea typeface="Calibri" pitchFamily="34" charset="0"/>
                <a:cs typeface="Times New Roman" pitchFamily="18" charset="0"/>
              </a:rPr>
              <a:t>üç</a:t>
            </a:r>
            <a:r>
              <a:rPr lang="tr-TR" sz="2800" dirty="0" smtClean="0">
                <a:solidFill>
                  <a:srgbClr val="000000"/>
                </a:solidFill>
                <a:latin typeface="Comic Sans MS" pitchFamily="66" charset="0"/>
                <a:ea typeface="Calibri" pitchFamily="34" charset="0"/>
                <a:cs typeface="Times New Roman" pitchFamily="18" charset="0"/>
              </a:rPr>
              <a:t>l</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 bir şekilde m</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cadele eden bir sivil toplum kuruluşudur. Greenpeace, </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alışmalarını tam bağımsız olarak s</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rd</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rmek i</a:t>
            </a:r>
            <a:r>
              <a:rPr lang="tr-TR" sz="2800" dirty="0" smtClean="0">
                <a:solidFill>
                  <a:srgbClr val="000000"/>
                </a:solidFill>
                <a:ea typeface="Calibri" pitchFamily="34" charset="0"/>
                <a:cs typeface="Times New Roman" pitchFamily="18" charset="0"/>
              </a:rPr>
              <a:t>ç</a:t>
            </a:r>
            <a:r>
              <a:rPr lang="tr-TR" sz="2800" dirty="0" smtClean="0">
                <a:solidFill>
                  <a:srgbClr val="000000"/>
                </a:solidFill>
                <a:latin typeface="Comic Sans MS" pitchFamily="66" charset="0"/>
                <a:ea typeface="Calibri" pitchFamily="34" charset="0"/>
                <a:cs typeface="Times New Roman" pitchFamily="18" charset="0"/>
              </a:rPr>
              <a:t>in devletlerden, şirketlerden ya da siyasi partilerden bağış veya sponsorluk kabul etmemektedir. Şu an iki milyonu aşan </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ye sayısıyla, y</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zden fazla </a:t>
            </a:r>
            <a:r>
              <a:rPr lang="tr-TR" sz="2800" dirty="0" smtClean="0">
                <a:solidFill>
                  <a:srgbClr val="000000"/>
                </a:solidFill>
                <a:ea typeface="Calibri" pitchFamily="34" charset="0"/>
                <a:cs typeface="Times New Roman" pitchFamily="18" charset="0"/>
              </a:rPr>
              <a:t>ü</a:t>
            </a:r>
            <a:r>
              <a:rPr lang="tr-TR" sz="2800" dirty="0" smtClean="0">
                <a:solidFill>
                  <a:srgbClr val="000000"/>
                </a:solidFill>
                <a:latin typeface="Comic Sans MS" pitchFamily="66" charset="0"/>
                <a:ea typeface="Calibri" pitchFamily="34" charset="0"/>
                <a:cs typeface="Times New Roman" pitchFamily="18" charset="0"/>
              </a:rPr>
              <a:t>lkede faaliyet g</a:t>
            </a:r>
            <a:r>
              <a:rPr lang="tr-TR" sz="2800" dirty="0" smtClean="0">
                <a:solidFill>
                  <a:srgbClr val="000000"/>
                </a:solidFill>
                <a:ea typeface="Calibri" pitchFamily="34" charset="0"/>
                <a:cs typeface="Times New Roman" pitchFamily="18" charset="0"/>
              </a:rPr>
              <a:t>ö</a:t>
            </a:r>
            <a:r>
              <a:rPr lang="tr-TR" sz="2800" dirty="0" smtClean="0">
                <a:solidFill>
                  <a:srgbClr val="000000"/>
                </a:solidFill>
                <a:latin typeface="Comic Sans MS" pitchFamily="66" charset="0"/>
                <a:ea typeface="Calibri" pitchFamily="34" charset="0"/>
                <a:cs typeface="Times New Roman" pitchFamily="18" charset="0"/>
              </a:rPr>
              <a:t>stermektedir.</a:t>
            </a:r>
            <a:endParaRPr lang="tr-TR" sz="2800" dirty="0" smtClean="0">
              <a:latin typeface="Arial" pitchFamily="34" charset="0"/>
              <a:cs typeface="Arial" pitchFamily="34" charset="0"/>
            </a:endParaRPr>
          </a:p>
        </p:txBody>
      </p:sp>
      <p:pic>
        <p:nvPicPr>
          <p:cNvPr id="87042" name="Picture 2" descr="http://www.monkeyland.co.za/userfiles/article/news2/people/greenpeace.jpg">
            <a:hlinkClick r:id="rId2"/>
          </p:cNvPr>
          <p:cNvPicPr>
            <a:picLocks noChangeAspect="1" noChangeArrowheads="1"/>
          </p:cNvPicPr>
          <p:nvPr/>
        </p:nvPicPr>
        <p:blipFill>
          <a:blip r:embed="rId3" cstate="print"/>
          <a:srcRect/>
          <a:stretch>
            <a:fillRect/>
          </a:stretch>
        </p:blipFill>
        <p:spPr bwMode="auto">
          <a:xfrm>
            <a:off x="1979712" y="4149080"/>
            <a:ext cx="4457700" cy="2708920"/>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179512" y="229368"/>
            <a:ext cx="878497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G) Bilim ve Teknoloji Alanında Faaliyet G</a:t>
            </a:r>
            <a:r>
              <a:rPr kumimoji="0" lang="tr-TR" sz="28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steren Kuruluşlar: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BİLİM VE SANAT VAKFI (BİSAV):</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zg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 ve hoşg</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ö</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bir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alışma, araştırma ve tartışma ortamında; evrensel, ulusal ve mesleki bilgi ve d</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ş</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ncelerin sorgulanması, yeniden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ü</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retilmesi, yaygınlaştırılması ve insanlık yararına uygulanması yolunda kesintisiz </a:t>
            </a:r>
            <a:r>
              <a:rPr kumimoji="0" lang="tr-TR" sz="2800" b="0" i="0" u="none" strike="noStrike" cap="none" normalizeH="0" baseline="0" dirty="0" smtClean="0">
                <a:ln>
                  <a:noFill/>
                </a:ln>
                <a:solidFill>
                  <a:srgbClr val="000000"/>
                </a:solidFill>
                <a:effectLst/>
                <a:latin typeface="Calibri"/>
                <a:ea typeface="Calibri" pitchFamily="34" charset="0"/>
                <a:cs typeface="Times New Roman" pitchFamily="18" charset="0"/>
              </a:rPr>
              <a:t>ç</a:t>
            </a:r>
            <a:r>
              <a:rPr kumimoji="0" lang="tr-TR" sz="28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aba harcamak amacıyla kurulmuştur.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6019" name="Picture 3" descr="http://upload.wikimedia.org/wikipedia/tr/thumb/3/32/Bilim_ve_Sanat_Vakf%C4%B1.jpeg/150px-Bilim_ve_Sanat_Vakf%C4%B1.jpeg">
            <a:hlinkClick r:id="rId2"/>
          </p:cNvPr>
          <p:cNvPicPr>
            <a:picLocks noChangeAspect="1" noChangeArrowheads="1"/>
          </p:cNvPicPr>
          <p:nvPr/>
        </p:nvPicPr>
        <p:blipFill>
          <a:blip r:embed="rId3" cstate="print"/>
          <a:srcRect/>
          <a:stretch>
            <a:fillRect/>
          </a:stretch>
        </p:blipFill>
        <p:spPr bwMode="auto">
          <a:xfrm>
            <a:off x="467544" y="4149080"/>
            <a:ext cx="2376264" cy="2448272"/>
          </a:xfrm>
          <a:prstGeom prst="rect">
            <a:avLst/>
          </a:prstGeom>
          <a:noFill/>
        </p:spPr>
      </p:pic>
      <p:pic>
        <p:nvPicPr>
          <p:cNvPr id="86021" name="Picture 5" descr="http://media.dunyabizim.com/haber/2013/01/09/1041.jpg">
            <a:hlinkClick r:id="rId4"/>
          </p:cNvPr>
          <p:cNvPicPr>
            <a:picLocks noChangeAspect="1" noChangeArrowheads="1"/>
          </p:cNvPicPr>
          <p:nvPr/>
        </p:nvPicPr>
        <p:blipFill>
          <a:blip r:embed="rId5" cstate="print"/>
          <a:srcRect/>
          <a:stretch>
            <a:fillRect/>
          </a:stretch>
        </p:blipFill>
        <p:spPr bwMode="auto">
          <a:xfrm>
            <a:off x="5436096" y="3789040"/>
            <a:ext cx="2685678" cy="2936007"/>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4031873"/>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T</a:t>
            </a:r>
            <a:r>
              <a:rPr lang="tr-TR" sz="3200" b="1" dirty="0" smtClean="0">
                <a:solidFill>
                  <a:srgbClr val="FF0000"/>
                </a:solidFill>
                <a:ea typeface="Calibri" pitchFamily="34" charset="0"/>
                <a:cs typeface="Times New Roman" pitchFamily="18" charset="0"/>
              </a:rPr>
              <a:t>Ü</a:t>
            </a:r>
            <a:r>
              <a:rPr lang="tr-TR" sz="3200" b="1" dirty="0" smtClean="0">
                <a:solidFill>
                  <a:srgbClr val="FF0000"/>
                </a:solidFill>
                <a:latin typeface="Comic Sans MS" pitchFamily="66" charset="0"/>
                <a:ea typeface="Calibri" pitchFamily="34" charset="0"/>
                <a:cs typeface="Times New Roman" pitchFamily="18" charset="0"/>
              </a:rPr>
              <a:t>RK ZEKA VAKFI (TZV):</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ş</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nme, algılama, verme ve problem </a:t>
            </a:r>
            <a:r>
              <a:rPr lang="tr-TR" sz="3200" dirty="0" smtClean="0">
                <a:solidFill>
                  <a:srgbClr val="000000"/>
                </a:solidFill>
                <a:ea typeface="Calibri" pitchFamily="34" charset="0"/>
                <a:cs typeface="Times New Roman" pitchFamily="18" charset="0"/>
              </a:rPr>
              <a:t>çö</a:t>
            </a:r>
            <a:r>
              <a:rPr lang="tr-TR" sz="3200" dirty="0" smtClean="0">
                <a:solidFill>
                  <a:srgbClr val="000000"/>
                </a:solidFill>
                <a:latin typeface="Comic Sans MS" pitchFamily="66" charset="0"/>
                <a:ea typeface="Calibri" pitchFamily="34" charset="0"/>
                <a:cs typeface="Times New Roman" pitchFamily="18" charset="0"/>
              </a:rPr>
              <a:t>zme yetenekleri gelişmiş, </a:t>
            </a:r>
            <a:r>
              <a:rPr lang="tr-TR" sz="3200" dirty="0" smtClean="0">
                <a:solidFill>
                  <a:srgbClr val="000000"/>
                </a:solidFill>
                <a:ea typeface="Calibri" pitchFamily="34" charset="0"/>
                <a:cs typeface="Times New Roman" pitchFamily="18" charset="0"/>
              </a:rPr>
              <a:t>ç</a:t>
            </a:r>
            <a:r>
              <a:rPr lang="tr-TR" sz="3200" dirty="0" smtClean="0">
                <a:solidFill>
                  <a:srgbClr val="000000"/>
                </a:solidFill>
                <a:latin typeface="Comic Sans MS" pitchFamily="66" charset="0"/>
                <a:ea typeface="Calibri" pitchFamily="34" charset="0"/>
                <a:cs typeface="Times New Roman" pitchFamily="18" charset="0"/>
              </a:rPr>
              <a:t>evreye ve değişen koşullara uyum g</a:t>
            </a:r>
            <a:r>
              <a:rPr lang="tr-TR" sz="3200" dirty="0" smtClean="0">
                <a:solidFill>
                  <a:srgbClr val="000000"/>
                </a:solidFill>
                <a:ea typeface="Calibri" pitchFamily="34" charset="0"/>
                <a:cs typeface="Times New Roman" pitchFamily="18" charset="0"/>
              </a:rPr>
              <a:t>ö</a:t>
            </a:r>
            <a:r>
              <a:rPr lang="tr-TR" sz="3200" dirty="0" smtClean="0">
                <a:solidFill>
                  <a:srgbClr val="000000"/>
                </a:solidFill>
                <a:latin typeface="Comic Sans MS" pitchFamily="66" charset="0"/>
                <a:ea typeface="Calibri" pitchFamily="34" charset="0"/>
                <a:cs typeface="Times New Roman" pitchFamily="18" charset="0"/>
              </a:rPr>
              <a:t>sterebilen, sanata, araştırma- geliştirmeye, bilim yatkın benzeri d</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zeyi y</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ksek insan g</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c</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a:t>
            </a:r>
            <a:r>
              <a:rPr lang="tr-TR" sz="3200" dirty="0" smtClean="0">
                <a:solidFill>
                  <a:srgbClr val="000000"/>
                </a:solidFill>
                <a:ea typeface="Calibri" pitchFamily="34" charset="0"/>
                <a:cs typeface="Times New Roman" pitchFamily="18" charset="0"/>
              </a:rPr>
              <a:t>ü</a:t>
            </a:r>
            <a:r>
              <a:rPr lang="tr-TR" sz="3200" dirty="0" smtClean="0">
                <a:solidFill>
                  <a:srgbClr val="000000"/>
                </a:solidFill>
                <a:latin typeface="Comic Sans MS" pitchFamily="66" charset="0"/>
                <a:ea typeface="Calibri" pitchFamily="34" charset="0"/>
                <a:cs typeface="Times New Roman" pitchFamily="18" charset="0"/>
              </a:rPr>
              <a:t>n yetiştirilmesi ve teşvik edilmesine yardımcı olanak amacıyla kurulmuştur.</a:t>
            </a:r>
            <a:endParaRPr lang="tr-TR" sz="3200" dirty="0" smtClean="0">
              <a:latin typeface="Arial" pitchFamily="34" charset="0"/>
              <a:cs typeface="Arial" pitchFamily="34" charset="0"/>
            </a:endParaRPr>
          </a:p>
        </p:txBody>
      </p:sp>
      <p:pic>
        <p:nvPicPr>
          <p:cNvPr id="93186" name="Picture 2" descr="http://www.fizikportali.com/wp-content/uploads/2008/09/zeka.jpg">
            <a:hlinkClick r:id="rId2"/>
          </p:cNvPr>
          <p:cNvPicPr>
            <a:picLocks noChangeAspect="1" noChangeArrowheads="1"/>
          </p:cNvPicPr>
          <p:nvPr/>
        </p:nvPicPr>
        <p:blipFill>
          <a:blip r:embed="rId3" cstate="print"/>
          <a:srcRect/>
          <a:stretch>
            <a:fillRect/>
          </a:stretch>
        </p:blipFill>
        <p:spPr bwMode="auto">
          <a:xfrm>
            <a:off x="2699792" y="3645024"/>
            <a:ext cx="3744416" cy="3024336"/>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4031873"/>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Comic Sans MS" pitchFamily="66" charset="0"/>
                <a:ea typeface="Calibri" pitchFamily="34" charset="0"/>
                <a:cs typeface="Times New Roman" pitchFamily="18" charset="0"/>
              </a:rPr>
              <a:t>TARİH VAKFI:</a:t>
            </a:r>
            <a:endParaRPr lang="tr-TR" sz="3200" dirty="0" smtClean="0">
              <a:solidFill>
                <a:srgbClr val="FF0000"/>
              </a:solidFill>
              <a:latin typeface="Comic Sans MS" pitchFamily="66" charset="0"/>
              <a:ea typeface="Calibri" pitchFamily="34" charset="0"/>
              <a:cs typeface="Times New Roman" pitchFamily="18" charset="0"/>
            </a:endParaRPr>
          </a:p>
          <a:p>
            <a:pPr lvl="0" eaLnBrk="0" fontAlgn="base" hangingPunct="0">
              <a:spcBef>
                <a:spcPct val="0"/>
              </a:spcBef>
              <a:spcAft>
                <a:spcPct val="0"/>
              </a:spcAft>
            </a:pPr>
            <a:r>
              <a:rPr lang="tr-TR" sz="3200" dirty="0" smtClean="0">
                <a:solidFill>
                  <a:srgbClr val="000000"/>
                </a:solidFill>
                <a:latin typeface="Comic Sans MS" pitchFamily="66" charset="0"/>
                <a:ea typeface="Calibri" pitchFamily="34" charset="0"/>
                <a:cs typeface="Times New Roman" pitchFamily="18" charset="0"/>
              </a:rPr>
              <a:t>Barış, karşılıklı anlayış ve çağdaş tarih bilincinin gelişmesi amacı ile kurulmuştur. Tarih Vakfı, ülkemiz insanlarının tarihe bakışlarına yeni bir içerik, zenginlik kazandırmayı ve tarihi mirasın korunmasını geniş toplum kesimlerinin katılımıyla gerçekleştirmeyi amaçlar</a:t>
            </a:r>
            <a:r>
              <a:rPr lang="tr-TR" sz="3200" dirty="0" smtClean="0">
                <a:latin typeface="Arial" pitchFamily="34" charset="0"/>
                <a:cs typeface="Arial" pitchFamily="34" charset="0"/>
              </a:rPr>
              <a:t> </a:t>
            </a:r>
          </a:p>
        </p:txBody>
      </p:sp>
      <p:pic>
        <p:nvPicPr>
          <p:cNvPr id="92162" name="Picture 2" descr="https://encrypted-tbn2.gstatic.com/images?q=tbn:ANd9GcQevKGc7Pa3Z4V_PEqdxH6d7GOT71cjVRC3dgr6uIsGcC5I7bAZ">
            <a:hlinkClick r:id="rId2"/>
          </p:cNvPr>
          <p:cNvPicPr>
            <a:picLocks noChangeAspect="1" noChangeArrowheads="1"/>
          </p:cNvPicPr>
          <p:nvPr/>
        </p:nvPicPr>
        <p:blipFill>
          <a:blip r:embed="rId3" cstate="print"/>
          <a:srcRect/>
          <a:stretch>
            <a:fillRect/>
          </a:stretch>
        </p:blipFill>
        <p:spPr bwMode="auto">
          <a:xfrm>
            <a:off x="683568" y="4293096"/>
            <a:ext cx="7200800" cy="2376264"/>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107504" y="234155"/>
            <a:ext cx="892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bmk="bookmark0">
                <a:ln>
                  <a:noFill/>
                </a:ln>
                <a:solidFill>
                  <a:srgbClr val="FF0000"/>
                </a:solidFill>
                <a:effectLst/>
                <a:latin typeface="Comic Sans MS" pitchFamily="66" charset="0"/>
                <a:ea typeface="Calibri" pitchFamily="34" charset="0"/>
                <a:cs typeface="Times New Roman" pitchFamily="18" charset="0"/>
              </a:rPr>
              <a:t>H) Hayırseverlerin Kurduğu Vakıflar:</a:t>
            </a:r>
            <a:r>
              <a:rPr kumimoji="0" lang="tr-TR" sz="3200" b="1"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 </a:t>
            </a:r>
            <a:endParaRPr kumimoji="0" lang="tr-TR" sz="3200" b="0" i="0" u="none" strike="noStrike" cap="none" normalizeH="0" baseline="0" dirty="0" smtClean="0" bmk="bookmark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bmk="bookmark0">
                <a:ln>
                  <a:noFill/>
                </a:ln>
                <a:solidFill>
                  <a:srgbClr val="FF0000"/>
                </a:solidFill>
                <a:effectLst/>
                <a:latin typeface="Comic Sans MS" pitchFamily="66" charset="0"/>
                <a:ea typeface="Calibri" pitchFamily="34" charset="0"/>
                <a:cs typeface="Times New Roman" pitchFamily="18" charset="0"/>
              </a:rPr>
              <a:t>KO</a:t>
            </a:r>
            <a:r>
              <a:rPr kumimoji="0" lang="tr-TR" sz="3200" b="1" i="0" u="none" strike="noStrike" cap="none" normalizeH="0" baseline="0" dirty="0" smtClean="0" bmk="bookmark0">
                <a:ln>
                  <a:noFill/>
                </a:ln>
                <a:solidFill>
                  <a:srgbClr val="FF0000"/>
                </a:solidFill>
                <a:effectLst/>
                <a:latin typeface="Calibri"/>
                <a:ea typeface="Calibri" pitchFamily="34" charset="0"/>
                <a:cs typeface="Times New Roman" pitchFamily="18" charset="0"/>
              </a:rPr>
              <a:t>Ç</a:t>
            </a:r>
            <a:r>
              <a:rPr kumimoji="0" lang="tr-TR" sz="3200" b="1" i="0" u="none" strike="noStrike" cap="none" normalizeH="0" baseline="0" dirty="0" smtClean="0" bmk="bookmark0">
                <a:ln>
                  <a:noFill/>
                </a:ln>
                <a:solidFill>
                  <a:srgbClr val="FF0000"/>
                </a:solidFill>
                <a:effectLst/>
                <a:latin typeface="Comic Sans MS" pitchFamily="66" charset="0"/>
                <a:ea typeface="Calibri" pitchFamily="34" charset="0"/>
                <a:cs typeface="Times New Roman" pitchFamily="18" charset="0"/>
              </a:rPr>
              <a:t> VAKFI:</a:t>
            </a:r>
            <a:endParaRPr kumimoji="0" lang="tr-TR" sz="3200" b="0" i="0" u="none" strike="noStrike" cap="none" normalizeH="0" baseline="0" dirty="0" smtClean="0" bmk="bookmark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Eğitim, sağlık, k</a:t>
            </a:r>
            <a:r>
              <a:rPr kumimoji="0" lang="tr-TR" sz="3200" b="0" i="0" u="none" strike="noStrike" cap="none" normalizeH="0" baseline="0" dirty="0" smtClean="0" bmk="bookmark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lt</a:t>
            </a:r>
            <a:r>
              <a:rPr kumimoji="0" lang="tr-TR" sz="3200" b="0" i="0" u="none" strike="noStrike" cap="none" normalizeH="0" baseline="0" dirty="0" smtClean="0" bmk="bookmark0">
                <a:ln>
                  <a:noFill/>
                </a:ln>
                <a:solidFill>
                  <a:srgbClr val="000000"/>
                </a:solidFill>
                <a:effectLst/>
                <a:latin typeface="Calibri"/>
                <a:ea typeface="Calibri" pitchFamily="34" charset="0"/>
                <a:cs typeface="Times New Roman" pitchFamily="18" charset="0"/>
              </a:rPr>
              <a:t>ü</a:t>
            </a:r>
            <a:r>
              <a:rPr kumimoji="0" lang="tr-TR" sz="3200" b="0"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r alanında faaliyet g</a:t>
            </a:r>
            <a:r>
              <a:rPr kumimoji="0" lang="tr-TR" sz="3200" b="0" i="0" u="none" strike="noStrike" cap="none" normalizeH="0" baseline="0" dirty="0" smtClean="0" bmk="bookmark0">
                <a:ln>
                  <a:noFill/>
                </a:ln>
                <a:solidFill>
                  <a:srgbClr val="000000"/>
                </a:solidFill>
                <a:effectLst/>
                <a:latin typeface="Calibri"/>
                <a:ea typeface="Calibri" pitchFamily="34" charset="0"/>
                <a:cs typeface="Times New Roman" pitchFamily="18" charset="0"/>
              </a:rPr>
              <a:t>ö</a:t>
            </a:r>
            <a:r>
              <a:rPr kumimoji="0" lang="tr-TR" sz="3200" b="0"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stermek amacıyla Ko</a:t>
            </a:r>
            <a:r>
              <a:rPr kumimoji="0" lang="tr-TR" sz="3200" b="0" i="0" u="none" strike="noStrike" cap="none" normalizeH="0" baseline="0" dirty="0" smtClean="0" bmk="bookmark0">
                <a:ln>
                  <a:noFill/>
                </a:ln>
                <a:solidFill>
                  <a:srgbClr val="000000"/>
                </a:solidFill>
                <a:effectLst/>
                <a:latin typeface="Calibri"/>
                <a:ea typeface="Calibri" pitchFamily="34" charset="0"/>
                <a:cs typeface="Times New Roman" pitchFamily="18" charset="0"/>
              </a:rPr>
              <a:t>ç</a:t>
            </a:r>
            <a:r>
              <a:rPr kumimoji="0" lang="tr-TR" sz="3200" b="0" i="0" u="none" strike="noStrike" cap="none" normalizeH="0" baseline="0" dirty="0" smtClean="0" bmk="bookmark0">
                <a:ln>
                  <a:noFill/>
                </a:ln>
                <a:solidFill>
                  <a:srgbClr val="000000"/>
                </a:solidFill>
                <a:effectLst/>
                <a:latin typeface="Comic Sans MS" pitchFamily="66" charset="0"/>
                <a:ea typeface="Calibri" pitchFamily="34" charset="0"/>
                <a:cs typeface="Times New Roman" pitchFamily="18" charset="0"/>
              </a:rPr>
              <a:t> Holding tarafından kurulmuştur. Ayrıca binlerce gence eğitimde fırsat eşitliğini sağlamak amacıyla burs vermektedir.</a:t>
            </a:r>
            <a:endParaRPr kumimoji="0" lang="tr-TR" sz="3200" b="0" i="0" u="none" strike="noStrike" cap="none" normalizeH="0" baseline="0" dirty="0" smtClean="0" bmk="bookmark0">
              <a:ln>
                <a:noFill/>
              </a:ln>
              <a:solidFill>
                <a:schemeClr val="tx1"/>
              </a:solidFill>
              <a:effectLst/>
              <a:latin typeface="Arial" pitchFamily="34" charset="0"/>
              <a:cs typeface="Arial" pitchFamily="34" charset="0"/>
            </a:endParaRPr>
          </a:p>
        </p:txBody>
      </p:sp>
      <p:pic>
        <p:nvPicPr>
          <p:cNvPr id="91139" name="Picture 3" descr="http://image.haber7.com/haber/haber7/photos/vehbi_koc_vakfindan_yalanlama13764087900_h1061845.jpg">
            <a:hlinkClick r:id="rId2"/>
          </p:cNvPr>
          <p:cNvPicPr>
            <a:picLocks noChangeAspect="1" noChangeArrowheads="1"/>
          </p:cNvPicPr>
          <p:nvPr/>
        </p:nvPicPr>
        <p:blipFill>
          <a:blip r:embed="rId3" cstate="print"/>
          <a:srcRect/>
          <a:stretch>
            <a:fillRect/>
          </a:stretch>
        </p:blipFill>
        <p:spPr bwMode="auto">
          <a:xfrm>
            <a:off x="323529" y="3717032"/>
            <a:ext cx="4608512" cy="2828925"/>
          </a:xfrm>
          <a:prstGeom prst="rect">
            <a:avLst/>
          </a:prstGeom>
          <a:noFill/>
        </p:spPr>
      </p:pic>
      <p:pic>
        <p:nvPicPr>
          <p:cNvPr id="91141" name="Picture 5" descr="http://upload.wikimedia.org/wikipedia/tr/1/12/Vehbi_Ko%C3%A7_foto%C4%9Fraf%C4%B1.jpg">
            <a:hlinkClick r:id="rId4"/>
          </p:cNvPr>
          <p:cNvPicPr>
            <a:picLocks noChangeAspect="1" noChangeArrowheads="1"/>
          </p:cNvPicPr>
          <p:nvPr/>
        </p:nvPicPr>
        <p:blipFill>
          <a:blip r:embed="rId5" cstate="print"/>
          <a:srcRect/>
          <a:stretch>
            <a:fillRect/>
          </a:stretch>
        </p:blipFill>
        <p:spPr bwMode="auto">
          <a:xfrm>
            <a:off x="5508104" y="3429000"/>
            <a:ext cx="2664296" cy="3240360"/>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3539430"/>
          </a:xfrm>
          <a:prstGeom prst="rect">
            <a:avLst/>
          </a:prstGeom>
        </p:spPr>
        <p:txBody>
          <a:bodyPr wrap="square">
            <a:spAutoFit/>
          </a:bodyPr>
          <a:lstStyle/>
          <a:p>
            <a:pPr lvl="0" eaLnBrk="0" fontAlgn="base" hangingPunct="0">
              <a:spcBef>
                <a:spcPct val="0"/>
              </a:spcBef>
              <a:spcAft>
                <a:spcPct val="0"/>
              </a:spcAft>
            </a:pPr>
            <a:r>
              <a:rPr lang="tr-TR" sz="3200" b="1" dirty="0" smtClean="0" bmk="bookmark0">
                <a:solidFill>
                  <a:srgbClr val="FF0000"/>
                </a:solidFill>
                <a:latin typeface="Comic Sans MS" pitchFamily="66" charset="0"/>
                <a:ea typeface="Calibri" pitchFamily="34" charset="0"/>
                <a:cs typeface="Times New Roman" pitchFamily="18" charset="0"/>
              </a:rPr>
              <a:t>AYHAN ŞAHENK VAKFI</a:t>
            </a:r>
            <a:endParaRPr lang="tr-TR" sz="3200" dirty="0" smtClean="0" bmk="bookmark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bmk="bookmark0">
                <a:solidFill>
                  <a:srgbClr val="000000"/>
                </a:solidFill>
                <a:latin typeface="Comic Sans MS" pitchFamily="66" charset="0"/>
                <a:ea typeface="Calibri" pitchFamily="34" charset="0"/>
                <a:cs typeface="Times New Roman" pitchFamily="18" charset="0"/>
              </a:rPr>
              <a:t>Doğuş Şirketler Grubu Başkanı merhum Ayhan </a:t>
            </a:r>
            <a:r>
              <a:rPr lang="tr-TR" sz="3200" dirty="0" err="1" smtClean="0" bmk="bookmark0">
                <a:solidFill>
                  <a:srgbClr val="000000"/>
                </a:solidFill>
                <a:latin typeface="Comic Sans MS" pitchFamily="66" charset="0"/>
                <a:ea typeface="Calibri" pitchFamily="34" charset="0"/>
                <a:cs typeface="Times New Roman" pitchFamily="18" charset="0"/>
              </a:rPr>
              <a:t>Şahenk</a:t>
            </a:r>
            <a:r>
              <a:rPr lang="tr-TR" sz="3200" dirty="0" smtClean="0" bmk="bookmark0">
                <a:solidFill>
                  <a:srgbClr val="000000"/>
                </a:solidFill>
                <a:latin typeface="Comic Sans MS" pitchFamily="66" charset="0"/>
                <a:ea typeface="Calibri" pitchFamily="34" charset="0"/>
                <a:cs typeface="Times New Roman" pitchFamily="18" charset="0"/>
              </a:rPr>
              <a:t> tarafından, topluma yaptığı hizmetleri kurumsallaştırmak  devamlılığını sağlamak amacıyla kurulmuştur.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alışmalarını eğitini, k</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lt</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r, sanat, sağlık,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evre ve spor alanlarında s</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rd</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rmektedir.</a:t>
            </a:r>
            <a:endParaRPr lang="tr-TR" sz="3200" dirty="0" smtClean="0" bmk="bookmark0">
              <a:latin typeface="Arial" pitchFamily="34" charset="0"/>
              <a:cs typeface="Arial" pitchFamily="34" charset="0"/>
            </a:endParaRPr>
          </a:p>
        </p:txBody>
      </p:sp>
      <p:pic>
        <p:nvPicPr>
          <p:cNvPr id="99330" name="Picture 2" descr="http://galeri2.uludagsozluk.com/208/ayhan-sahenk-vakfi_277251.jpg">
            <a:hlinkClick r:id="rId2"/>
          </p:cNvPr>
          <p:cNvPicPr>
            <a:picLocks noChangeAspect="1" noChangeArrowheads="1"/>
          </p:cNvPicPr>
          <p:nvPr/>
        </p:nvPicPr>
        <p:blipFill>
          <a:blip r:embed="rId3" cstate="print"/>
          <a:srcRect/>
          <a:stretch>
            <a:fillRect/>
          </a:stretch>
        </p:blipFill>
        <p:spPr bwMode="auto">
          <a:xfrm>
            <a:off x="179512" y="3717032"/>
            <a:ext cx="5040559" cy="2923457"/>
          </a:xfrm>
          <a:prstGeom prst="rect">
            <a:avLst/>
          </a:prstGeom>
          <a:noFill/>
        </p:spPr>
      </p:pic>
      <p:pic>
        <p:nvPicPr>
          <p:cNvPr id="99332" name="Picture 4" descr="https://encrypted-tbn1.gstatic.com/images?q=tbn:ANd9GcR54Y-XadvQB6krImw-8klcUxKHpU8Nww8QW3NguCZZDO9OPWvG">
            <a:hlinkClick r:id="rId4"/>
          </p:cNvPr>
          <p:cNvPicPr>
            <a:picLocks noChangeAspect="1" noChangeArrowheads="1"/>
          </p:cNvPicPr>
          <p:nvPr/>
        </p:nvPicPr>
        <p:blipFill>
          <a:blip r:embed="rId5" cstate="print"/>
          <a:srcRect/>
          <a:stretch>
            <a:fillRect/>
          </a:stretch>
        </p:blipFill>
        <p:spPr bwMode="auto">
          <a:xfrm>
            <a:off x="5508104" y="3573016"/>
            <a:ext cx="2952328" cy="295232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12968" cy="2062103"/>
          </a:xfrm>
          <a:prstGeom prst="rect">
            <a:avLst/>
          </a:prstGeom>
        </p:spPr>
        <p:txBody>
          <a:bodyPr wrap="square">
            <a:spAutoFit/>
          </a:bodyPr>
          <a:lstStyle/>
          <a:p>
            <a:pPr lvl="0" eaLnBrk="0" fontAlgn="base" hangingPunct="0">
              <a:spcBef>
                <a:spcPct val="0"/>
              </a:spcBef>
              <a:spcAft>
                <a:spcPct val="0"/>
              </a:spcAft>
            </a:pPr>
            <a:r>
              <a:rPr lang="tr-TR" sz="3200" b="1" dirty="0" smtClean="0" bmk="bookmark0">
                <a:solidFill>
                  <a:srgbClr val="FF0000"/>
                </a:solidFill>
                <a:latin typeface="Comic Sans MS" pitchFamily="66" charset="0"/>
                <a:ea typeface="Calibri" pitchFamily="34" charset="0"/>
                <a:cs typeface="Times New Roman" pitchFamily="18" charset="0"/>
              </a:rPr>
              <a:t>KADİR HAS VAKFI: </a:t>
            </a:r>
            <a:r>
              <a:rPr lang="tr-TR" sz="3200" dirty="0" smtClean="0" bmk="bookmark0">
                <a:solidFill>
                  <a:srgbClr val="000000"/>
                </a:solidFill>
                <a:latin typeface="Comic Sans MS" pitchFamily="66" charset="0"/>
                <a:ea typeface="Calibri" pitchFamily="34" charset="0"/>
                <a:cs typeface="Times New Roman" pitchFamily="18" charset="0"/>
              </a:rPr>
              <a:t>Has holding Başkanı Kadir Has tarafından kurulmuştur. Eğitime yaptığı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ok b</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y</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k yatırımlar ve bağışlar ile adını duyurmuştur.</a:t>
            </a:r>
            <a:endParaRPr lang="tr-TR" sz="3200" dirty="0" smtClean="0" bmk="bookmark0">
              <a:latin typeface="Arial" pitchFamily="34" charset="0"/>
              <a:cs typeface="Arial" pitchFamily="34" charset="0"/>
            </a:endParaRPr>
          </a:p>
        </p:txBody>
      </p:sp>
      <p:pic>
        <p:nvPicPr>
          <p:cNvPr id="98306" name="Picture 2" descr="http://www.sondakika.com/haber-foto/497/kadir-has-universitesi-nde-diploma-coskusu-2811497_5480_300.jpg">
            <a:hlinkClick r:id="rId2"/>
          </p:cNvPr>
          <p:cNvPicPr>
            <a:picLocks noChangeAspect="1" noChangeArrowheads="1"/>
          </p:cNvPicPr>
          <p:nvPr/>
        </p:nvPicPr>
        <p:blipFill>
          <a:blip r:embed="rId3" cstate="print"/>
          <a:srcRect/>
          <a:stretch>
            <a:fillRect/>
          </a:stretch>
        </p:blipFill>
        <p:spPr bwMode="auto">
          <a:xfrm>
            <a:off x="4355976" y="1988840"/>
            <a:ext cx="4320480" cy="4392488"/>
          </a:xfrm>
          <a:prstGeom prst="rect">
            <a:avLst/>
          </a:prstGeom>
          <a:noFill/>
        </p:spPr>
      </p:pic>
      <p:pic>
        <p:nvPicPr>
          <p:cNvPr id="98308" name="Picture 4" descr="http://image.haber7.com/haber/haber7/photos/2009/32328.jpg">
            <a:hlinkClick r:id="rId4"/>
          </p:cNvPr>
          <p:cNvPicPr>
            <a:picLocks noChangeAspect="1" noChangeArrowheads="1"/>
          </p:cNvPicPr>
          <p:nvPr/>
        </p:nvPicPr>
        <p:blipFill>
          <a:blip r:embed="rId5" cstate="print"/>
          <a:srcRect/>
          <a:stretch>
            <a:fillRect/>
          </a:stretch>
        </p:blipFill>
        <p:spPr bwMode="auto">
          <a:xfrm>
            <a:off x="323528" y="2564904"/>
            <a:ext cx="3816424" cy="36004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Geleneksel devlet - elektronik devlet (e-devlet) karşılaştırması"/>
          <p:cNvPicPr>
            <a:picLocks noChangeAspect="1" noChangeArrowheads="1"/>
          </p:cNvPicPr>
          <p:nvPr/>
        </p:nvPicPr>
        <p:blipFill>
          <a:blip r:embed="rId2" cstate="print"/>
          <a:srcRect/>
          <a:stretch>
            <a:fillRect/>
          </a:stretch>
        </p:blipFill>
        <p:spPr bwMode="auto">
          <a:xfrm>
            <a:off x="179512" y="116632"/>
            <a:ext cx="8712968" cy="6552728"/>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58847"/>
            <a:ext cx="8784976" cy="3046988"/>
          </a:xfrm>
          <a:prstGeom prst="rect">
            <a:avLst/>
          </a:prstGeom>
        </p:spPr>
        <p:txBody>
          <a:bodyPr wrap="square">
            <a:spAutoFit/>
          </a:bodyPr>
          <a:lstStyle/>
          <a:p>
            <a:pPr lvl="0" eaLnBrk="0" fontAlgn="base" hangingPunct="0">
              <a:spcBef>
                <a:spcPct val="0"/>
              </a:spcBef>
              <a:spcAft>
                <a:spcPct val="0"/>
              </a:spcAft>
            </a:pPr>
            <a:r>
              <a:rPr lang="tr-TR" sz="3200" b="1" dirty="0" smtClean="0" bmk="bookmark0">
                <a:solidFill>
                  <a:srgbClr val="FF0000"/>
                </a:solidFill>
                <a:latin typeface="Comic Sans MS" pitchFamily="66" charset="0"/>
                <a:ea typeface="Calibri" pitchFamily="34" charset="0"/>
                <a:cs typeface="Times New Roman" pitchFamily="18" charset="0"/>
              </a:rPr>
              <a:t>SABANCI VAKFI: </a:t>
            </a:r>
            <a:r>
              <a:rPr lang="tr-TR" sz="3200" dirty="0" smtClean="0" bmk="bookmark0">
                <a:solidFill>
                  <a:srgbClr val="000000"/>
                </a:solidFill>
                <a:latin typeface="Comic Sans MS" pitchFamily="66" charset="0"/>
                <a:ea typeface="Calibri" pitchFamily="34" charset="0"/>
                <a:cs typeface="Times New Roman" pitchFamily="18" charset="0"/>
              </a:rPr>
              <a:t>Sabancı topluluğu tarafından kurulmuştur. T</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rkiye geneline yayılmış 78 yerleşim merkezinde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ok sayıda okul, yurt, sağlık tesisi, </a:t>
            </a:r>
            <a:r>
              <a:rPr lang="tr-TR" sz="3200" dirty="0" smtClean="0" bmk="bookmark0">
                <a:solidFill>
                  <a:srgbClr val="000000"/>
                </a:solidFill>
                <a:ea typeface="Calibri" pitchFamily="34" charset="0"/>
                <a:cs typeface="Times New Roman" pitchFamily="18" charset="0"/>
              </a:rPr>
              <a:t>ö</a:t>
            </a:r>
            <a:r>
              <a:rPr lang="tr-TR" sz="3200" dirty="0" smtClean="0" bmk="bookmark0">
                <a:solidFill>
                  <a:srgbClr val="000000"/>
                </a:solidFill>
                <a:latin typeface="Comic Sans MS" pitchFamily="66" charset="0"/>
                <a:ea typeface="Calibri" pitchFamily="34" charset="0"/>
                <a:cs typeface="Times New Roman" pitchFamily="18" charset="0"/>
              </a:rPr>
              <a:t>ğretmen evi, polis evi, cami, spor tesisi, k</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t</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phane yapımına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ok b</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y</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k kaynaklara aktarmıştır.</a:t>
            </a:r>
            <a:endParaRPr lang="tr-TR" sz="3200" dirty="0" smtClean="0" bmk="bookmark0">
              <a:latin typeface="Arial" pitchFamily="34" charset="0"/>
              <a:cs typeface="Arial" pitchFamily="34" charset="0"/>
            </a:endParaRPr>
          </a:p>
        </p:txBody>
      </p:sp>
      <p:pic>
        <p:nvPicPr>
          <p:cNvPr id="97282" name="Picture 2" descr="http://www.sebeke.org.tr/wp-content/uploads/2013/01/Sabanci-vakfi.jpg">
            <a:hlinkClick r:id="rId2"/>
          </p:cNvPr>
          <p:cNvPicPr>
            <a:picLocks noChangeAspect="1" noChangeArrowheads="1"/>
          </p:cNvPicPr>
          <p:nvPr/>
        </p:nvPicPr>
        <p:blipFill>
          <a:blip r:embed="rId3" cstate="print"/>
          <a:srcRect/>
          <a:stretch>
            <a:fillRect/>
          </a:stretch>
        </p:blipFill>
        <p:spPr bwMode="auto">
          <a:xfrm>
            <a:off x="251520" y="3212976"/>
            <a:ext cx="4104456" cy="3456384"/>
          </a:xfrm>
          <a:prstGeom prst="rect">
            <a:avLst/>
          </a:prstGeom>
          <a:noFill/>
        </p:spPr>
      </p:pic>
      <p:pic>
        <p:nvPicPr>
          <p:cNvPr id="97284" name="Picture 4" descr="http://4.bp.blogspot.com/-m6FLQ-fiClk/UPprPGEAWlI/AAAAAAAAACY/xKKz--QwTjg/s1600/sak%C4%B1p.jpg">
            <a:hlinkClick r:id="rId4"/>
          </p:cNvPr>
          <p:cNvPicPr>
            <a:picLocks noChangeAspect="1" noChangeArrowheads="1"/>
          </p:cNvPicPr>
          <p:nvPr/>
        </p:nvPicPr>
        <p:blipFill>
          <a:blip r:embed="rId5" cstate="print"/>
          <a:srcRect/>
          <a:stretch>
            <a:fillRect/>
          </a:stretch>
        </p:blipFill>
        <p:spPr bwMode="auto">
          <a:xfrm>
            <a:off x="4860032" y="3140968"/>
            <a:ext cx="4032448" cy="3549799"/>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712968" cy="2554545"/>
          </a:xfrm>
          <a:prstGeom prst="rect">
            <a:avLst/>
          </a:prstGeom>
        </p:spPr>
        <p:txBody>
          <a:bodyPr wrap="square">
            <a:spAutoFit/>
          </a:bodyPr>
          <a:lstStyle/>
          <a:p>
            <a:pPr lvl="0" eaLnBrk="0" fontAlgn="base" hangingPunct="0">
              <a:spcBef>
                <a:spcPct val="0"/>
              </a:spcBef>
              <a:spcAft>
                <a:spcPct val="0"/>
              </a:spcAft>
            </a:pPr>
            <a:r>
              <a:rPr lang="tr-TR" sz="3200" b="1" dirty="0" smtClean="0" bmk="bookmark0">
                <a:solidFill>
                  <a:srgbClr val="FF0000"/>
                </a:solidFill>
                <a:latin typeface="Comic Sans MS" pitchFamily="66" charset="0"/>
                <a:ea typeface="Calibri" pitchFamily="34" charset="0"/>
                <a:cs typeface="Times New Roman" pitchFamily="18" charset="0"/>
              </a:rPr>
              <a:t>İZZET BAYSAL VAKFI: </a:t>
            </a:r>
            <a:r>
              <a:rPr lang="tr-TR" sz="3200" dirty="0" smtClean="0" bmk="bookmark0">
                <a:solidFill>
                  <a:srgbClr val="000000"/>
                </a:solidFill>
                <a:latin typeface="Comic Sans MS" pitchFamily="66" charset="0"/>
                <a:ea typeface="Calibri" pitchFamily="34" charset="0"/>
                <a:cs typeface="Times New Roman" pitchFamily="18" charset="0"/>
              </a:rPr>
              <a:t>Bolulu iş adamı İzzet Baysal, Bolu'da ve İstanbul'da </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ok sayıda hayır kurumu a</a:t>
            </a:r>
            <a:r>
              <a:rPr lang="tr-TR" sz="3200" dirty="0" smtClean="0" bmk="bookmark0">
                <a:solidFill>
                  <a:srgbClr val="000000"/>
                </a:solidFill>
                <a:ea typeface="Calibri" pitchFamily="34" charset="0"/>
                <a:cs typeface="Times New Roman" pitchFamily="18" charset="0"/>
              </a:rPr>
              <a:t>ç</a:t>
            </a:r>
            <a:r>
              <a:rPr lang="tr-TR" sz="3200" dirty="0" smtClean="0" bmk="bookmark0">
                <a:solidFill>
                  <a:srgbClr val="000000"/>
                </a:solidFill>
                <a:latin typeface="Comic Sans MS" pitchFamily="66" charset="0"/>
                <a:ea typeface="Calibri" pitchFamily="34" charset="0"/>
                <a:cs typeface="Times New Roman" pitchFamily="18" charset="0"/>
              </a:rPr>
              <a:t>mıştır. Yaptırdığı sosyal hizmet binalarıyla ve y</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zlerce burs ve hizmet vermektedir.</a:t>
            </a:r>
            <a:endParaRPr lang="tr-TR" sz="3200" dirty="0" smtClean="0" bmk="bookmark0">
              <a:latin typeface="Arial" pitchFamily="34" charset="0"/>
              <a:cs typeface="Arial" pitchFamily="34" charset="0"/>
            </a:endParaRPr>
          </a:p>
        </p:txBody>
      </p:sp>
      <p:pic>
        <p:nvPicPr>
          <p:cNvPr id="96258" name="Picture 2" descr="http://www.abantdortmevsimkonagi.com/userfiles/izzetbaysal.jpg">
            <a:hlinkClick r:id="rId2"/>
          </p:cNvPr>
          <p:cNvPicPr>
            <a:picLocks noChangeAspect="1" noChangeArrowheads="1"/>
          </p:cNvPicPr>
          <p:nvPr/>
        </p:nvPicPr>
        <p:blipFill>
          <a:blip r:embed="rId3" cstate="print"/>
          <a:srcRect/>
          <a:stretch>
            <a:fillRect/>
          </a:stretch>
        </p:blipFill>
        <p:spPr bwMode="auto">
          <a:xfrm>
            <a:off x="2627784" y="2636912"/>
            <a:ext cx="3648075" cy="4038601"/>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404664"/>
            <a:ext cx="8712968" cy="2308324"/>
          </a:xfrm>
          <a:prstGeom prst="rect">
            <a:avLst/>
          </a:prstGeom>
        </p:spPr>
        <p:txBody>
          <a:bodyPr wrap="square">
            <a:spAutoFit/>
          </a:bodyPr>
          <a:lstStyle/>
          <a:p>
            <a:pPr lvl="0" eaLnBrk="0" fontAlgn="base" hangingPunct="0">
              <a:spcBef>
                <a:spcPct val="0"/>
              </a:spcBef>
              <a:spcAft>
                <a:spcPct val="0"/>
              </a:spcAft>
            </a:pPr>
            <a:r>
              <a:rPr lang="tr-TR" sz="3600" b="1" dirty="0" smtClean="0" bmk="bookmark0">
                <a:solidFill>
                  <a:srgbClr val="FF0000"/>
                </a:solidFill>
                <a:latin typeface="Comic Sans MS" pitchFamily="66" charset="0"/>
                <a:ea typeface="Calibri" pitchFamily="34" charset="0"/>
                <a:cs typeface="Times New Roman" pitchFamily="18" charset="0"/>
              </a:rPr>
              <a:t>ECZACIBAŞI TOPLULUĞU:</a:t>
            </a:r>
            <a:endParaRPr lang="tr-TR" sz="3600" dirty="0" smtClean="0" bmk="bookmark0">
              <a:solidFill>
                <a:srgbClr val="FF0000"/>
              </a:solidFill>
              <a:latin typeface="Arial" pitchFamily="34" charset="0"/>
              <a:cs typeface="Arial" pitchFamily="34" charset="0"/>
            </a:endParaRPr>
          </a:p>
          <a:p>
            <a:pPr lvl="0" eaLnBrk="0" fontAlgn="base" hangingPunct="0">
              <a:spcBef>
                <a:spcPct val="0"/>
              </a:spcBef>
              <a:spcAft>
                <a:spcPct val="0"/>
              </a:spcAft>
            </a:pPr>
            <a:r>
              <a:rPr lang="tr-TR" sz="3600" dirty="0" smtClean="0" bmk="bookmark0">
                <a:solidFill>
                  <a:srgbClr val="000000"/>
                </a:solidFill>
                <a:latin typeface="Comic Sans MS" pitchFamily="66" charset="0"/>
                <a:ea typeface="Calibri" pitchFamily="34" charset="0"/>
                <a:cs typeface="Times New Roman" pitchFamily="18" charset="0"/>
              </a:rPr>
              <a:t>K</a:t>
            </a:r>
            <a:r>
              <a:rPr lang="tr-TR" sz="3600" dirty="0" smtClean="0" bmk="bookmark0">
                <a:solidFill>
                  <a:srgbClr val="000000"/>
                </a:solidFill>
                <a:ea typeface="Calibri" pitchFamily="34" charset="0"/>
                <a:cs typeface="Times New Roman" pitchFamily="18" charset="0"/>
              </a:rPr>
              <a:t>ü</a:t>
            </a:r>
            <a:r>
              <a:rPr lang="tr-TR" sz="3600" dirty="0" smtClean="0" bmk="bookmark0">
                <a:solidFill>
                  <a:srgbClr val="000000"/>
                </a:solidFill>
                <a:latin typeface="Comic Sans MS" pitchFamily="66" charset="0"/>
                <a:ea typeface="Calibri" pitchFamily="34" charset="0"/>
                <a:cs typeface="Times New Roman" pitchFamily="18" charset="0"/>
              </a:rPr>
              <a:t>lt</a:t>
            </a:r>
            <a:r>
              <a:rPr lang="tr-TR" sz="3600" dirty="0" smtClean="0" bmk="bookmark0">
                <a:solidFill>
                  <a:srgbClr val="000000"/>
                </a:solidFill>
                <a:ea typeface="Calibri" pitchFamily="34" charset="0"/>
                <a:cs typeface="Times New Roman" pitchFamily="18" charset="0"/>
              </a:rPr>
              <a:t>ü</a:t>
            </a:r>
            <a:r>
              <a:rPr lang="tr-TR" sz="3600" dirty="0" smtClean="0" bmk="bookmark0">
                <a:solidFill>
                  <a:srgbClr val="000000"/>
                </a:solidFill>
                <a:latin typeface="Comic Sans MS" pitchFamily="66" charset="0"/>
                <a:ea typeface="Calibri" pitchFamily="34" charset="0"/>
                <a:cs typeface="Times New Roman" pitchFamily="18" charset="0"/>
              </a:rPr>
              <a:t>r, sanat, spor, eğitim ve bilim alanlarında faaliyetlerde bulunmak amacıyla kurulmuştur.</a:t>
            </a:r>
            <a:endParaRPr lang="tr-TR" sz="3600" dirty="0" smtClean="0" bmk="bookmark0">
              <a:latin typeface="Arial" pitchFamily="34" charset="0"/>
              <a:cs typeface="Arial" pitchFamily="34" charset="0"/>
            </a:endParaRPr>
          </a:p>
        </p:txBody>
      </p:sp>
      <p:pic>
        <p:nvPicPr>
          <p:cNvPr id="95234" name="Picture 2" descr="http://www.yapimalzeme.com.tr/resimler/eczacibasi-logo.jpg">
            <a:hlinkClick r:id="rId2"/>
          </p:cNvPr>
          <p:cNvPicPr>
            <a:picLocks noChangeAspect="1" noChangeArrowheads="1"/>
          </p:cNvPicPr>
          <p:nvPr/>
        </p:nvPicPr>
        <p:blipFill>
          <a:blip r:embed="rId3" cstate="print"/>
          <a:srcRect/>
          <a:stretch>
            <a:fillRect/>
          </a:stretch>
        </p:blipFill>
        <p:spPr bwMode="auto">
          <a:xfrm>
            <a:off x="539552" y="2996952"/>
            <a:ext cx="3143250" cy="3143250"/>
          </a:xfrm>
          <a:prstGeom prst="rect">
            <a:avLst/>
          </a:prstGeom>
          <a:noFill/>
        </p:spPr>
      </p:pic>
      <p:pic>
        <p:nvPicPr>
          <p:cNvPr id="95236" name="Picture 4" descr="https://encrypted-tbn0.gstatic.com/images?q=tbn:ANd9GcRLgaBC452-2BV16IeUEINi6Pwpa2lLiTz9-MZizweEdobQ5DpS">
            <a:hlinkClick r:id="rId4"/>
          </p:cNvPr>
          <p:cNvPicPr>
            <a:picLocks noChangeAspect="1" noChangeArrowheads="1"/>
          </p:cNvPicPr>
          <p:nvPr/>
        </p:nvPicPr>
        <p:blipFill>
          <a:blip r:embed="rId5" cstate="print"/>
          <a:srcRect/>
          <a:stretch>
            <a:fillRect/>
          </a:stretch>
        </p:blipFill>
        <p:spPr bwMode="auto">
          <a:xfrm>
            <a:off x="3923928" y="2996952"/>
            <a:ext cx="4762500" cy="3286126"/>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712968" cy="4031873"/>
          </a:xfrm>
          <a:prstGeom prst="rect">
            <a:avLst/>
          </a:prstGeom>
        </p:spPr>
        <p:txBody>
          <a:bodyPr wrap="square">
            <a:spAutoFit/>
          </a:bodyPr>
          <a:lstStyle/>
          <a:p>
            <a:pPr lvl="0" eaLnBrk="0" fontAlgn="base" hangingPunct="0">
              <a:spcBef>
                <a:spcPct val="0"/>
              </a:spcBef>
              <a:spcAft>
                <a:spcPct val="0"/>
              </a:spcAft>
            </a:pPr>
            <a:r>
              <a:rPr lang="tr-TR" sz="3200" b="1" dirty="0" smtClean="0" bmk="bookmark0">
                <a:solidFill>
                  <a:srgbClr val="FF0000"/>
                </a:solidFill>
                <a:latin typeface="Comic Sans MS" pitchFamily="66" charset="0"/>
                <a:ea typeface="Calibri" pitchFamily="34" charset="0"/>
                <a:cs typeface="Times New Roman" pitchFamily="18" charset="0"/>
              </a:rPr>
              <a:t>ANADOLU EĞİTİM VE SOSYAL YARDIM VAKFI:</a:t>
            </a:r>
            <a:endParaRPr lang="tr-TR" sz="3200" dirty="0" smtClean="0" bmk="bookmark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bmk="bookmark0">
                <a:solidFill>
                  <a:srgbClr val="000000"/>
                </a:solidFill>
                <a:latin typeface="Comic Sans MS" pitchFamily="66" charset="0"/>
                <a:ea typeface="Calibri" pitchFamily="34" charset="0"/>
                <a:cs typeface="Times New Roman" pitchFamily="18" charset="0"/>
              </a:rPr>
              <a:t>Anadolu Şirketler Grubu tarafından kurulmuştur. Eğitim, sağlık ve sosyal alanlarda kırka yakın eseri T</a:t>
            </a:r>
            <a:r>
              <a:rPr lang="tr-TR" sz="3200" dirty="0" smtClean="0" bmk="bookmark0">
                <a:solidFill>
                  <a:srgbClr val="000000"/>
                </a:solidFill>
                <a:ea typeface="Calibri" pitchFamily="34" charset="0"/>
                <a:cs typeface="Times New Roman" pitchFamily="18" charset="0"/>
              </a:rPr>
              <a:t>ü</a:t>
            </a:r>
            <a:r>
              <a:rPr lang="tr-TR" sz="3200" dirty="0" smtClean="0" bmk="bookmark0">
                <a:solidFill>
                  <a:srgbClr val="000000"/>
                </a:solidFill>
                <a:latin typeface="Comic Sans MS" pitchFamily="66" charset="0"/>
                <a:ea typeface="Calibri" pitchFamily="34" charset="0"/>
                <a:cs typeface="Times New Roman" pitchFamily="18" charset="0"/>
              </a:rPr>
              <a:t>rkiye'ye kazandırmıştır. Her yıl yaklaşık 500 </a:t>
            </a:r>
            <a:r>
              <a:rPr lang="tr-TR" sz="3200" dirty="0" smtClean="0" bmk="bookmark0">
                <a:solidFill>
                  <a:srgbClr val="000000"/>
                </a:solidFill>
                <a:ea typeface="Calibri" pitchFamily="34" charset="0"/>
                <a:cs typeface="Times New Roman" pitchFamily="18" charset="0"/>
              </a:rPr>
              <a:t>ö</a:t>
            </a:r>
            <a:r>
              <a:rPr lang="tr-TR" sz="3200" dirty="0" smtClean="0" bmk="bookmark0">
                <a:solidFill>
                  <a:srgbClr val="000000"/>
                </a:solidFill>
                <a:latin typeface="Comic Sans MS" pitchFamily="66" charset="0"/>
                <a:ea typeface="Calibri" pitchFamily="34" charset="0"/>
                <a:cs typeface="Times New Roman" pitchFamily="18" charset="0"/>
              </a:rPr>
              <a:t>ğrenciye karşılıksız eğitim bursu vermektedir.</a:t>
            </a:r>
            <a:endParaRPr lang="tr-TR" sz="3200" dirty="0" smtClean="0">
              <a:latin typeface="Arial" pitchFamily="34" charset="0"/>
              <a:cs typeface="Arial" pitchFamily="34" charset="0"/>
            </a:endParaRPr>
          </a:p>
        </p:txBody>
      </p:sp>
      <p:pic>
        <p:nvPicPr>
          <p:cNvPr id="94210" name="Picture 2" descr="http://www.bursbasvurusu.com/wp-content/uploads/2010/08/anadolu+vakf%C4%B1.gif">
            <a:hlinkClick r:id="rId2"/>
          </p:cNvPr>
          <p:cNvPicPr>
            <a:picLocks noChangeAspect="1" noChangeArrowheads="1"/>
          </p:cNvPicPr>
          <p:nvPr/>
        </p:nvPicPr>
        <p:blipFill>
          <a:blip r:embed="rId3" cstate="print"/>
          <a:srcRect/>
          <a:stretch>
            <a:fillRect/>
          </a:stretch>
        </p:blipFill>
        <p:spPr bwMode="auto">
          <a:xfrm>
            <a:off x="2987824" y="3861048"/>
            <a:ext cx="5256584" cy="2592288"/>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Hüsna AYDIN</a:t>
            </a:r>
            <a:endParaRPr lang="tr-TR" dirty="0"/>
          </a:p>
        </p:txBody>
      </p:sp>
      <p:sp>
        <p:nvSpPr>
          <p:cNvPr id="3" name="2 Alt Başlık"/>
          <p:cNvSpPr>
            <a:spLocks noGrp="1"/>
          </p:cNvSpPr>
          <p:nvPr>
            <p:ph type="subTitle" idx="1"/>
          </p:nvPr>
        </p:nvSpPr>
        <p:spPr/>
        <p:txBody>
          <a:bodyPr/>
          <a:lstStyle/>
          <a:p>
            <a:r>
              <a:rPr lang="tr-TR" smtClean="0"/>
              <a:t>MEZRE ORTAOKULU</a:t>
            </a:r>
            <a:endParaRPr lang="tr-TR" dirty="0" smtClean="0"/>
          </a:p>
          <a:p>
            <a:r>
              <a:rPr lang="tr-TR" dirty="0" smtClean="0"/>
              <a:t>ELAZIĞ/ 2017</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07504" y="154503"/>
            <a:ext cx="892899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 ihtiya</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devlet</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denilen kurumun ortaya </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ıkmasını sağlamıştır.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Devlet:</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Sınırları belli bir toprak par</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ası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zerinde yaşayan insanların oluşturduğu siyasi olarak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tlenmiş otoriteli d</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zendir. Devlet, 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revlerini yerine getirmek i</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in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eşitli </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tler oluşturmuştur. </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Bu </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rg</a:t>
            </a:r>
            <a:r>
              <a:rPr kumimoji="0" lang="tr-TR" sz="3200" b="0"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tlere</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resmi kurum</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ya da</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resmi </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ö</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rg</a:t>
            </a:r>
            <a:r>
              <a:rPr kumimoji="0" lang="tr-TR" sz="3200" b="1" i="0" u="none" strike="noStrike" cap="none" normalizeH="0" baseline="0" dirty="0" smtClean="0">
                <a:ln>
                  <a:noFill/>
                </a:ln>
                <a:solidFill>
                  <a:srgbClr val="FF0000"/>
                </a:solidFill>
                <a:effectLst/>
                <a:latin typeface="Calibri"/>
                <a:ea typeface="Calibri" pitchFamily="34" charset="0"/>
                <a:cs typeface="Times New Roman" pitchFamily="18" charset="0"/>
              </a:rPr>
              <a:t>ü</a:t>
            </a:r>
            <a:r>
              <a:rPr kumimoji="0" lang="tr-TR" sz="3200"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t</a:t>
            </a:r>
            <a:r>
              <a:rPr kumimoji="0" lang="tr-TR" sz="3200" b="0"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denilmektedir</a:t>
            </a:r>
            <a:r>
              <a:rPr kumimoji="0" lang="tr-TR" sz="32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7" name="Picture 3" descr="http://www.tunceliemek.com.tr/resim/derin-devlet.jpg">
            <a:hlinkClick r:id="rId2"/>
          </p:cNvPr>
          <p:cNvPicPr>
            <a:picLocks noChangeAspect="1" noChangeArrowheads="1"/>
          </p:cNvPicPr>
          <p:nvPr/>
        </p:nvPicPr>
        <p:blipFill>
          <a:blip r:embed="rId3" cstate="print"/>
          <a:srcRect/>
          <a:stretch>
            <a:fillRect/>
          </a:stretch>
        </p:blipFill>
        <p:spPr bwMode="auto">
          <a:xfrm>
            <a:off x="4572000" y="4077072"/>
            <a:ext cx="3960440" cy="2592288"/>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3661</Words>
  <PresentationFormat>Ekran Gösterisi (4:3)</PresentationFormat>
  <Paragraphs>302</Paragraphs>
  <Slides>84</Slides>
  <Notes>2</Notes>
  <HiddenSlides>0</HiddenSlides>
  <MMClips>0</MMClips>
  <ScaleCrop>false</ScaleCrop>
  <HeadingPairs>
    <vt:vector size="4" baseType="variant">
      <vt:variant>
        <vt:lpstr>Tema</vt:lpstr>
      </vt:variant>
      <vt:variant>
        <vt:i4>1</vt:i4>
      </vt:variant>
      <vt:variant>
        <vt:lpstr>Slayt Başlıkları</vt:lpstr>
      </vt:variant>
      <vt:variant>
        <vt:i4>84</vt:i4>
      </vt:variant>
    </vt:vector>
  </HeadingPairs>
  <TitlesOfParts>
    <vt:vector size="85" baseType="lpstr">
      <vt:lpstr>Ofis Teması</vt:lpstr>
      <vt:lpstr>6. ÜNİTE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Hüsna AYDIN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2013-09-08T15:56:22Z</dcterms:created>
  <dcterms:modified xsi:type="dcterms:W3CDTF">2017-03-17T12:18:49Z</dcterms:modified>
  <cp:category>www.sorubak.com</cp:category>
</cp:coreProperties>
</file>