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15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4623CE-DFE0-45FB-ADCF-EBB0F4AC2257}" type="datetimeFigureOut">
              <a:rPr lang="tr-TR" smtClean="0"/>
              <a:pPr/>
              <a:t>21.10.2016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E37EE-CE47-462E-95DF-65A97D3244D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E37EE-CE47-462E-95DF-65A97D3244DE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E37EE-CE47-462E-95DF-65A97D3244DE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E37EE-CE47-462E-95DF-65A97D3244DE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E37EE-CE47-462E-95DF-65A97D3244DE}" type="slidenum">
              <a:rPr lang="tr-TR" smtClean="0"/>
              <a:pPr/>
              <a:t>14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E37EE-CE47-462E-95DF-65A97D3244DE}" type="slidenum">
              <a:rPr lang="tr-TR" smtClean="0"/>
              <a:pPr/>
              <a:t>23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21.10.2016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21.10.2016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21.10.2016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21.10.2016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21.10.2016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21.10.2016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21.10.2016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21.10.2016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tr-TR" dirty="0" err="1" smtClean="0">
                <a:solidFill>
                  <a:srgbClr val="FFFF00"/>
                </a:solidFill>
                <a:latin typeface="Comic Sans MS" pitchFamily="66" charset="0"/>
              </a:rPr>
              <a:t>M</a:t>
            </a:r>
            <a:r>
              <a:rPr lang="tr-TR" dirty="0" err="1" smtClean="0">
                <a:solidFill>
                  <a:srgbClr val="FF0000"/>
                </a:solidFill>
                <a:latin typeface="Comic Sans MS" pitchFamily="66" charset="0"/>
              </a:rPr>
              <a:t>e</a:t>
            </a:r>
            <a:r>
              <a:rPr lang="tr-TR" dirty="0" err="1" smtClean="0">
                <a:solidFill>
                  <a:srgbClr val="FFFF00"/>
                </a:solidFill>
                <a:latin typeface="Comic Sans MS" pitchFamily="66" charset="0"/>
              </a:rPr>
              <a:t>t</a:t>
            </a:r>
            <a:r>
              <a:rPr lang="tr-TR" dirty="0" err="1" smtClean="0">
                <a:solidFill>
                  <a:srgbClr val="FF0000"/>
                </a:solidFill>
                <a:latin typeface="Comic Sans MS" pitchFamily="66" charset="0"/>
              </a:rPr>
              <a:t>İ</a:t>
            </a:r>
            <a:r>
              <a:rPr lang="tr-TR" dirty="0" err="1" smtClean="0">
                <a:solidFill>
                  <a:srgbClr val="FFFF00"/>
                </a:solidFill>
                <a:latin typeface="Comic Sans MS" pitchFamily="66" charset="0"/>
              </a:rPr>
              <a:t>N</a:t>
            </a:r>
            <a:r>
              <a:rPr lang="tr-TR" dirty="0" smtClean="0">
                <a:latin typeface="Comic Sans MS" pitchFamily="66" charset="0"/>
              </a:rPr>
              <a:t>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Y</a:t>
            </a:r>
            <a:r>
              <a:rPr lang="tr-TR" dirty="0" smtClean="0">
                <a:solidFill>
                  <a:srgbClr val="FFFF00"/>
                </a:solidFill>
                <a:latin typeface="Comic Sans MS" pitchFamily="66" charset="0"/>
              </a:rPr>
              <a:t>A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L</a:t>
            </a:r>
            <a:r>
              <a:rPr lang="tr-TR" dirty="0" smtClean="0">
                <a:solidFill>
                  <a:srgbClr val="FFFF00"/>
                </a:solidFill>
                <a:latin typeface="Comic Sans MS" pitchFamily="66" charset="0"/>
              </a:rPr>
              <a:t>Ç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I</a:t>
            </a:r>
            <a:r>
              <a:rPr lang="tr-TR" dirty="0" smtClean="0">
                <a:solidFill>
                  <a:srgbClr val="FFFF00"/>
                </a:solidFill>
                <a:latin typeface="Comic Sans MS" pitchFamily="66" charset="0"/>
              </a:rPr>
              <a:t>N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K</a:t>
            </a:r>
            <a:r>
              <a:rPr lang="tr-TR" dirty="0" smtClean="0">
                <a:solidFill>
                  <a:srgbClr val="FFFF00"/>
                </a:solidFill>
                <a:latin typeface="Comic Sans MS" pitchFamily="66" charset="0"/>
              </a:rPr>
              <a:t>A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Y</a:t>
            </a:r>
            <a:r>
              <a:rPr lang="tr-TR" dirty="0" smtClean="0">
                <a:solidFill>
                  <a:srgbClr val="FFFF00"/>
                </a:solidFill>
                <a:latin typeface="Comic Sans MS" pitchFamily="66" charset="0"/>
              </a:rPr>
              <a:t>A</a:t>
            </a:r>
            <a:r>
              <a:rPr lang="tr-TR" dirty="0" smtClean="0">
                <a:latin typeface="Comic Sans MS" pitchFamily="66" charset="0"/>
              </a:rPr>
              <a:t>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5</a:t>
            </a:r>
            <a:r>
              <a:rPr lang="tr-TR" dirty="0" smtClean="0">
                <a:solidFill>
                  <a:srgbClr val="FFFF00"/>
                </a:solidFill>
                <a:latin typeface="Comic Sans MS" pitchFamily="66" charset="0"/>
              </a:rPr>
              <a:t>/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O</a:t>
            </a:r>
            <a:r>
              <a:rPr lang="tr-TR" dirty="0" smtClean="0">
                <a:latin typeface="Comic Sans MS" pitchFamily="66" charset="0"/>
              </a:rPr>
              <a:t> </a:t>
            </a:r>
            <a:r>
              <a:rPr lang="tr-TR" dirty="0" smtClean="0">
                <a:solidFill>
                  <a:srgbClr val="FFFF00"/>
                </a:solidFill>
                <a:latin typeface="Comic Sans MS" pitchFamily="66" charset="0"/>
              </a:rPr>
              <a:t>2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0</a:t>
            </a:r>
            <a:r>
              <a:rPr lang="tr-TR" dirty="0" smtClean="0">
                <a:solidFill>
                  <a:srgbClr val="FFFF00"/>
                </a:solidFill>
                <a:latin typeface="Comic Sans MS" pitchFamily="66" charset="0"/>
              </a:rPr>
              <a:t>2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5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57158" y="3143248"/>
            <a:ext cx="8458200" cy="914400"/>
          </a:xfrm>
        </p:spPr>
        <p:txBody>
          <a:bodyPr>
            <a:noAutofit/>
          </a:bodyPr>
          <a:lstStyle/>
          <a:p>
            <a:pPr algn="ctr"/>
            <a:r>
              <a:rPr lang="tr-TR" sz="5400" dirty="0" smtClean="0">
                <a:solidFill>
                  <a:schemeClr val="tx1"/>
                </a:solidFill>
                <a:latin typeface="Comic Sans MS" pitchFamily="66" charset="0"/>
              </a:rPr>
              <a:t>S</a:t>
            </a:r>
            <a:r>
              <a:rPr lang="tr-TR" sz="5400" dirty="0" smtClean="0">
                <a:solidFill>
                  <a:srgbClr val="F915FF"/>
                </a:solidFill>
                <a:latin typeface="Comic Sans MS" pitchFamily="66" charset="0"/>
              </a:rPr>
              <a:t>ö</a:t>
            </a:r>
            <a:r>
              <a:rPr lang="tr-TR" sz="5400" dirty="0" smtClean="0">
                <a:solidFill>
                  <a:schemeClr val="tx1"/>
                </a:solidFill>
                <a:latin typeface="Comic Sans MS" pitchFamily="66" charset="0"/>
              </a:rPr>
              <a:t>z</a:t>
            </a:r>
            <a:r>
              <a:rPr lang="tr-TR" sz="5400" dirty="0" smtClean="0">
                <a:solidFill>
                  <a:srgbClr val="F915FF"/>
                </a:solidFill>
                <a:latin typeface="Comic Sans MS" pitchFamily="66" charset="0"/>
              </a:rPr>
              <a:t>c</a:t>
            </a:r>
            <a:r>
              <a:rPr lang="tr-TR" sz="5400" dirty="0" smtClean="0">
                <a:solidFill>
                  <a:schemeClr val="tx1"/>
                </a:solidFill>
                <a:latin typeface="Comic Sans MS" pitchFamily="66" charset="0"/>
              </a:rPr>
              <a:t>ü</a:t>
            </a:r>
            <a:r>
              <a:rPr lang="tr-TR" sz="5400" dirty="0" smtClean="0">
                <a:solidFill>
                  <a:srgbClr val="F915FF"/>
                </a:solidFill>
                <a:latin typeface="Comic Sans MS" pitchFamily="66" charset="0"/>
              </a:rPr>
              <a:t>k</a:t>
            </a:r>
            <a:r>
              <a:rPr lang="tr-TR" sz="5400" dirty="0" smtClean="0">
                <a:solidFill>
                  <a:schemeClr val="tx1"/>
                </a:solidFill>
                <a:latin typeface="Comic Sans MS" pitchFamily="66" charset="0"/>
              </a:rPr>
              <a:t>t</a:t>
            </a:r>
            <a:r>
              <a:rPr lang="tr-TR" sz="5400" dirty="0" smtClean="0">
                <a:solidFill>
                  <a:srgbClr val="F915FF"/>
                </a:solidFill>
                <a:latin typeface="Comic Sans MS" pitchFamily="66" charset="0"/>
              </a:rPr>
              <a:t>e</a:t>
            </a:r>
            <a:r>
              <a:rPr lang="tr-TR" sz="5400" dirty="0" smtClean="0">
                <a:latin typeface="Comic Sans MS" pitchFamily="66" charset="0"/>
              </a:rPr>
              <a:t> </a:t>
            </a:r>
            <a:r>
              <a:rPr lang="tr-TR" sz="5400" dirty="0" smtClean="0">
                <a:solidFill>
                  <a:schemeClr val="tx1"/>
                </a:solidFill>
                <a:latin typeface="Comic Sans MS" pitchFamily="66" charset="0"/>
              </a:rPr>
              <a:t>A</a:t>
            </a:r>
            <a:r>
              <a:rPr lang="tr-TR" sz="5400" dirty="0" smtClean="0">
                <a:solidFill>
                  <a:srgbClr val="F915FF"/>
                </a:solidFill>
                <a:latin typeface="Comic Sans MS" pitchFamily="66" charset="0"/>
              </a:rPr>
              <a:t>n</a:t>
            </a:r>
            <a:r>
              <a:rPr lang="tr-TR" sz="5400" dirty="0" smtClean="0">
                <a:solidFill>
                  <a:schemeClr val="tx1"/>
                </a:solidFill>
                <a:latin typeface="Comic Sans MS" pitchFamily="66" charset="0"/>
              </a:rPr>
              <a:t>l</a:t>
            </a:r>
            <a:r>
              <a:rPr lang="tr-TR" sz="5400" dirty="0" smtClean="0">
                <a:solidFill>
                  <a:srgbClr val="F915FF"/>
                </a:solidFill>
                <a:latin typeface="Comic Sans MS" pitchFamily="66" charset="0"/>
              </a:rPr>
              <a:t>a</a:t>
            </a:r>
            <a:r>
              <a:rPr lang="tr-TR" sz="5400" dirty="0" smtClean="0">
                <a:solidFill>
                  <a:schemeClr val="tx1"/>
                </a:solidFill>
                <a:latin typeface="Comic Sans MS" pitchFamily="66" charset="0"/>
              </a:rPr>
              <a:t>m</a:t>
            </a:r>
            <a:endParaRPr lang="tr-TR" sz="54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BURNU DİKİNE GİTMEK DEYİMİ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" name="3 İçerik Yer Tutucusu" descr="Burnunun-dikine-gitmek-deyiminin-karikaturu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1285860"/>
            <a:ext cx="8786874" cy="535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BİNDİĞİ DALI KESMEK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6" name="5 İçerik Yer Tutucusu" descr="Bindigi-dali-kesmek-deyiminin-karikaturu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2844" y="1554162"/>
            <a:ext cx="8929749" cy="516098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İPE UN SERMEK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" name="3 İçerik Yer Tutucusu" descr="indi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1571613"/>
            <a:ext cx="8858312" cy="51435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Büyümüş de küçülmüş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" name="3 İçerik Yer Tutucusu" descr="indir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428736"/>
            <a:ext cx="8786874" cy="521497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FOYASI MEYDANA ÇIKMAK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" name="3 İçerik Yer Tutucusu" descr="indir (2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2844" y="1357298"/>
            <a:ext cx="8858312" cy="5357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  <a:latin typeface="Comic Sans MS" pitchFamily="66" charset="0"/>
              </a:rPr>
              <a:t>TerİM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 ANLAM 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6000" dirty="0" smtClean="0">
                <a:solidFill>
                  <a:schemeClr val="tx1"/>
                </a:solidFill>
                <a:latin typeface="Comic Sans MS" pitchFamily="66" charset="0"/>
              </a:rPr>
              <a:t>Bilim, sanat, spor, ya da meslek dalıyla ilgili özel anlamlı kelimelere </a:t>
            </a:r>
            <a:r>
              <a:rPr lang="tr-TR" sz="6000" dirty="0" smtClean="0">
                <a:solidFill>
                  <a:srgbClr val="FF0000"/>
                </a:solidFill>
                <a:latin typeface="Comic Sans MS" pitchFamily="66" charset="0"/>
              </a:rPr>
              <a:t>Terim Anlam </a:t>
            </a:r>
            <a:r>
              <a:rPr lang="tr-TR" sz="6000" dirty="0" smtClean="0">
                <a:solidFill>
                  <a:schemeClr val="tx1"/>
                </a:solidFill>
                <a:latin typeface="Comic Sans MS" pitchFamily="66" charset="0"/>
              </a:rPr>
              <a:t>denir.</a:t>
            </a:r>
            <a:endParaRPr lang="tr-TR" sz="60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ÖRNEKLER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4000" b="1" dirty="0" smtClean="0">
                <a:solidFill>
                  <a:schemeClr val="tx1"/>
                </a:solidFill>
                <a:latin typeface="Comic Sans MS" pitchFamily="66" charset="0"/>
              </a:rPr>
              <a:t>Tiyatro:</a:t>
            </a:r>
            <a:r>
              <a:rPr lang="tr-TR" sz="4000" dirty="0" smtClean="0">
                <a:solidFill>
                  <a:schemeClr val="tx1"/>
                </a:solidFill>
                <a:latin typeface="Comic Sans MS" pitchFamily="66" charset="0"/>
              </a:rPr>
              <a:t> Sahne, perde, kostüm…</a:t>
            </a:r>
          </a:p>
          <a:p>
            <a:r>
              <a:rPr lang="tr-TR" sz="4000" b="1" dirty="0" smtClean="0">
                <a:solidFill>
                  <a:schemeClr val="tx1"/>
                </a:solidFill>
                <a:latin typeface="Comic Sans MS" pitchFamily="66" charset="0"/>
              </a:rPr>
              <a:t>Müzik:</a:t>
            </a:r>
            <a:r>
              <a:rPr lang="tr-TR" sz="4000" dirty="0" smtClean="0">
                <a:solidFill>
                  <a:schemeClr val="tx1"/>
                </a:solidFill>
                <a:latin typeface="Comic Sans MS" pitchFamily="66" charset="0"/>
              </a:rPr>
              <a:t> Nota, </a:t>
            </a:r>
            <a:r>
              <a:rPr lang="tr-TR" sz="4000" dirty="0" err="1" smtClean="0">
                <a:solidFill>
                  <a:schemeClr val="tx1"/>
                </a:solidFill>
                <a:latin typeface="Comic Sans MS" pitchFamily="66" charset="0"/>
              </a:rPr>
              <a:t>akor</a:t>
            </a:r>
            <a:r>
              <a:rPr lang="tr-TR" sz="4000" dirty="0" smtClean="0">
                <a:solidFill>
                  <a:schemeClr val="tx1"/>
                </a:solidFill>
                <a:latin typeface="Comic Sans MS" pitchFamily="66" charset="0"/>
              </a:rPr>
              <a:t>, sol anahtarı…</a:t>
            </a:r>
          </a:p>
          <a:p>
            <a:r>
              <a:rPr lang="tr-TR" sz="4000" b="1" dirty="0" smtClean="0">
                <a:solidFill>
                  <a:schemeClr val="tx1"/>
                </a:solidFill>
                <a:latin typeface="Comic Sans MS" pitchFamily="66" charset="0"/>
              </a:rPr>
              <a:t>Coğrafya:</a:t>
            </a:r>
            <a:r>
              <a:rPr lang="tr-TR" sz="4000" dirty="0" smtClean="0">
                <a:solidFill>
                  <a:schemeClr val="tx1"/>
                </a:solidFill>
                <a:latin typeface="Comic Sans MS" pitchFamily="66" charset="0"/>
              </a:rPr>
              <a:t> Meridyen, ölçek, izohips, Dünya, boğaz…</a:t>
            </a:r>
          </a:p>
          <a:p>
            <a:r>
              <a:rPr lang="tr-TR" sz="4000" b="1" dirty="0" smtClean="0">
                <a:solidFill>
                  <a:schemeClr val="tx1"/>
                </a:solidFill>
                <a:latin typeface="Comic Sans MS" pitchFamily="66" charset="0"/>
              </a:rPr>
              <a:t>Resim:</a:t>
            </a:r>
            <a:r>
              <a:rPr lang="tr-TR" sz="4000" dirty="0" smtClean="0">
                <a:solidFill>
                  <a:schemeClr val="tx1"/>
                </a:solidFill>
                <a:latin typeface="Comic Sans MS" pitchFamily="66" charset="0"/>
              </a:rPr>
              <a:t> Portre, palet, tuval…</a:t>
            </a:r>
          </a:p>
          <a:p>
            <a:r>
              <a:rPr lang="tr-TR" sz="4000" b="1" dirty="0" smtClean="0">
                <a:solidFill>
                  <a:schemeClr val="tx1"/>
                </a:solidFill>
                <a:latin typeface="Comic Sans MS" pitchFamily="66" charset="0"/>
              </a:rPr>
              <a:t>Futbol:</a:t>
            </a:r>
            <a:r>
              <a:rPr lang="tr-TR" sz="4000" dirty="0" smtClean="0">
                <a:solidFill>
                  <a:schemeClr val="tx1"/>
                </a:solidFill>
                <a:latin typeface="Comic Sans MS" pitchFamily="66" charset="0"/>
              </a:rPr>
              <a:t> Taç, faul, gol…</a:t>
            </a:r>
            <a:endParaRPr lang="tr-TR" sz="40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Eş </a:t>
            </a:r>
            <a:r>
              <a:rPr lang="tr-TR" dirty="0" err="1" smtClean="0">
                <a:solidFill>
                  <a:srgbClr val="FF0000"/>
                </a:solidFill>
                <a:latin typeface="Comic Sans MS" pitchFamily="66" charset="0"/>
              </a:rPr>
              <a:t>anlamlI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 ANLAMDAŞ KELİMELER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6000" dirty="0" smtClean="0">
                <a:solidFill>
                  <a:schemeClr val="tx1"/>
                </a:solidFill>
                <a:latin typeface="Comic Sans MS" pitchFamily="66" charset="0"/>
              </a:rPr>
              <a:t>Yazılışları farklı, anlamları aynı olan kelimelere </a:t>
            </a:r>
            <a:r>
              <a:rPr lang="tr-TR" sz="6000" dirty="0" smtClean="0">
                <a:solidFill>
                  <a:srgbClr val="FF0000"/>
                </a:solidFill>
                <a:latin typeface="Comic Sans MS" pitchFamily="66" charset="0"/>
              </a:rPr>
              <a:t>Eş Anlamlı Anlamdaş Kelime</a:t>
            </a:r>
            <a:r>
              <a:rPr lang="tr-TR" sz="6000" dirty="0" smtClean="0">
                <a:solidFill>
                  <a:schemeClr val="tx1"/>
                </a:solidFill>
                <a:latin typeface="Comic Sans MS" pitchFamily="66" charset="0"/>
              </a:rPr>
              <a:t> denir.</a:t>
            </a:r>
            <a:endParaRPr lang="tr-TR" sz="60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ÖRNEKLER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732358"/>
          </a:xfrm>
        </p:spPr>
        <p:txBody>
          <a:bodyPr/>
          <a:lstStyle/>
          <a:p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Siyah – kara </a:t>
            </a:r>
          </a:p>
          <a:p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Cevap – yanıt</a:t>
            </a:r>
          </a:p>
          <a:p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Al – kırmızı</a:t>
            </a:r>
          </a:p>
          <a:p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Bellek – hafıza</a:t>
            </a:r>
          </a:p>
          <a:p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Uygarlık – medeniyet</a:t>
            </a:r>
          </a:p>
          <a:p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Belgegeçer – faks</a:t>
            </a:r>
          </a:p>
          <a:p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Al – kırmızı</a:t>
            </a:r>
          </a:p>
          <a:p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Misafir – konuk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EŞ SESLİ SESTEŞ KELİMELER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660920"/>
          </a:xfrm>
        </p:spPr>
        <p:txBody>
          <a:bodyPr>
            <a:noAutofit/>
          </a:bodyPr>
          <a:lstStyle/>
          <a:p>
            <a:r>
              <a:rPr lang="tr-TR" sz="6000" dirty="0" smtClean="0">
                <a:solidFill>
                  <a:schemeClr val="tx1"/>
                </a:solidFill>
                <a:latin typeface="Comic Sans MS" pitchFamily="66" charset="0"/>
              </a:rPr>
              <a:t>Yazılışları aynı anlamları farklı kelimelere </a:t>
            </a:r>
            <a:r>
              <a:rPr lang="tr-TR" sz="6000" dirty="0" smtClean="0">
                <a:solidFill>
                  <a:srgbClr val="FF0000"/>
                </a:solidFill>
                <a:latin typeface="Comic Sans MS" pitchFamily="66" charset="0"/>
              </a:rPr>
              <a:t>Eş Sesli Sesteş Kelimeler</a:t>
            </a:r>
            <a:r>
              <a:rPr lang="tr-TR" sz="6000" dirty="0" smtClean="0">
                <a:latin typeface="Comic Sans MS" pitchFamily="66" charset="0"/>
              </a:rPr>
              <a:t> </a:t>
            </a:r>
            <a:r>
              <a:rPr lang="tr-TR" sz="6000" dirty="0" smtClean="0">
                <a:solidFill>
                  <a:schemeClr val="tx1"/>
                </a:solidFill>
                <a:latin typeface="Comic Sans MS" pitchFamily="66" charset="0"/>
              </a:rPr>
              <a:t>denir.</a:t>
            </a:r>
            <a:endParaRPr lang="tr-TR" sz="60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Gerçek Anlam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4800" dirty="0" smtClean="0">
                <a:solidFill>
                  <a:schemeClr val="tx1"/>
                </a:solidFill>
                <a:latin typeface="Comic Sans MS" pitchFamily="66" charset="0"/>
              </a:rPr>
              <a:t>Kelimenin akla gelen, sözlükteki ilk anlamdır. Buna temel anlam da denir. Kelimenin diğer anlamları gerçek anlamdan yola çıkılarak oluşturulmuştur. </a:t>
            </a:r>
            <a:endParaRPr lang="tr-TR" sz="48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Örnekler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" name="3 İçerik Yer Tutucusu" descr="es-sesli-kelimelere-ornekle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1110" y="1142985"/>
            <a:ext cx="8748608" cy="55721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ZIT (KARŞIT ANLAMLI KELİMELER)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6000" dirty="0" smtClean="0">
                <a:solidFill>
                  <a:schemeClr val="tx1"/>
                </a:solidFill>
                <a:latin typeface="Comic Sans MS" pitchFamily="66" charset="0"/>
              </a:rPr>
              <a:t>Anlamları birbirinin zıttı olan kelimelerdir. Bir kelimenin olumlu-olumsuzu </a:t>
            </a:r>
            <a:r>
              <a:rPr lang="tr-TR" sz="6000" dirty="0" smtClean="0">
                <a:solidFill>
                  <a:srgbClr val="FF0000"/>
                </a:solidFill>
                <a:latin typeface="Comic Sans MS" pitchFamily="66" charset="0"/>
              </a:rPr>
              <a:t>Zıt Anlam </a:t>
            </a:r>
            <a:r>
              <a:rPr lang="tr-TR" sz="6000" dirty="0" smtClean="0">
                <a:solidFill>
                  <a:schemeClr val="tx1"/>
                </a:solidFill>
                <a:latin typeface="Comic Sans MS" pitchFamily="66" charset="0"/>
              </a:rPr>
              <a:t>olmaz.</a:t>
            </a:r>
            <a:endParaRPr lang="tr-TR" sz="60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Örnekler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Gelmek – gelmemek </a:t>
            </a:r>
          </a:p>
          <a:p>
            <a:r>
              <a:rPr lang="tr-TR" dirty="0" smtClean="0">
                <a:latin typeface="Comic Sans MS" pitchFamily="66" charset="0"/>
              </a:rPr>
              <a:t>Yaz – kış </a:t>
            </a:r>
          </a:p>
          <a:p>
            <a:r>
              <a:rPr lang="tr-TR" dirty="0" smtClean="0">
                <a:latin typeface="Comic Sans MS" pitchFamily="66" charset="0"/>
              </a:rPr>
              <a:t>Yaşlı – genç</a:t>
            </a:r>
          </a:p>
          <a:p>
            <a:r>
              <a:rPr lang="tr-TR" dirty="0" smtClean="0">
                <a:latin typeface="Comic Sans MS" pitchFamily="66" charset="0"/>
              </a:rPr>
              <a:t>Yaş – kuru</a:t>
            </a:r>
          </a:p>
          <a:p>
            <a:r>
              <a:rPr lang="tr-TR" dirty="0" smtClean="0">
                <a:latin typeface="Comic Sans MS" pitchFamily="66" charset="0"/>
              </a:rPr>
              <a:t>Zayıf – şişman</a:t>
            </a:r>
          </a:p>
          <a:p>
            <a:r>
              <a:rPr lang="tr-TR" dirty="0" smtClean="0">
                <a:latin typeface="Comic Sans MS" pitchFamily="66" charset="0"/>
              </a:rPr>
              <a:t>Siyah – beyaz</a:t>
            </a:r>
          </a:p>
          <a:p>
            <a:r>
              <a:rPr lang="tr-TR" dirty="0" smtClean="0">
                <a:latin typeface="Comic Sans MS" pitchFamily="66" charset="0"/>
              </a:rPr>
              <a:t>Kurunun yanında yaş da yandı.</a:t>
            </a:r>
            <a:endParaRPr lang="tr-TR" dirty="0">
              <a:latin typeface="Comic Sans MS" pitchFamily="66" charset="0"/>
            </a:endParaRPr>
          </a:p>
        </p:txBody>
      </p:sp>
      <p:sp>
        <p:nvSpPr>
          <p:cNvPr id="4" name="3 Sağ Ok"/>
          <p:cNvSpPr/>
          <p:nvPr/>
        </p:nvSpPr>
        <p:spPr>
          <a:xfrm>
            <a:off x="4643438" y="1357298"/>
            <a:ext cx="3714776" cy="98469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rgbClr val="FF0000"/>
                </a:solidFill>
                <a:latin typeface="Comic Sans MS" pitchFamily="66" charset="0"/>
              </a:rPr>
              <a:t>Zıt Anlam Olmaz</a:t>
            </a:r>
            <a:endParaRPr lang="tr-TR" sz="32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2500306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 err="1" smtClean="0">
                <a:solidFill>
                  <a:srgbClr val="F915FF"/>
                </a:solidFill>
              </a:rPr>
              <a:t>slaytIMI</a:t>
            </a:r>
            <a:r>
              <a:rPr lang="tr-TR" b="1" dirty="0" smtClean="0"/>
              <a:t> </a:t>
            </a:r>
            <a:r>
              <a:rPr lang="tr-TR" b="1" dirty="0" smtClean="0">
                <a:solidFill>
                  <a:schemeClr val="tx1"/>
                </a:solidFill>
              </a:rPr>
              <a:t>İZLEDİĞİNİZ</a:t>
            </a:r>
            <a:r>
              <a:rPr lang="tr-TR" b="1" dirty="0" smtClean="0"/>
              <a:t> </a:t>
            </a:r>
            <a:r>
              <a:rPr lang="tr-TR" b="1" dirty="0" smtClean="0">
                <a:solidFill>
                  <a:srgbClr val="00B0F0"/>
                </a:solidFill>
              </a:rPr>
              <a:t>İÇİN</a:t>
            </a:r>
            <a:r>
              <a:rPr lang="tr-TR" b="1" dirty="0" smtClean="0"/>
              <a:t> </a:t>
            </a:r>
            <a:r>
              <a:rPr lang="tr-TR" b="1" dirty="0" smtClean="0">
                <a:solidFill>
                  <a:srgbClr val="92D050"/>
                </a:solidFill>
              </a:rPr>
              <a:t>TEŞEKKÜR</a:t>
            </a:r>
            <a:r>
              <a:rPr lang="tr-TR" b="1" dirty="0" smtClean="0"/>
              <a:t> </a:t>
            </a:r>
            <a:r>
              <a:rPr lang="tr-TR" b="1" dirty="0" smtClean="0">
                <a:solidFill>
                  <a:srgbClr val="002060"/>
                </a:solidFill>
              </a:rPr>
              <a:t>EDERİM</a:t>
            </a:r>
            <a:endParaRPr lang="tr-TR" b="1" dirty="0">
              <a:solidFill>
                <a:srgbClr val="002060"/>
              </a:solidFill>
            </a:endParaRPr>
          </a:p>
        </p:txBody>
      </p:sp>
      <p:sp>
        <p:nvSpPr>
          <p:cNvPr id="4" name="3 Gülen Yüz"/>
          <p:cNvSpPr/>
          <p:nvPr/>
        </p:nvSpPr>
        <p:spPr>
          <a:xfrm>
            <a:off x="2714612" y="3357562"/>
            <a:ext cx="4143404" cy="3000396"/>
          </a:xfrm>
          <a:prstGeom prst="smileyFace">
            <a:avLst/>
          </a:prstGeom>
          <a:solidFill>
            <a:srgbClr val="FF0000"/>
          </a:solidFill>
          <a:ln>
            <a:solidFill>
              <a:srgbClr val="FFFF00"/>
            </a:solidFill>
          </a:ln>
          <a:effectLst>
            <a:innerShdw blurRad="304800" dist="2540000" dir="5220000">
              <a:srgbClr val="FFFF00">
                <a:alpha val="75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Örnekler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noFill/>
          <a:ln>
            <a:solidFill>
              <a:schemeClr val="tx1">
                <a:alpha val="0"/>
              </a:schemeClr>
            </a:solidFill>
          </a:ln>
        </p:spPr>
        <p:txBody>
          <a:bodyPr>
            <a:noAutofit/>
          </a:bodyPr>
          <a:lstStyle/>
          <a:p>
            <a:r>
              <a:rPr lang="tr-TR" sz="4000" dirty="0" smtClean="0">
                <a:solidFill>
                  <a:schemeClr val="tx1"/>
                </a:solidFill>
                <a:latin typeface="Comic Sans MS" pitchFamily="66" charset="0"/>
              </a:rPr>
              <a:t>Uyanır uyanmaz perdeyi  açıp pencereden dışarıya baktım.</a:t>
            </a:r>
          </a:p>
          <a:p>
            <a:r>
              <a:rPr lang="tr-TR" sz="4000" dirty="0" smtClean="0">
                <a:solidFill>
                  <a:schemeClr val="tx1"/>
                </a:solidFill>
                <a:latin typeface="Comic Sans MS" pitchFamily="66" charset="0"/>
              </a:rPr>
              <a:t>Karabaş, bir şeyin kokusunu aldı.</a:t>
            </a:r>
          </a:p>
          <a:p>
            <a:r>
              <a:rPr lang="tr-TR" sz="4000" dirty="0" smtClean="0">
                <a:solidFill>
                  <a:schemeClr val="tx1"/>
                </a:solidFill>
                <a:latin typeface="Comic Sans MS" pitchFamily="66" charset="0"/>
              </a:rPr>
              <a:t>Kör adama kimse yardım etmedi.</a:t>
            </a:r>
          </a:p>
          <a:p>
            <a:r>
              <a:rPr lang="tr-TR" sz="4000" dirty="0" smtClean="0">
                <a:solidFill>
                  <a:schemeClr val="tx1"/>
                </a:solidFill>
                <a:latin typeface="Comic Sans MS" pitchFamily="66" charset="0"/>
              </a:rPr>
              <a:t>Kitaplarını boş bir kutuya yerleştirdi.</a:t>
            </a:r>
            <a:endParaRPr lang="tr-TR" sz="40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Yan anlam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5400" dirty="0" smtClean="0">
                <a:solidFill>
                  <a:schemeClr val="tx1"/>
                </a:solidFill>
                <a:latin typeface="Comic Sans MS" pitchFamily="66" charset="0"/>
              </a:rPr>
              <a:t>Kelimenin gerçek anlamından yola çıkılarak, anlam bezerliğiyle oluşturulan anlama </a:t>
            </a:r>
            <a:r>
              <a:rPr lang="tr-TR" sz="6000" dirty="0" smtClean="0">
                <a:solidFill>
                  <a:srgbClr val="FF0000"/>
                </a:solidFill>
                <a:latin typeface="Comic Sans MS" pitchFamily="66" charset="0"/>
              </a:rPr>
              <a:t>Yan Anlam</a:t>
            </a:r>
            <a:r>
              <a:rPr lang="tr-TR" sz="5400" dirty="0" smtClean="0">
                <a:solidFill>
                  <a:schemeClr val="tx1"/>
                </a:solidFill>
                <a:latin typeface="Comic Sans MS" pitchFamily="66" charset="0"/>
              </a:rPr>
              <a:t> denir.</a:t>
            </a:r>
            <a:endParaRPr lang="tr-TR" sz="54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Örnekler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875234"/>
          </a:xfrm>
        </p:spPr>
        <p:txBody>
          <a:bodyPr>
            <a:noAutofit/>
          </a:bodyPr>
          <a:lstStyle/>
          <a:p>
            <a:r>
              <a:rPr lang="tr-TR" sz="4800" dirty="0" smtClean="0">
                <a:solidFill>
                  <a:schemeClr val="tx1"/>
                </a:solidFill>
                <a:latin typeface="Comic Sans MS" pitchFamily="66" charset="0"/>
              </a:rPr>
              <a:t>Çok zorlayınca kapının kolu kırıldı.</a:t>
            </a:r>
          </a:p>
          <a:p>
            <a:r>
              <a:rPr lang="sv-SE" sz="4800" dirty="0" smtClean="0">
                <a:solidFill>
                  <a:schemeClr val="tx1"/>
                </a:solidFill>
                <a:latin typeface="Comic Sans MS" pitchFamily="66" charset="0"/>
              </a:rPr>
              <a:t>Bu </a:t>
            </a:r>
            <a:r>
              <a:rPr lang="tr-TR" sz="4800" dirty="0" smtClean="0">
                <a:solidFill>
                  <a:schemeClr val="tx1"/>
                </a:solidFill>
                <a:latin typeface="Comic Sans MS" pitchFamily="66" charset="0"/>
              </a:rPr>
              <a:t>kokuyu</a:t>
            </a:r>
            <a:r>
              <a:rPr lang="sv-SE" sz="4800" dirty="0" smtClean="0">
                <a:solidFill>
                  <a:schemeClr val="tx1"/>
                </a:solidFill>
                <a:latin typeface="Comic Sans MS" pitchFamily="66" charset="0"/>
              </a:rPr>
              <a:t>, annem de kullanır.</a:t>
            </a:r>
            <a:endParaRPr lang="tr-TR" sz="4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r>
              <a:rPr lang="tr-TR" sz="4800" dirty="0" smtClean="0">
                <a:solidFill>
                  <a:schemeClr val="tx1"/>
                </a:solidFill>
                <a:latin typeface="Comic Sans MS" pitchFamily="66" charset="0"/>
              </a:rPr>
              <a:t>Kör makasla kumaşı kesmeye çalışıyor.</a:t>
            </a:r>
            <a:endParaRPr lang="tr-TR" sz="48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Mecaz (değİŞMECE) ANLAM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4800" dirty="0" smtClean="0">
                <a:solidFill>
                  <a:schemeClr val="tx1"/>
                </a:solidFill>
                <a:latin typeface="Comic Sans MS" pitchFamily="66" charset="0"/>
              </a:rPr>
              <a:t>Kelimenin gerçek ve yan anlamlarından tamamen farklı yeni bir anlam kazanmasıdır. Mecaz anlamın gerçek anlamla hiç ilgisi yoktur.</a:t>
            </a:r>
            <a:endParaRPr lang="tr-TR" sz="48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Örnekler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4400" dirty="0" smtClean="0">
                <a:solidFill>
                  <a:schemeClr val="tx1"/>
                </a:solidFill>
                <a:latin typeface="Comic Sans MS" pitchFamily="66" charset="0"/>
              </a:rPr>
              <a:t>Konsere gidemeyince biletlerimiz yandı.</a:t>
            </a:r>
          </a:p>
          <a:p>
            <a:r>
              <a:rPr lang="tr-TR" sz="4400" dirty="0" smtClean="0">
                <a:solidFill>
                  <a:schemeClr val="tx1"/>
                </a:solidFill>
                <a:latin typeface="Comic Sans MS" pitchFamily="66" charset="0"/>
              </a:rPr>
              <a:t>Ortalıkta savaş kokusu vardı.</a:t>
            </a:r>
          </a:p>
          <a:p>
            <a:r>
              <a:rPr lang="tr-TR" sz="4400" dirty="0" smtClean="0">
                <a:solidFill>
                  <a:schemeClr val="tx1"/>
                </a:solidFill>
                <a:latin typeface="Comic Sans MS" pitchFamily="66" charset="0"/>
              </a:rPr>
              <a:t>Olaylara karşı kör ve sağırdır.</a:t>
            </a:r>
          </a:p>
          <a:p>
            <a:r>
              <a:rPr lang="tr-TR" sz="4400" dirty="0" smtClean="0">
                <a:solidFill>
                  <a:schemeClr val="tx1"/>
                </a:solidFill>
                <a:latin typeface="Comic Sans MS" pitchFamily="66" charset="0"/>
              </a:rPr>
              <a:t>Boş sözlerle beni oyalamayın.</a:t>
            </a:r>
            <a:endParaRPr lang="tr-TR" sz="44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err="1" smtClean="0">
                <a:solidFill>
                  <a:srgbClr val="FF0000"/>
                </a:solidFill>
                <a:latin typeface="Comic Sans MS" pitchFamily="66" charset="0"/>
              </a:rPr>
              <a:t>DeyİM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 ANLAM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660920"/>
          </a:xfrm>
        </p:spPr>
        <p:txBody>
          <a:bodyPr>
            <a:noAutofit/>
          </a:bodyPr>
          <a:lstStyle/>
          <a:p>
            <a:r>
              <a:rPr lang="tr-TR" sz="6000" dirty="0" smtClean="0">
                <a:solidFill>
                  <a:schemeClr val="tx1"/>
                </a:solidFill>
                <a:latin typeface="Comic Sans MS" pitchFamily="66" charset="0"/>
              </a:rPr>
              <a:t>Mecaz anlamlı kelimelerden oluşmuş kalıplaşmış sözlere deyim denir. Deyimler bir dili zenginleştirir.</a:t>
            </a:r>
            <a:endParaRPr lang="tr-TR" sz="60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err="1" smtClean="0">
                <a:solidFill>
                  <a:srgbClr val="FF0000"/>
                </a:solidFill>
                <a:latin typeface="Comic Sans MS" pitchFamily="66" charset="0"/>
              </a:rPr>
              <a:t>öRNELER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160986"/>
          </a:xfrm>
        </p:spPr>
        <p:txBody>
          <a:bodyPr>
            <a:noAutofit/>
          </a:bodyPr>
          <a:lstStyle/>
          <a:p>
            <a:r>
              <a:rPr lang="tr-TR" sz="6600" dirty="0" smtClean="0">
                <a:solidFill>
                  <a:schemeClr val="tx1"/>
                </a:solidFill>
                <a:latin typeface="Comic Sans MS" pitchFamily="66" charset="0"/>
              </a:rPr>
              <a:t>Örnekler bir sonraki sayfada görsel olarak gösterilmektedir iyi seyirler dilerim.</a:t>
            </a:r>
            <a:endParaRPr lang="tr-TR" sz="66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82</TotalTime>
  <Words>272</Words>
  <PresentationFormat>Ekran Gösterisi (4:3)</PresentationFormat>
  <Paragraphs>71</Paragraphs>
  <Slides>23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Gezinti</vt:lpstr>
      <vt:lpstr>MetİN YALÇINKAYA 5/O 2025</vt:lpstr>
      <vt:lpstr>Gerçek Anlam</vt:lpstr>
      <vt:lpstr>Örnekler</vt:lpstr>
      <vt:lpstr>Yan anlam</vt:lpstr>
      <vt:lpstr>Örnekler</vt:lpstr>
      <vt:lpstr>Mecaz (değİŞMECE) ANLAM</vt:lpstr>
      <vt:lpstr>Örnekler</vt:lpstr>
      <vt:lpstr>DeyİM ANLAM</vt:lpstr>
      <vt:lpstr>öRNELER</vt:lpstr>
      <vt:lpstr>BURNU DİKİNE GİTMEK DEYİMİ</vt:lpstr>
      <vt:lpstr>BİNDİĞİ DALI KESMEK</vt:lpstr>
      <vt:lpstr>İPE UN SERMEK</vt:lpstr>
      <vt:lpstr>Büyümüş de küçülmüş</vt:lpstr>
      <vt:lpstr>FOYASI MEYDANA ÇIKMAK</vt:lpstr>
      <vt:lpstr>TerİM ANLAM </vt:lpstr>
      <vt:lpstr>ÖRNEKLER</vt:lpstr>
      <vt:lpstr>Eş anlamlI ANLAMDAŞ KELİMELER</vt:lpstr>
      <vt:lpstr>ÖRNEKLER</vt:lpstr>
      <vt:lpstr>EŞ SESLİ SESTEŞ KELİMELER</vt:lpstr>
      <vt:lpstr>Örnekler</vt:lpstr>
      <vt:lpstr>ZIT (KARŞIT ANLAMLI KELİMELER)</vt:lpstr>
      <vt:lpstr>Örnekler</vt:lpstr>
      <vt:lpstr>slaytIMI İZLEDİĞİNİZ İÇİN TEŞEKKÜR EDERİM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2016-10-20T18:06:55Z</dcterms:created>
  <dcterms:modified xsi:type="dcterms:W3CDTF">2016-10-21T08:39:44Z</dcterms:modified>
  <cp:category>www.sorubak.com</cp:category>
</cp:coreProperties>
</file>