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56" autoAdjust="0"/>
    <p:restoredTop sz="94660"/>
  </p:normalViewPr>
  <p:slideViewPr>
    <p:cSldViewPr>
      <p:cViewPr varScale="1">
        <p:scale>
          <a:sx n="86" d="100"/>
          <a:sy n="86" d="100"/>
        </p:scale>
        <p:origin x="-10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780F11-75E2-492A-84C8-223FDBAE866B}" type="datetimeFigureOut">
              <a:rPr lang="tr-TR" smtClean="0"/>
              <a:pPr/>
              <a:t>10.11.2016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17549D-1052-4CDF-8965-F04CD5C0AF8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7549D-1052-4CDF-8965-F04CD5C0AF89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7549D-1052-4CDF-8965-F04CD5C0AF89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7549D-1052-4CDF-8965-F04CD5C0AF89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7549D-1052-4CDF-8965-F04CD5C0AF89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7549D-1052-4CDF-8965-F04CD5C0AF89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7549D-1052-4CDF-8965-F04CD5C0AF89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10.11.2016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10.11.2016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10.11.2016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  <a:noFill/>
        </p:spPr>
        <p:txBody>
          <a:bodyPr/>
          <a:lstStyle/>
          <a:p>
            <a:r>
              <a:rPr lang="tr-TR" dirty="0" smtClean="0">
                <a:ln w="6350">
                  <a:solidFill>
                    <a:srgbClr val="0070C0"/>
                  </a:solidFill>
                </a:ln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Merhaba  Arkadaşlar </a:t>
            </a:r>
            <a:endParaRPr lang="tr-TR" dirty="0">
              <a:ln w="6350">
                <a:solidFill>
                  <a:srgbClr val="0070C0"/>
                </a:solidFill>
              </a:ln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PC\Desktop\03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3643314"/>
            <a:ext cx="2609850" cy="2543175"/>
          </a:xfrm>
          <a:prstGeom prst="rect">
            <a:avLst/>
          </a:prstGeom>
          <a:noFill/>
        </p:spPr>
      </p:pic>
      <p:sp>
        <p:nvSpPr>
          <p:cNvPr id="4" name="3 Bulut Belirtme Çizgisi"/>
          <p:cNvSpPr/>
          <p:nvPr/>
        </p:nvSpPr>
        <p:spPr>
          <a:xfrm rot="339541">
            <a:off x="3595623" y="1871376"/>
            <a:ext cx="4767315" cy="2758057"/>
          </a:xfrm>
          <a:prstGeom prst="cloudCallou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 smtClean="0">
                <a:solidFill>
                  <a:srgbClr val="00B0F0"/>
                </a:solidFill>
              </a:rPr>
              <a:t>Merhaba . Adım zeytin </a:t>
            </a:r>
            <a:r>
              <a:rPr lang="tr-TR" dirty="0" err="1" smtClean="0">
                <a:solidFill>
                  <a:srgbClr val="00B0F0"/>
                </a:solidFill>
              </a:rPr>
              <a:t>simple</a:t>
            </a:r>
            <a:r>
              <a:rPr lang="tr-TR" dirty="0" smtClean="0">
                <a:solidFill>
                  <a:srgbClr val="00B0F0"/>
                </a:solidFill>
              </a:rPr>
              <a:t> </a:t>
            </a:r>
            <a:r>
              <a:rPr lang="tr-TR" dirty="0" err="1" smtClean="0">
                <a:solidFill>
                  <a:srgbClr val="00B0F0"/>
                </a:solidFill>
              </a:rPr>
              <a:t>present</a:t>
            </a:r>
            <a:r>
              <a:rPr lang="tr-TR" dirty="0" smtClean="0">
                <a:solidFill>
                  <a:srgbClr val="00B0F0"/>
                </a:solidFill>
              </a:rPr>
              <a:t> tense yani geniş zaman konusunda size yardımcı olacağım ve bildiğim şeyleri sizlerle paylaşacağım .</a:t>
            </a:r>
            <a:r>
              <a:rPr lang="tr-TR" dirty="0" err="1" smtClean="0">
                <a:solidFill>
                  <a:srgbClr val="00B0F0"/>
                </a:solidFill>
              </a:rPr>
              <a:t>Good</a:t>
            </a:r>
            <a:r>
              <a:rPr lang="tr-TR" dirty="0" smtClean="0">
                <a:solidFill>
                  <a:srgbClr val="00B0F0"/>
                </a:solidFill>
              </a:rPr>
              <a:t> </a:t>
            </a:r>
            <a:r>
              <a:rPr lang="tr-TR" dirty="0" err="1" smtClean="0">
                <a:solidFill>
                  <a:srgbClr val="00B0F0"/>
                </a:solidFill>
              </a:rPr>
              <a:t>luck</a:t>
            </a:r>
            <a:r>
              <a:rPr lang="tr-TR" dirty="0" smtClean="0">
                <a:solidFill>
                  <a:srgbClr val="00B0F0"/>
                </a:solidFill>
              </a:rPr>
              <a:t> 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5" name="4 Gülen Yüz"/>
          <p:cNvSpPr/>
          <p:nvPr/>
        </p:nvSpPr>
        <p:spPr>
          <a:xfrm>
            <a:off x="6929454" y="3786190"/>
            <a:ext cx="285752" cy="285752"/>
          </a:xfrm>
          <a:prstGeom prst="smileyFace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tr-TR" sz="4400" dirty="0" err="1" smtClean="0">
                <a:solidFill>
                  <a:srgbClr val="FF0000"/>
                </a:solidFill>
              </a:rPr>
              <a:t>Directions</a:t>
            </a:r>
            <a:r>
              <a:rPr lang="tr-TR" sz="4400" dirty="0" smtClean="0">
                <a:solidFill>
                  <a:srgbClr val="FF0000"/>
                </a:solidFill>
              </a:rPr>
              <a:t>( Yönler )</a:t>
            </a:r>
            <a:r>
              <a:rPr lang="tr-TR" sz="3600" dirty="0" smtClean="0"/>
              <a:t/>
            </a:r>
            <a:br>
              <a:rPr lang="tr-TR" sz="3600" dirty="0" smtClean="0"/>
            </a:br>
            <a:r>
              <a:rPr lang="tr-TR" sz="4000" dirty="0" err="1" smtClean="0">
                <a:solidFill>
                  <a:srgbClr val="00B0F0"/>
                </a:solidFill>
              </a:rPr>
              <a:t>north</a:t>
            </a:r>
            <a:r>
              <a:rPr lang="tr-TR" sz="4000" dirty="0" smtClean="0">
                <a:solidFill>
                  <a:srgbClr val="00B0F0"/>
                </a:solidFill>
              </a:rPr>
              <a:t> : kuzey</a:t>
            </a:r>
            <a:br>
              <a:rPr lang="tr-TR" sz="4000" dirty="0" smtClean="0">
                <a:solidFill>
                  <a:srgbClr val="00B0F0"/>
                </a:solidFill>
              </a:rPr>
            </a:br>
            <a:r>
              <a:rPr lang="tr-TR" sz="4000" dirty="0" err="1" smtClean="0">
                <a:solidFill>
                  <a:srgbClr val="00B0F0"/>
                </a:solidFill>
              </a:rPr>
              <a:t>south</a:t>
            </a:r>
            <a:r>
              <a:rPr lang="tr-TR" sz="4000" dirty="0" smtClean="0">
                <a:solidFill>
                  <a:srgbClr val="00B0F0"/>
                </a:solidFill>
              </a:rPr>
              <a:t> : güney</a:t>
            </a:r>
            <a:br>
              <a:rPr lang="tr-TR" sz="4000" dirty="0" smtClean="0">
                <a:solidFill>
                  <a:srgbClr val="00B0F0"/>
                </a:solidFill>
              </a:rPr>
            </a:br>
            <a:r>
              <a:rPr lang="tr-TR" sz="4000" dirty="0" err="1" smtClean="0">
                <a:solidFill>
                  <a:srgbClr val="00B0F0"/>
                </a:solidFill>
              </a:rPr>
              <a:t>east</a:t>
            </a:r>
            <a:r>
              <a:rPr lang="tr-TR" sz="4000" dirty="0" smtClean="0">
                <a:solidFill>
                  <a:srgbClr val="00B0F0"/>
                </a:solidFill>
              </a:rPr>
              <a:t> : doğu </a:t>
            </a:r>
            <a:br>
              <a:rPr lang="tr-TR" sz="4000" dirty="0" smtClean="0">
                <a:solidFill>
                  <a:srgbClr val="00B0F0"/>
                </a:solidFill>
              </a:rPr>
            </a:br>
            <a:r>
              <a:rPr lang="tr-TR" sz="4000" dirty="0" err="1" smtClean="0">
                <a:solidFill>
                  <a:srgbClr val="00B0F0"/>
                </a:solidFill>
              </a:rPr>
              <a:t>west</a:t>
            </a:r>
            <a:r>
              <a:rPr lang="tr-TR" sz="4000" dirty="0" smtClean="0">
                <a:solidFill>
                  <a:srgbClr val="00B0F0"/>
                </a:solidFill>
              </a:rPr>
              <a:t> : batı</a:t>
            </a:r>
            <a:br>
              <a:rPr lang="tr-TR" sz="4000" dirty="0" smtClean="0">
                <a:solidFill>
                  <a:srgbClr val="00B0F0"/>
                </a:solidFill>
              </a:rPr>
            </a:br>
            <a:r>
              <a:rPr lang="tr-TR" sz="4000" dirty="0" err="1" smtClean="0">
                <a:solidFill>
                  <a:srgbClr val="00B0F0"/>
                </a:solidFill>
              </a:rPr>
              <a:t>north</a:t>
            </a:r>
            <a:r>
              <a:rPr lang="tr-TR" sz="4000" dirty="0" smtClean="0">
                <a:solidFill>
                  <a:srgbClr val="00B0F0"/>
                </a:solidFill>
              </a:rPr>
              <a:t> </a:t>
            </a:r>
            <a:r>
              <a:rPr lang="tr-TR" sz="4000" dirty="0" err="1" smtClean="0">
                <a:solidFill>
                  <a:srgbClr val="00B0F0"/>
                </a:solidFill>
              </a:rPr>
              <a:t>east</a:t>
            </a:r>
            <a:r>
              <a:rPr lang="tr-TR" sz="4000" dirty="0" smtClean="0">
                <a:solidFill>
                  <a:srgbClr val="00B0F0"/>
                </a:solidFill>
              </a:rPr>
              <a:t> : kuzey doğu</a:t>
            </a:r>
            <a:br>
              <a:rPr lang="tr-TR" sz="4000" dirty="0" smtClean="0">
                <a:solidFill>
                  <a:srgbClr val="00B0F0"/>
                </a:solidFill>
              </a:rPr>
            </a:br>
            <a:r>
              <a:rPr lang="tr-TR" sz="4000" dirty="0" err="1" smtClean="0">
                <a:solidFill>
                  <a:srgbClr val="00B0F0"/>
                </a:solidFill>
              </a:rPr>
              <a:t>south</a:t>
            </a:r>
            <a:r>
              <a:rPr lang="tr-TR" sz="4000" dirty="0" smtClean="0">
                <a:solidFill>
                  <a:srgbClr val="00B0F0"/>
                </a:solidFill>
              </a:rPr>
              <a:t> </a:t>
            </a:r>
            <a:r>
              <a:rPr lang="tr-TR" sz="4000" dirty="0" err="1" smtClean="0">
                <a:solidFill>
                  <a:srgbClr val="00B0F0"/>
                </a:solidFill>
              </a:rPr>
              <a:t>east</a:t>
            </a:r>
            <a:r>
              <a:rPr lang="tr-TR" sz="4000" dirty="0" smtClean="0">
                <a:solidFill>
                  <a:srgbClr val="00B0F0"/>
                </a:solidFill>
              </a:rPr>
              <a:t> : güney doğu</a:t>
            </a:r>
            <a:br>
              <a:rPr lang="tr-TR" sz="4000" dirty="0" smtClean="0">
                <a:solidFill>
                  <a:srgbClr val="00B0F0"/>
                </a:solidFill>
              </a:rPr>
            </a:br>
            <a:r>
              <a:rPr lang="tr-TR" sz="4000" dirty="0" err="1" smtClean="0">
                <a:solidFill>
                  <a:srgbClr val="00B0F0"/>
                </a:solidFill>
              </a:rPr>
              <a:t>south</a:t>
            </a:r>
            <a:r>
              <a:rPr lang="tr-TR" sz="4000" dirty="0" smtClean="0">
                <a:solidFill>
                  <a:srgbClr val="00B0F0"/>
                </a:solidFill>
              </a:rPr>
              <a:t> </a:t>
            </a:r>
            <a:r>
              <a:rPr lang="tr-TR" sz="4000" dirty="0" err="1" smtClean="0">
                <a:solidFill>
                  <a:srgbClr val="00B0F0"/>
                </a:solidFill>
              </a:rPr>
              <a:t>west</a:t>
            </a:r>
            <a:r>
              <a:rPr lang="tr-TR" sz="4000" dirty="0" smtClean="0">
                <a:solidFill>
                  <a:srgbClr val="00B0F0"/>
                </a:solidFill>
              </a:rPr>
              <a:t> : güney batı</a:t>
            </a:r>
            <a:br>
              <a:rPr lang="tr-TR" sz="4000" dirty="0" smtClean="0">
                <a:solidFill>
                  <a:srgbClr val="00B0F0"/>
                </a:solidFill>
              </a:rPr>
            </a:br>
            <a:r>
              <a:rPr lang="tr-TR" sz="4000" dirty="0" err="1" smtClean="0">
                <a:solidFill>
                  <a:srgbClr val="00B0F0"/>
                </a:solidFill>
              </a:rPr>
              <a:t>nodth</a:t>
            </a:r>
            <a:r>
              <a:rPr lang="tr-TR" sz="4000" dirty="0" smtClean="0">
                <a:solidFill>
                  <a:srgbClr val="00B0F0"/>
                </a:solidFill>
              </a:rPr>
              <a:t> </a:t>
            </a:r>
            <a:r>
              <a:rPr lang="tr-TR" sz="4000" dirty="0" err="1" smtClean="0">
                <a:solidFill>
                  <a:srgbClr val="00B0F0"/>
                </a:solidFill>
              </a:rPr>
              <a:t>west</a:t>
            </a:r>
            <a:r>
              <a:rPr lang="tr-TR" sz="4000" dirty="0" smtClean="0">
                <a:solidFill>
                  <a:srgbClr val="00B0F0"/>
                </a:solidFill>
              </a:rPr>
              <a:t> : kuzey batı</a:t>
            </a:r>
            <a:endParaRPr lang="tr-TR" sz="36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tr-TR" sz="3600" dirty="0" err="1" smtClean="0">
                <a:solidFill>
                  <a:srgbClr val="00B0F0"/>
                </a:solidFill>
              </a:rPr>
              <a:t>Turn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left</a:t>
            </a:r>
            <a:r>
              <a:rPr lang="tr-TR" sz="3600" dirty="0" smtClean="0">
                <a:solidFill>
                  <a:srgbClr val="00B0F0"/>
                </a:solidFill>
              </a:rPr>
              <a:t> : sol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err="1" smtClean="0">
                <a:solidFill>
                  <a:srgbClr val="00B0F0"/>
                </a:solidFill>
              </a:rPr>
              <a:t>turn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right</a:t>
            </a:r>
            <a:r>
              <a:rPr lang="tr-TR" sz="3600" dirty="0" smtClean="0">
                <a:solidFill>
                  <a:srgbClr val="00B0F0"/>
                </a:solidFill>
              </a:rPr>
              <a:t> : sağ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err="1" smtClean="0">
                <a:solidFill>
                  <a:srgbClr val="00B0F0"/>
                </a:solidFill>
              </a:rPr>
              <a:t>walk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up</a:t>
            </a:r>
            <a:r>
              <a:rPr lang="tr-TR" sz="3600" dirty="0" smtClean="0">
                <a:solidFill>
                  <a:srgbClr val="00B0F0"/>
                </a:solidFill>
              </a:rPr>
              <a:t> : yukarıya git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err="1" smtClean="0">
                <a:solidFill>
                  <a:srgbClr val="00B0F0"/>
                </a:solidFill>
              </a:rPr>
              <a:t>walk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down</a:t>
            </a:r>
            <a:r>
              <a:rPr lang="tr-TR" sz="3600" dirty="0" smtClean="0">
                <a:solidFill>
                  <a:srgbClr val="00B0F0"/>
                </a:solidFill>
              </a:rPr>
              <a:t> : aşağı git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err="1" smtClean="0">
                <a:solidFill>
                  <a:srgbClr val="00B0F0"/>
                </a:solidFill>
              </a:rPr>
              <a:t>go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stread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ahead</a:t>
            </a:r>
            <a:r>
              <a:rPr lang="tr-TR" sz="3600" dirty="0" smtClean="0">
                <a:solidFill>
                  <a:srgbClr val="00B0F0"/>
                </a:solidFill>
              </a:rPr>
              <a:t> :düz git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err="1" smtClean="0">
                <a:solidFill>
                  <a:srgbClr val="00B0F0"/>
                </a:solidFill>
              </a:rPr>
              <a:t>go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across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the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street</a:t>
            </a:r>
            <a:r>
              <a:rPr lang="tr-TR" sz="3600" dirty="0" smtClean="0">
                <a:solidFill>
                  <a:srgbClr val="00B0F0"/>
                </a:solidFill>
              </a:rPr>
              <a:t> :karşısında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smtClean="0">
                <a:solidFill>
                  <a:srgbClr val="00B0F0"/>
                </a:solidFill>
              </a:rPr>
              <a:t/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smtClean="0"/>
              <a:t/>
            </a:r>
            <a:br>
              <a:rPr lang="tr-TR" sz="3600" dirty="0" smtClean="0"/>
            </a:br>
            <a:endParaRPr lang="tr-TR" sz="3600" dirty="0"/>
          </a:p>
        </p:txBody>
      </p:sp>
      <p:sp>
        <p:nvSpPr>
          <p:cNvPr id="5" name="4 Yarım Çerçeve"/>
          <p:cNvSpPr/>
          <p:nvPr/>
        </p:nvSpPr>
        <p:spPr>
          <a:xfrm>
            <a:off x="0" y="0"/>
            <a:ext cx="1357290" cy="1357298"/>
          </a:xfrm>
          <a:prstGeom prst="halfFram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tr-TR" dirty="0" smtClean="0">
                <a:solidFill>
                  <a:srgbClr val="00B0F0"/>
                </a:solidFill>
              </a:rPr>
              <a:t>Sınavınızda iyi şanslar arkadaşlar</a:t>
            </a:r>
            <a:br>
              <a:rPr lang="tr-TR" dirty="0" smtClean="0">
                <a:solidFill>
                  <a:srgbClr val="00B0F0"/>
                </a:solidFill>
              </a:rPr>
            </a:br>
            <a:r>
              <a:rPr lang="tr-TR" dirty="0" smtClean="0">
                <a:solidFill>
                  <a:srgbClr val="00B0F0"/>
                </a:solidFill>
              </a:rPr>
              <a:t>görüşürüz . Seni tanımaktan çok mutlu oldum arkadaşım belki tekrar görüşürüz </a:t>
            </a:r>
            <a:r>
              <a:rPr lang="tr-TR" dirty="0" err="1" smtClean="0">
                <a:solidFill>
                  <a:srgbClr val="00B0F0"/>
                </a:solidFill>
              </a:rPr>
              <a:t>bye</a:t>
            </a:r>
            <a:r>
              <a:rPr lang="tr-TR" dirty="0" smtClean="0">
                <a:solidFill>
                  <a:srgbClr val="00B0F0"/>
                </a:solidFill>
              </a:rPr>
              <a:t> …</a:t>
            </a:r>
            <a:br>
              <a:rPr lang="tr-TR" dirty="0" smtClean="0">
                <a:solidFill>
                  <a:srgbClr val="00B0F0"/>
                </a:solidFill>
              </a:rPr>
            </a:br>
            <a:endParaRPr lang="tr-TR" dirty="0">
              <a:solidFill>
                <a:srgbClr val="00B0F0"/>
              </a:solidFill>
            </a:endParaRPr>
          </a:p>
        </p:txBody>
      </p:sp>
      <p:pic>
        <p:nvPicPr>
          <p:cNvPr id="3074" name="Picture 2" descr="C:\Documents and Settings\PC\Desktop\03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43380"/>
            <a:ext cx="2609850" cy="2543175"/>
          </a:xfrm>
          <a:prstGeom prst="rect">
            <a:avLst/>
          </a:prstGeom>
          <a:noFill/>
        </p:spPr>
      </p:pic>
      <p:sp>
        <p:nvSpPr>
          <p:cNvPr id="4" name="3 Gülen Yüz"/>
          <p:cNvSpPr/>
          <p:nvPr/>
        </p:nvSpPr>
        <p:spPr>
          <a:xfrm>
            <a:off x="7215206" y="214290"/>
            <a:ext cx="1571636" cy="1285884"/>
          </a:xfrm>
          <a:prstGeom prst="smileyFac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8929718" cy="6583362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algn="l"/>
            <a:r>
              <a:rPr lang="tr-TR" sz="3200" dirty="0" smtClean="0">
                <a:solidFill>
                  <a:srgbClr val="00B0F0"/>
                </a:solidFill>
              </a:rPr>
              <a:t>Yaptığımız rutin işlerden bahsederken geniş zamanı kullanırız.Geniş zamanlı 3.tekil şahıslı cümlelerde fiil –s –es –</a:t>
            </a:r>
            <a:r>
              <a:rPr lang="tr-TR" sz="3200" dirty="0" err="1" smtClean="0">
                <a:solidFill>
                  <a:srgbClr val="00B0F0"/>
                </a:solidFill>
              </a:rPr>
              <a:t>ies</a:t>
            </a:r>
            <a:r>
              <a:rPr lang="tr-TR" sz="3200" dirty="0" smtClean="0">
                <a:solidFill>
                  <a:srgbClr val="00B0F0"/>
                </a:solidFill>
              </a:rPr>
              <a:t> takılarından birini alır .</a:t>
            </a:r>
            <a:br>
              <a:rPr lang="tr-TR" sz="3200" dirty="0" smtClean="0">
                <a:solidFill>
                  <a:srgbClr val="00B0F0"/>
                </a:solidFill>
              </a:rPr>
            </a:br>
            <a:r>
              <a:rPr lang="tr-TR" sz="3200" dirty="0" smtClean="0">
                <a:solidFill>
                  <a:srgbClr val="00B0F0"/>
                </a:solidFill>
              </a:rPr>
              <a:t/>
            </a:r>
            <a:br>
              <a:rPr lang="tr-TR" sz="3200" dirty="0" smtClean="0">
                <a:solidFill>
                  <a:srgbClr val="00B0F0"/>
                </a:solidFill>
              </a:rPr>
            </a:br>
            <a:r>
              <a:rPr lang="tr-TR" sz="3200" dirty="0" smtClean="0">
                <a:solidFill>
                  <a:srgbClr val="00B0F0"/>
                </a:solidFill>
              </a:rPr>
              <a:t>Örnekler ; </a:t>
            </a:r>
            <a:br>
              <a:rPr lang="tr-TR" sz="3200" dirty="0" smtClean="0">
                <a:solidFill>
                  <a:srgbClr val="00B0F0"/>
                </a:solidFill>
              </a:rPr>
            </a:br>
            <a:r>
              <a:rPr lang="tr-TR" sz="3200" dirty="0" smtClean="0">
                <a:solidFill>
                  <a:srgbClr val="00B0F0"/>
                </a:solidFill>
              </a:rPr>
              <a:t>(+) l </a:t>
            </a:r>
            <a:r>
              <a:rPr lang="tr-TR" sz="3200" dirty="0" err="1" smtClean="0">
                <a:solidFill>
                  <a:srgbClr val="00B0F0"/>
                </a:solidFill>
              </a:rPr>
              <a:t>get</a:t>
            </a:r>
            <a:r>
              <a:rPr lang="tr-TR" sz="3200" dirty="0" smtClean="0">
                <a:solidFill>
                  <a:srgbClr val="00B0F0"/>
                </a:solidFill>
              </a:rPr>
              <a:t> </a:t>
            </a:r>
            <a:r>
              <a:rPr lang="tr-TR" sz="3200" dirty="0" err="1" smtClean="0">
                <a:solidFill>
                  <a:srgbClr val="00B0F0"/>
                </a:solidFill>
              </a:rPr>
              <a:t>up</a:t>
            </a:r>
            <a:r>
              <a:rPr lang="tr-TR" sz="3200" dirty="0" smtClean="0">
                <a:solidFill>
                  <a:srgbClr val="00B0F0"/>
                </a:solidFill>
              </a:rPr>
              <a:t> at 7 a.m  ( Ben saat 7 de kalkarım)</a:t>
            </a:r>
            <a:br>
              <a:rPr lang="tr-TR" sz="3200" dirty="0" smtClean="0">
                <a:solidFill>
                  <a:srgbClr val="00B0F0"/>
                </a:solidFill>
              </a:rPr>
            </a:br>
            <a:r>
              <a:rPr lang="tr-TR" sz="3200" dirty="0" smtClean="0">
                <a:solidFill>
                  <a:srgbClr val="00B0F0"/>
                </a:solidFill>
              </a:rPr>
              <a:t>(+) </a:t>
            </a:r>
            <a:r>
              <a:rPr lang="tr-TR" sz="3200" dirty="0" err="1" smtClean="0">
                <a:solidFill>
                  <a:srgbClr val="00B0F0"/>
                </a:solidFill>
              </a:rPr>
              <a:t>My</a:t>
            </a:r>
            <a:r>
              <a:rPr lang="tr-TR" sz="3200" dirty="0" smtClean="0">
                <a:solidFill>
                  <a:srgbClr val="00B0F0"/>
                </a:solidFill>
              </a:rPr>
              <a:t> </a:t>
            </a:r>
            <a:r>
              <a:rPr lang="tr-TR" sz="3200" dirty="0" err="1" smtClean="0">
                <a:solidFill>
                  <a:srgbClr val="00B0F0"/>
                </a:solidFill>
              </a:rPr>
              <a:t>father</a:t>
            </a:r>
            <a:r>
              <a:rPr lang="tr-TR" sz="3200" dirty="0" smtClean="0">
                <a:solidFill>
                  <a:srgbClr val="00B0F0"/>
                </a:solidFill>
              </a:rPr>
              <a:t> </a:t>
            </a:r>
            <a:r>
              <a:rPr lang="tr-TR" sz="3200" dirty="0" err="1" smtClean="0">
                <a:solidFill>
                  <a:srgbClr val="00B0F0"/>
                </a:solidFill>
              </a:rPr>
              <a:t>get</a:t>
            </a:r>
            <a:r>
              <a:rPr lang="tr-TR" sz="3200" dirty="0" err="1" smtClean="0">
                <a:solidFill>
                  <a:srgbClr val="FF0000"/>
                </a:solidFill>
              </a:rPr>
              <a:t>s</a:t>
            </a:r>
            <a:r>
              <a:rPr lang="tr-TR" sz="3200" dirty="0" smtClean="0">
                <a:solidFill>
                  <a:srgbClr val="00B0F0"/>
                </a:solidFill>
              </a:rPr>
              <a:t> </a:t>
            </a:r>
            <a:r>
              <a:rPr lang="tr-TR" sz="3200" dirty="0" err="1" smtClean="0">
                <a:solidFill>
                  <a:srgbClr val="00B0F0"/>
                </a:solidFill>
              </a:rPr>
              <a:t>up</a:t>
            </a:r>
            <a:r>
              <a:rPr lang="tr-TR" sz="3200" dirty="0" smtClean="0">
                <a:solidFill>
                  <a:srgbClr val="00B0F0"/>
                </a:solidFill>
              </a:rPr>
              <a:t> at 7 a.m (Babam saat 7 de kalkar) </a:t>
            </a:r>
            <a:r>
              <a:rPr lang="tr-TR" sz="3200" dirty="0" smtClean="0"/>
              <a:t/>
            </a:r>
            <a:br>
              <a:rPr lang="tr-TR" sz="3200" dirty="0" smtClean="0"/>
            </a:br>
            <a:endParaRPr lang="tr-TR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2844" y="274638"/>
            <a:ext cx="9001156" cy="6583362"/>
          </a:xfrm>
        </p:spPr>
        <p:txBody>
          <a:bodyPr>
            <a:normAutofit fontScale="90000"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Örnekler</a:t>
            </a:r>
            <a:r>
              <a:rPr lang="tr-TR" sz="4000" dirty="0" smtClean="0"/>
              <a:t/>
            </a:r>
            <a:br>
              <a:rPr lang="tr-TR" sz="4000" dirty="0" smtClean="0"/>
            </a:br>
            <a:r>
              <a:rPr lang="tr-TR" sz="4000" dirty="0" err="1" smtClean="0">
                <a:solidFill>
                  <a:srgbClr val="00B0F0"/>
                </a:solidFill>
              </a:rPr>
              <a:t>wash</a:t>
            </a:r>
            <a:r>
              <a:rPr lang="tr-TR" sz="4000" dirty="0" smtClean="0"/>
              <a:t>       </a:t>
            </a:r>
            <a:r>
              <a:rPr lang="tr-TR" sz="4000" dirty="0" err="1" smtClean="0">
                <a:solidFill>
                  <a:srgbClr val="00B0F0"/>
                </a:solidFill>
              </a:rPr>
              <a:t>was</a:t>
            </a:r>
            <a:r>
              <a:rPr lang="tr-TR" sz="4000" dirty="0" err="1" smtClean="0">
                <a:solidFill>
                  <a:srgbClr val="FF0000"/>
                </a:solidFill>
              </a:rPr>
              <a:t>hes</a:t>
            </a:r>
            <a:r>
              <a:rPr lang="tr-TR" sz="4000" dirty="0" smtClean="0">
                <a:solidFill>
                  <a:srgbClr val="FF0000"/>
                </a:solidFill>
              </a:rPr>
              <a:t/>
            </a:r>
            <a:br>
              <a:rPr lang="tr-TR" sz="4000" dirty="0" smtClean="0">
                <a:solidFill>
                  <a:srgbClr val="FF0000"/>
                </a:solidFill>
              </a:rPr>
            </a:br>
            <a:r>
              <a:rPr lang="tr-TR" sz="4000" dirty="0" err="1" smtClean="0">
                <a:solidFill>
                  <a:srgbClr val="00B0F0"/>
                </a:solidFill>
              </a:rPr>
              <a:t>brush</a:t>
            </a:r>
            <a:r>
              <a:rPr lang="tr-TR" sz="4000" dirty="0" smtClean="0">
                <a:solidFill>
                  <a:srgbClr val="FF0000"/>
                </a:solidFill>
              </a:rPr>
              <a:t>    </a:t>
            </a:r>
            <a:r>
              <a:rPr lang="tr-TR" sz="4000" dirty="0" err="1" smtClean="0">
                <a:solidFill>
                  <a:srgbClr val="00B0F0"/>
                </a:solidFill>
              </a:rPr>
              <a:t>brus</a:t>
            </a:r>
            <a:r>
              <a:rPr lang="tr-TR" sz="4000" dirty="0" err="1" smtClean="0">
                <a:solidFill>
                  <a:srgbClr val="FF0000"/>
                </a:solidFill>
              </a:rPr>
              <a:t>hes</a:t>
            </a:r>
            <a:r>
              <a:rPr lang="tr-TR" sz="4000" dirty="0" smtClean="0">
                <a:solidFill>
                  <a:srgbClr val="FF0000"/>
                </a:solidFill>
              </a:rPr>
              <a:t> </a:t>
            </a:r>
            <a:br>
              <a:rPr lang="tr-TR" sz="4000" dirty="0" smtClean="0">
                <a:solidFill>
                  <a:srgbClr val="FF0000"/>
                </a:solidFill>
              </a:rPr>
            </a:br>
            <a:r>
              <a:rPr lang="tr-TR" sz="4000" dirty="0" err="1" smtClean="0">
                <a:solidFill>
                  <a:srgbClr val="00B0F0"/>
                </a:solidFill>
              </a:rPr>
              <a:t>watch</a:t>
            </a:r>
            <a:r>
              <a:rPr lang="tr-TR" sz="4000" dirty="0" smtClean="0">
                <a:solidFill>
                  <a:srgbClr val="FF0000"/>
                </a:solidFill>
              </a:rPr>
              <a:t>   </a:t>
            </a:r>
            <a:r>
              <a:rPr lang="tr-TR" sz="4000" dirty="0" err="1" smtClean="0">
                <a:solidFill>
                  <a:srgbClr val="00B0F0"/>
                </a:solidFill>
              </a:rPr>
              <a:t>watc</a:t>
            </a:r>
            <a:r>
              <a:rPr lang="tr-TR" sz="4000" dirty="0" err="1" smtClean="0">
                <a:solidFill>
                  <a:srgbClr val="FF0000"/>
                </a:solidFill>
              </a:rPr>
              <a:t>hes</a:t>
            </a:r>
            <a:r>
              <a:rPr lang="tr-TR" sz="4000" dirty="0" smtClean="0">
                <a:solidFill>
                  <a:srgbClr val="FF0000"/>
                </a:solidFill>
              </a:rPr>
              <a:t/>
            </a:r>
            <a:br>
              <a:rPr lang="tr-TR" sz="4000" dirty="0" smtClean="0">
                <a:solidFill>
                  <a:srgbClr val="FF0000"/>
                </a:solidFill>
              </a:rPr>
            </a:br>
            <a:r>
              <a:rPr lang="tr-TR" sz="4000" dirty="0" smtClean="0">
                <a:solidFill>
                  <a:srgbClr val="00B0F0"/>
                </a:solidFill>
              </a:rPr>
              <a:t>do</a:t>
            </a:r>
            <a:r>
              <a:rPr lang="tr-TR" sz="4000" dirty="0" smtClean="0">
                <a:solidFill>
                  <a:srgbClr val="FF0000"/>
                </a:solidFill>
              </a:rPr>
              <a:t>    </a:t>
            </a:r>
            <a:r>
              <a:rPr lang="tr-TR" sz="4000" dirty="0" err="1" smtClean="0">
                <a:solidFill>
                  <a:srgbClr val="00B0F0"/>
                </a:solidFill>
              </a:rPr>
              <a:t>do</a:t>
            </a:r>
            <a:r>
              <a:rPr lang="tr-TR" sz="4000" dirty="0" err="1" smtClean="0">
                <a:solidFill>
                  <a:srgbClr val="FF0000"/>
                </a:solidFill>
              </a:rPr>
              <a:t>es</a:t>
            </a:r>
            <a:r>
              <a:rPr lang="tr-TR" sz="4000" dirty="0" smtClean="0">
                <a:solidFill>
                  <a:srgbClr val="FF0000"/>
                </a:solidFill>
              </a:rPr>
              <a:t/>
            </a:r>
            <a:br>
              <a:rPr lang="tr-TR" sz="4000" dirty="0" smtClean="0">
                <a:solidFill>
                  <a:srgbClr val="FF0000"/>
                </a:solidFill>
              </a:rPr>
            </a:br>
            <a:r>
              <a:rPr lang="tr-TR" sz="4000" dirty="0" err="1" smtClean="0">
                <a:solidFill>
                  <a:srgbClr val="00B0F0"/>
                </a:solidFill>
              </a:rPr>
              <a:t>go</a:t>
            </a:r>
            <a:r>
              <a:rPr lang="tr-TR" sz="4000" dirty="0" smtClean="0">
                <a:solidFill>
                  <a:srgbClr val="FF0000"/>
                </a:solidFill>
              </a:rPr>
              <a:t>    </a:t>
            </a:r>
            <a:r>
              <a:rPr lang="tr-TR" sz="4000" dirty="0" err="1" smtClean="0">
                <a:solidFill>
                  <a:srgbClr val="00B0F0"/>
                </a:solidFill>
              </a:rPr>
              <a:t>go</a:t>
            </a:r>
            <a:r>
              <a:rPr lang="tr-TR" sz="4000" dirty="0" err="1" smtClean="0">
                <a:solidFill>
                  <a:srgbClr val="FF0000"/>
                </a:solidFill>
              </a:rPr>
              <a:t>es</a:t>
            </a:r>
            <a:r>
              <a:rPr lang="tr-TR" sz="4000" dirty="0" smtClean="0">
                <a:solidFill>
                  <a:srgbClr val="FF0000"/>
                </a:solidFill>
              </a:rPr>
              <a:t/>
            </a:r>
            <a:br>
              <a:rPr lang="tr-TR" sz="4000" dirty="0" smtClean="0">
                <a:solidFill>
                  <a:srgbClr val="FF0000"/>
                </a:solidFill>
              </a:rPr>
            </a:br>
            <a:r>
              <a:rPr lang="tr-TR" sz="4000" dirty="0" err="1" smtClean="0">
                <a:solidFill>
                  <a:srgbClr val="00B0F0"/>
                </a:solidFill>
              </a:rPr>
              <a:t>finish</a:t>
            </a:r>
            <a:r>
              <a:rPr lang="tr-TR" sz="4000" dirty="0" smtClean="0">
                <a:solidFill>
                  <a:srgbClr val="FF0000"/>
                </a:solidFill>
              </a:rPr>
              <a:t>  </a:t>
            </a:r>
            <a:r>
              <a:rPr lang="tr-TR" sz="4000" dirty="0" err="1" smtClean="0">
                <a:solidFill>
                  <a:srgbClr val="00B0F0"/>
                </a:solidFill>
              </a:rPr>
              <a:t>finis</a:t>
            </a:r>
            <a:r>
              <a:rPr lang="tr-TR" sz="4000" dirty="0" err="1" smtClean="0">
                <a:solidFill>
                  <a:srgbClr val="FF0000"/>
                </a:solidFill>
              </a:rPr>
              <a:t>hes</a:t>
            </a:r>
            <a:r>
              <a:rPr lang="tr-TR" sz="4000" dirty="0" smtClean="0">
                <a:solidFill>
                  <a:srgbClr val="FF0000"/>
                </a:solidFill>
              </a:rPr>
              <a:t/>
            </a:r>
            <a:br>
              <a:rPr lang="tr-TR" sz="4000" dirty="0" smtClean="0">
                <a:solidFill>
                  <a:srgbClr val="FF0000"/>
                </a:solidFill>
              </a:rPr>
            </a:br>
            <a:r>
              <a:rPr lang="tr-TR" sz="4000" dirty="0" err="1" smtClean="0">
                <a:solidFill>
                  <a:srgbClr val="00B0F0"/>
                </a:solidFill>
              </a:rPr>
              <a:t>mix</a:t>
            </a:r>
            <a:r>
              <a:rPr lang="tr-TR" sz="4000" dirty="0" smtClean="0">
                <a:solidFill>
                  <a:srgbClr val="FF0000"/>
                </a:solidFill>
              </a:rPr>
              <a:t>  </a:t>
            </a:r>
            <a:r>
              <a:rPr lang="tr-TR" sz="4000" dirty="0" err="1" smtClean="0">
                <a:solidFill>
                  <a:srgbClr val="00B0F0"/>
                </a:solidFill>
              </a:rPr>
              <a:t>mix</a:t>
            </a:r>
            <a:r>
              <a:rPr lang="tr-TR" sz="4000" dirty="0" err="1" smtClean="0">
                <a:solidFill>
                  <a:srgbClr val="FF0000"/>
                </a:solidFill>
              </a:rPr>
              <a:t>es</a:t>
            </a:r>
            <a:r>
              <a:rPr lang="tr-TR" sz="4000" dirty="0" smtClean="0">
                <a:solidFill>
                  <a:srgbClr val="FF0000"/>
                </a:solidFill>
              </a:rPr>
              <a:t/>
            </a:r>
            <a:br>
              <a:rPr lang="tr-TR" sz="4000" dirty="0" smtClean="0">
                <a:solidFill>
                  <a:srgbClr val="FF0000"/>
                </a:solidFill>
              </a:rPr>
            </a:br>
            <a:r>
              <a:rPr lang="tr-TR" sz="4000" dirty="0" smtClean="0">
                <a:solidFill>
                  <a:srgbClr val="FF0000"/>
                </a:solidFill>
              </a:rPr>
              <a:t>  </a:t>
            </a:r>
            <a:br>
              <a:rPr lang="tr-TR" sz="4000" dirty="0" smtClean="0">
                <a:solidFill>
                  <a:srgbClr val="FF0000"/>
                </a:solidFill>
              </a:rPr>
            </a:br>
            <a:r>
              <a:rPr lang="tr-TR" sz="4000" dirty="0" smtClean="0"/>
              <a:t/>
            </a:r>
            <a:br>
              <a:rPr lang="tr-TR" sz="4000" dirty="0" smtClean="0"/>
            </a:br>
            <a:r>
              <a:rPr lang="tr-TR" sz="4000" dirty="0" smtClean="0"/>
              <a:t> </a:t>
            </a:r>
            <a:br>
              <a:rPr lang="tr-TR" sz="4000" dirty="0" smtClean="0"/>
            </a:br>
            <a:r>
              <a:rPr lang="tr-TR" sz="4000" dirty="0" smtClean="0"/>
              <a:t> </a:t>
            </a:r>
            <a:endParaRPr lang="tr-TR" sz="4000" dirty="0"/>
          </a:p>
        </p:txBody>
      </p:sp>
      <p:pic>
        <p:nvPicPr>
          <p:cNvPr id="4099" name="Picture 3" descr="C:\Documents and Settings\PC\Desktop\03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8"/>
            <a:ext cx="2143108" cy="2088357"/>
          </a:xfrm>
          <a:prstGeom prst="rect">
            <a:avLst/>
          </a:prstGeom>
          <a:noFill/>
        </p:spPr>
      </p:pic>
      <p:sp>
        <p:nvSpPr>
          <p:cNvPr id="6" name="5 Sağ Ok"/>
          <p:cNvSpPr/>
          <p:nvPr/>
        </p:nvSpPr>
        <p:spPr>
          <a:xfrm>
            <a:off x="8358214" y="0"/>
            <a:ext cx="571504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2844" y="214290"/>
            <a:ext cx="8858312" cy="6511948"/>
          </a:xfrm>
        </p:spPr>
        <p:txBody>
          <a:bodyPr/>
          <a:lstStyle/>
          <a:p>
            <a:r>
              <a:rPr lang="tr-TR" sz="3600" dirty="0" smtClean="0">
                <a:solidFill>
                  <a:srgbClr val="00B0F0"/>
                </a:solidFill>
              </a:rPr>
              <a:t>ALIŞTIRMALAR</a:t>
            </a:r>
            <a:r>
              <a:rPr lang="tr-TR" dirty="0" smtClean="0">
                <a:solidFill>
                  <a:srgbClr val="00B0F0"/>
                </a:solidFill>
              </a:rPr>
              <a:t/>
            </a:r>
            <a:br>
              <a:rPr lang="tr-TR" dirty="0" smtClean="0">
                <a:solidFill>
                  <a:srgbClr val="00B0F0"/>
                </a:solidFill>
              </a:rPr>
            </a:br>
            <a:r>
              <a:rPr lang="tr-TR" sz="3600" dirty="0" smtClean="0">
                <a:solidFill>
                  <a:srgbClr val="FF0000"/>
                </a:solidFill>
              </a:rPr>
              <a:t>not : geniş zamanlı 3.tekil şahısı olumlu cümlenin fiili eğer –y ile bitiyorsa ve –y den önce ünsüz harf varsa –y harfi kalkar yerine –</a:t>
            </a:r>
            <a:r>
              <a:rPr lang="tr-TR" sz="3600" dirty="0" err="1" smtClean="0">
                <a:solidFill>
                  <a:srgbClr val="FF0000"/>
                </a:solidFill>
              </a:rPr>
              <a:t>ies</a:t>
            </a:r>
            <a:r>
              <a:rPr lang="tr-TR" sz="3600" dirty="0" smtClean="0">
                <a:solidFill>
                  <a:srgbClr val="FF0000"/>
                </a:solidFill>
              </a:rPr>
              <a:t> gelir </a:t>
            </a:r>
            <a:r>
              <a:rPr lang="tr-TR" sz="3600" dirty="0" smtClean="0"/>
              <a:t>.</a:t>
            </a:r>
            <a:br>
              <a:rPr lang="tr-TR" sz="3600" dirty="0" smtClean="0"/>
            </a:br>
            <a:r>
              <a:rPr lang="tr-TR" sz="3600" dirty="0" smtClean="0">
                <a:solidFill>
                  <a:srgbClr val="00B0F0"/>
                </a:solidFill>
              </a:rPr>
              <a:t>(+) l </a:t>
            </a:r>
            <a:r>
              <a:rPr lang="tr-TR" sz="3600" dirty="0" err="1" smtClean="0">
                <a:solidFill>
                  <a:srgbClr val="00B0F0"/>
                </a:solidFill>
              </a:rPr>
              <a:t>go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to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school</a:t>
            </a:r>
            <a:r>
              <a:rPr lang="tr-TR" sz="3600" dirty="0" smtClean="0">
                <a:solidFill>
                  <a:srgbClr val="00B0F0"/>
                </a:solidFill>
              </a:rPr>
              <a:t> on </a:t>
            </a:r>
            <a:r>
              <a:rPr lang="tr-TR" sz="3600" dirty="0" err="1" smtClean="0">
                <a:solidFill>
                  <a:srgbClr val="00B0F0"/>
                </a:solidFill>
              </a:rPr>
              <a:t>foot</a:t>
            </a:r>
            <a:r>
              <a:rPr lang="tr-TR" sz="3600" dirty="0" smtClean="0">
                <a:solidFill>
                  <a:srgbClr val="00B0F0"/>
                </a:solidFill>
              </a:rPr>
              <a:t> (Ben okula yürüyerek giderim. 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smtClean="0">
                <a:solidFill>
                  <a:srgbClr val="00B0F0"/>
                </a:solidFill>
              </a:rPr>
              <a:t>(-) </a:t>
            </a:r>
            <a:r>
              <a:rPr lang="tr-TR" sz="3600" dirty="0" err="1" smtClean="0">
                <a:solidFill>
                  <a:srgbClr val="00B0F0"/>
                </a:solidFill>
              </a:rPr>
              <a:t>My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brother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doesn’t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watch</a:t>
            </a:r>
            <a:r>
              <a:rPr lang="tr-TR" sz="3600" dirty="0" smtClean="0">
                <a:solidFill>
                  <a:srgbClr val="00B0F0"/>
                </a:solidFill>
              </a:rPr>
              <a:t> t.v in </a:t>
            </a:r>
            <a:r>
              <a:rPr lang="tr-TR" sz="3600" dirty="0" err="1" smtClean="0">
                <a:solidFill>
                  <a:srgbClr val="00B0F0"/>
                </a:solidFill>
              </a:rPr>
              <a:t>evening</a:t>
            </a:r>
            <a:r>
              <a:rPr lang="tr-TR" sz="3600" dirty="0" smtClean="0">
                <a:solidFill>
                  <a:srgbClr val="00B0F0"/>
                </a:solidFill>
              </a:rPr>
              <a:t> (erkek kardeşim akşamları </a:t>
            </a:r>
            <a:r>
              <a:rPr lang="tr-TR" sz="3600" dirty="0" err="1" smtClean="0">
                <a:solidFill>
                  <a:srgbClr val="00B0F0"/>
                </a:solidFill>
              </a:rPr>
              <a:t>tv</a:t>
            </a:r>
            <a:r>
              <a:rPr lang="tr-TR" sz="3600" dirty="0" smtClean="0">
                <a:solidFill>
                  <a:srgbClr val="00B0F0"/>
                </a:solidFill>
              </a:rPr>
              <a:t> izlemez) </a:t>
            </a:r>
            <a:r>
              <a:rPr lang="tr-TR" dirty="0" smtClean="0">
                <a:solidFill>
                  <a:srgbClr val="00B0F0"/>
                </a:solidFill>
              </a:rPr>
              <a:t> </a:t>
            </a:r>
            <a:endParaRPr lang="tr-TR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2844" y="214290"/>
            <a:ext cx="8858312" cy="6500858"/>
          </a:xfrm>
        </p:spPr>
        <p:txBody>
          <a:bodyPr>
            <a:normAutofit/>
          </a:bodyPr>
          <a:lstStyle/>
          <a:p>
            <a:r>
              <a:rPr lang="tr-TR" sz="3600" dirty="0" smtClean="0">
                <a:solidFill>
                  <a:srgbClr val="00B0F0"/>
                </a:solidFill>
              </a:rPr>
              <a:t>l, </a:t>
            </a:r>
            <a:r>
              <a:rPr lang="tr-TR" sz="3600" dirty="0" err="1" smtClean="0">
                <a:solidFill>
                  <a:srgbClr val="00B0F0"/>
                </a:solidFill>
              </a:rPr>
              <a:t>you</a:t>
            </a:r>
            <a:r>
              <a:rPr lang="tr-TR" sz="3600" dirty="0" smtClean="0">
                <a:solidFill>
                  <a:srgbClr val="00B0F0"/>
                </a:solidFill>
              </a:rPr>
              <a:t> , </a:t>
            </a:r>
            <a:r>
              <a:rPr lang="tr-TR" sz="3600" dirty="0" err="1" smtClean="0">
                <a:solidFill>
                  <a:srgbClr val="00B0F0"/>
                </a:solidFill>
              </a:rPr>
              <a:t>we</a:t>
            </a:r>
            <a:r>
              <a:rPr lang="tr-TR" sz="3600" dirty="0" smtClean="0">
                <a:solidFill>
                  <a:srgbClr val="00B0F0"/>
                </a:solidFill>
              </a:rPr>
              <a:t> ,</a:t>
            </a:r>
            <a:r>
              <a:rPr lang="tr-TR" sz="3600" dirty="0" err="1" smtClean="0">
                <a:solidFill>
                  <a:srgbClr val="00B0F0"/>
                </a:solidFill>
              </a:rPr>
              <a:t>they</a:t>
            </a:r>
            <a:r>
              <a:rPr lang="tr-TR" sz="3600" dirty="0" smtClean="0">
                <a:solidFill>
                  <a:srgbClr val="00B0F0"/>
                </a:solidFill>
              </a:rPr>
              <a:t>, çoğul özneler </a:t>
            </a:r>
            <a:r>
              <a:rPr lang="tr-TR" sz="3600" dirty="0" err="1" smtClean="0">
                <a:solidFill>
                  <a:srgbClr val="00B0F0"/>
                </a:solidFill>
              </a:rPr>
              <a:t>don’t</a:t>
            </a:r>
            <a:r>
              <a:rPr lang="tr-TR" sz="3600" dirty="0" smtClean="0">
                <a:solidFill>
                  <a:srgbClr val="00B0F0"/>
                </a:solidFill>
              </a:rPr>
              <a:t> alırlar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err="1" smtClean="0">
                <a:solidFill>
                  <a:srgbClr val="00B0F0"/>
                </a:solidFill>
              </a:rPr>
              <a:t>she</a:t>
            </a:r>
            <a:r>
              <a:rPr lang="tr-TR" sz="3600" dirty="0" smtClean="0">
                <a:solidFill>
                  <a:srgbClr val="00B0F0"/>
                </a:solidFill>
              </a:rPr>
              <a:t> ,he,it,özel isim ve tekiller </a:t>
            </a:r>
            <a:r>
              <a:rPr lang="tr-TR" sz="3600" dirty="0" err="1" smtClean="0">
                <a:solidFill>
                  <a:srgbClr val="00B0F0"/>
                </a:solidFill>
              </a:rPr>
              <a:t>doesn’t</a:t>
            </a:r>
            <a:r>
              <a:rPr lang="tr-TR" sz="3600" dirty="0" smtClean="0">
                <a:solidFill>
                  <a:srgbClr val="00B0F0"/>
                </a:solidFill>
              </a:rPr>
              <a:t> alırlar. 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smtClean="0">
                <a:solidFill>
                  <a:srgbClr val="00B0F0"/>
                </a:solidFill>
              </a:rPr>
              <a:t>(-) </a:t>
            </a:r>
            <a:r>
              <a:rPr lang="tr-TR" sz="3600" dirty="0" err="1" smtClean="0">
                <a:solidFill>
                  <a:srgbClr val="00B0F0"/>
                </a:solidFill>
              </a:rPr>
              <a:t>We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don’t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play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the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violin</a:t>
            </a:r>
            <a:r>
              <a:rPr lang="tr-TR" sz="3600" dirty="0" smtClean="0">
                <a:solidFill>
                  <a:srgbClr val="00B0F0"/>
                </a:solidFill>
              </a:rPr>
              <a:t> ( Biz keman çalamayız)  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smtClean="0"/>
              <a:t/>
            </a:r>
            <a:br>
              <a:rPr lang="tr-TR" sz="3600" dirty="0" smtClean="0"/>
            </a:br>
            <a:r>
              <a:rPr lang="tr-TR" sz="3600" dirty="0" smtClean="0"/>
              <a:t/>
            </a:r>
            <a:br>
              <a:rPr lang="tr-TR" sz="3600" dirty="0" smtClean="0"/>
            </a:br>
            <a:endParaRPr lang="tr-TR" sz="3600" dirty="0"/>
          </a:p>
        </p:txBody>
      </p:sp>
      <p:pic>
        <p:nvPicPr>
          <p:cNvPr id="1026" name="Picture 2" descr="C:\Documents and Settings\PC\Desktop\03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429132"/>
            <a:ext cx="2143140" cy="2088388"/>
          </a:xfrm>
          <a:prstGeom prst="rect">
            <a:avLst/>
          </a:prstGeom>
          <a:noFill/>
        </p:spPr>
      </p:pic>
      <p:sp>
        <p:nvSpPr>
          <p:cNvPr id="4" name="3 Beşgen"/>
          <p:cNvSpPr/>
          <p:nvPr/>
        </p:nvSpPr>
        <p:spPr>
          <a:xfrm>
            <a:off x="3786182" y="4929198"/>
            <a:ext cx="4572032" cy="1285884"/>
          </a:xfrm>
          <a:prstGeom prst="homePlat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00B0F0"/>
                </a:solidFill>
              </a:rPr>
              <a:t>Arkadaşlar bu konuyu anladıysanız hadi bakalım başka konuya geçiyoruz </a:t>
            </a:r>
            <a:endParaRPr lang="tr-TR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8929718" cy="6583362"/>
          </a:xfrm>
        </p:spPr>
        <p:txBody>
          <a:bodyPr>
            <a:normAutofit/>
          </a:bodyPr>
          <a:lstStyle/>
          <a:p>
            <a:r>
              <a:rPr lang="tr-TR" sz="3600" dirty="0" err="1" smtClean="0">
                <a:solidFill>
                  <a:srgbClr val="FF0000"/>
                </a:solidFill>
              </a:rPr>
              <a:t>Simple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present</a:t>
            </a:r>
            <a:r>
              <a:rPr lang="tr-TR" sz="3600" dirty="0" smtClean="0">
                <a:solidFill>
                  <a:srgbClr val="FF0000"/>
                </a:solidFill>
              </a:rPr>
              <a:t> tense / soru halleri</a:t>
            </a:r>
            <a:br>
              <a:rPr lang="tr-TR" sz="3600" dirty="0" smtClean="0">
                <a:solidFill>
                  <a:srgbClr val="FF0000"/>
                </a:solidFill>
              </a:rPr>
            </a:b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smtClean="0"/>
              <a:t/>
            </a:r>
            <a:br>
              <a:rPr lang="tr-TR" sz="3600" dirty="0" smtClean="0"/>
            </a:br>
            <a:r>
              <a:rPr lang="tr-TR" sz="3600" dirty="0" smtClean="0">
                <a:solidFill>
                  <a:srgbClr val="00B0F0"/>
                </a:solidFill>
              </a:rPr>
              <a:t>(?) Do </a:t>
            </a:r>
            <a:r>
              <a:rPr lang="tr-TR" sz="3600" dirty="0" err="1" smtClean="0">
                <a:solidFill>
                  <a:srgbClr val="00B0F0"/>
                </a:solidFill>
              </a:rPr>
              <a:t>you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get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up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early</a:t>
            </a:r>
            <a:r>
              <a:rPr lang="tr-TR" sz="3600" dirty="0" smtClean="0">
                <a:solidFill>
                  <a:srgbClr val="00B0F0"/>
                </a:solidFill>
              </a:rPr>
              <a:t> ( Sen erken </a:t>
            </a:r>
            <a:r>
              <a:rPr lang="tr-TR" sz="3600" dirty="0" err="1" smtClean="0">
                <a:solidFill>
                  <a:srgbClr val="00B0F0"/>
                </a:solidFill>
              </a:rPr>
              <a:t>uyanırmısın</a:t>
            </a:r>
            <a:r>
              <a:rPr lang="tr-TR" sz="3600" dirty="0" smtClean="0">
                <a:solidFill>
                  <a:srgbClr val="00B0F0"/>
                </a:solidFill>
              </a:rPr>
              <a:t> ?)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smtClean="0">
                <a:solidFill>
                  <a:srgbClr val="00B0F0"/>
                </a:solidFill>
              </a:rPr>
              <a:t>- </a:t>
            </a:r>
            <a:r>
              <a:rPr lang="tr-TR" sz="3600" dirty="0" err="1" smtClean="0">
                <a:solidFill>
                  <a:srgbClr val="00B0F0"/>
                </a:solidFill>
              </a:rPr>
              <a:t>Yes</a:t>
            </a:r>
            <a:r>
              <a:rPr lang="tr-TR" sz="3600" dirty="0" smtClean="0">
                <a:solidFill>
                  <a:srgbClr val="00B0F0"/>
                </a:solidFill>
              </a:rPr>
              <a:t> , l do / </a:t>
            </a:r>
            <a:r>
              <a:rPr lang="tr-TR" sz="3600" dirty="0" err="1" smtClean="0">
                <a:solidFill>
                  <a:srgbClr val="00B0F0"/>
                </a:solidFill>
              </a:rPr>
              <a:t>yes</a:t>
            </a:r>
            <a:r>
              <a:rPr lang="tr-TR" sz="3600" dirty="0" smtClean="0">
                <a:solidFill>
                  <a:srgbClr val="00B0F0"/>
                </a:solidFill>
              </a:rPr>
              <a:t> l </a:t>
            </a:r>
            <a:r>
              <a:rPr lang="tr-TR" sz="3600" dirty="0" err="1" smtClean="0">
                <a:solidFill>
                  <a:srgbClr val="00B0F0"/>
                </a:solidFill>
              </a:rPr>
              <a:t>get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up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early</a:t>
            </a:r>
            <a:r>
              <a:rPr lang="tr-TR" sz="3600" dirty="0" smtClean="0">
                <a:solidFill>
                  <a:srgbClr val="00B0F0"/>
                </a:solidFill>
              </a:rPr>
              <a:t/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smtClean="0">
                <a:solidFill>
                  <a:srgbClr val="00B0F0"/>
                </a:solidFill>
              </a:rPr>
              <a:t>- no l </a:t>
            </a:r>
            <a:r>
              <a:rPr lang="tr-TR" sz="3600" dirty="0" err="1" smtClean="0">
                <a:solidFill>
                  <a:srgbClr val="00B0F0"/>
                </a:solidFill>
              </a:rPr>
              <a:t>don’t</a:t>
            </a:r>
            <a:r>
              <a:rPr lang="tr-TR" sz="3600" dirty="0" smtClean="0">
                <a:solidFill>
                  <a:srgbClr val="00B0F0"/>
                </a:solidFill>
              </a:rPr>
              <a:t> / no l </a:t>
            </a:r>
            <a:r>
              <a:rPr lang="tr-TR" sz="3600" dirty="0" err="1" smtClean="0">
                <a:solidFill>
                  <a:srgbClr val="00B0F0"/>
                </a:solidFill>
              </a:rPr>
              <a:t>don’t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get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up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early</a:t>
            </a:r>
            <a:r>
              <a:rPr lang="tr-TR" sz="3600" dirty="0" smtClean="0">
                <a:solidFill>
                  <a:srgbClr val="00B0F0"/>
                </a:solidFill>
              </a:rPr>
              <a:t/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smtClean="0">
                <a:solidFill>
                  <a:srgbClr val="00B0F0"/>
                </a:solidFill>
              </a:rPr>
              <a:t>(?) </a:t>
            </a:r>
            <a:r>
              <a:rPr lang="tr-TR" sz="3600" dirty="0" err="1" smtClean="0">
                <a:solidFill>
                  <a:srgbClr val="00B0F0"/>
                </a:solidFill>
              </a:rPr>
              <a:t>does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your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mother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cook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dinner</a:t>
            </a:r>
            <a:r>
              <a:rPr lang="tr-TR" sz="3600" dirty="0" smtClean="0">
                <a:solidFill>
                  <a:srgbClr val="00B0F0"/>
                </a:solidFill>
              </a:rPr>
              <a:t> ? 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smtClean="0">
                <a:solidFill>
                  <a:srgbClr val="00B0F0"/>
                </a:solidFill>
              </a:rPr>
              <a:t>-</a:t>
            </a:r>
            <a:r>
              <a:rPr lang="tr-TR" sz="3600" dirty="0" err="1" smtClean="0">
                <a:solidFill>
                  <a:srgbClr val="00B0F0"/>
                </a:solidFill>
              </a:rPr>
              <a:t>yes</a:t>
            </a:r>
            <a:r>
              <a:rPr lang="tr-TR" sz="3600" dirty="0" smtClean="0">
                <a:solidFill>
                  <a:srgbClr val="00B0F0"/>
                </a:solidFill>
              </a:rPr>
              <a:t>, </a:t>
            </a:r>
            <a:r>
              <a:rPr lang="tr-TR" sz="3600" dirty="0" err="1" smtClean="0">
                <a:solidFill>
                  <a:srgbClr val="00B0F0"/>
                </a:solidFill>
              </a:rPr>
              <a:t>she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does</a:t>
            </a:r>
            <a:r>
              <a:rPr lang="tr-TR" sz="3600" dirty="0" smtClean="0">
                <a:solidFill>
                  <a:srgbClr val="00B0F0"/>
                </a:solidFill>
              </a:rPr>
              <a:t>  / no </a:t>
            </a:r>
            <a:r>
              <a:rPr lang="tr-TR" sz="3600" dirty="0" err="1" smtClean="0">
                <a:solidFill>
                  <a:srgbClr val="00B0F0"/>
                </a:solidFill>
              </a:rPr>
              <a:t>she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doesn’t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smtClean="0"/>
              <a:t/>
            </a:r>
            <a:br>
              <a:rPr lang="tr-TR" sz="3600" dirty="0" smtClean="0"/>
            </a:br>
            <a:endParaRPr lang="tr-TR" sz="3600" dirty="0"/>
          </a:p>
        </p:txBody>
      </p:sp>
      <p:sp>
        <p:nvSpPr>
          <p:cNvPr id="3" name="2 Akış Çizelgesi: Öteki İşlem"/>
          <p:cNvSpPr/>
          <p:nvPr/>
        </p:nvSpPr>
        <p:spPr>
          <a:xfrm>
            <a:off x="5429256" y="5357802"/>
            <a:ext cx="3214710" cy="1500198"/>
          </a:xfrm>
          <a:prstGeom prst="flowChartAlternateProcess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err="1" smtClean="0">
                <a:solidFill>
                  <a:srgbClr val="00B0F0"/>
                </a:solidFill>
              </a:rPr>
              <a:t>Early</a:t>
            </a:r>
            <a:r>
              <a:rPr lang="tr-TR" dirty="0" smtClean="0">
                <a:solidFill>
                  <a:srgbClr val="00B0F0"/>
                </a:solidFill>
              </a:rPr>
              <a:t> : erken</a:t>
            </a:r>
          </a:p>
          <a:p>
            <a:pPr algn="ctr"/>
            <a:r>
              <a:rPr lang="tr-TR" dirty="0" err="1" smtClean="0">
                <a:solidFill>
                  <a:srgbClr val="00B0F0"/>
                </a:solidFill>
              </a:rPr>
              <a:t>Cook</a:t>
            </a:r>
            <a:r>
              <a:rPr lang="tr-TR" dirty="0" smtClean="0">
                <a:solidFill>
                  <a:srgbClr val="00B0F0"/>
                </a:solidFill>
              </a:rPr>
              <a:t> </a:t>
            </a:r>
            <a:r>
              <a:rPr lang="tr-TR" dirty="0" err="1" smtClean="0">
                <a:solidFill>
                  <a:srgbClr val="00B0F0"/>
                </a:solidFill>
              </a:rPr>
              <a:t>dinner</a:t>
            </a:r>
            <a:r>
              <a:rPr lang="tr-TR" dirty="0" smtClean="0">
                <a:solidFill>
                  <a:srgbClr val="00B0F0"/>
                </a:solidFill>
              </a:rPr>
              <a:t> : akşam yemeği </a:t>
            </a:r>
            <a:endParaRPr lang="tr-TR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2844" y="0"/>
            <a:ext cx="8543956" cy="6858000"/>
          </a:xfrm>
        </p:spPr>
        <p:txBody>
          <a:bodyPr>
            <a:normAutofit fontScale="90000"/>
          </a:bodyPr>
          <a:lstStyle/>
          <a:p>
            <a:r>
              <a:rPr lang="tr-TR" sz="3600" dirty="0" err="1" smtClean="0">
                <a:solidFill>
                  <a:schemeClr val="tx1">
                    <a:lumMod val="95000"/>
                  </a:schemeClr>
                </a:solidFill>
              </a:rPr>
              <a:t>every</a:t>
            </a:r>
            <a:r>
              <a:rPr lang="tr-TR" sz="3600" dirty="0" smtClean="0">
                <a:solidFill>
                  <a:schemeClr val="tx1">
                    <a:lumMod val="95000"/>
                  </a:schemeClr>
                </a:solidFill>
              </a:rPr>
              <a:t> ( her )</a:t>
            </a:r>
            <a:r>
              <a:rPr lang="tr-TR" sz="3600" dirty="0" smtClean="0"/>
              <a:t/>
            </a:r>
            <a:br>
              <a:rPr lang="tr-TR" sz="3600" dirty="0" smtClean="0"/>
            </a:br>
            <a:r>
              <a:rPr lang="tr-TR" sz="3600" dirty="0" smtClean="0"/>
              <a:t/>
            </a:r>
            <a:br>
              <a:rPr lang="tr-TR" sz="3600" dirty="0" smtClean="0"/>
            </a:br>
            <a:r>
              <a:rPr lang="tr-TR" sz="3600" dirty="0" err="1" smtClean="0">
                <a:solidFill>
                  <a:srgbClr val="FF0000"/>
                </a:solidFill>
              </a:rPr>
              <a:t>every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day</a:t>
            </a:r>
            <a:r>
              <a:rPr lang="tr-TR" sz="3600" dirty="0" smtClean="0">
                <a:solidFill>
                  <a:srgbClr val="FF0000"/>
                </a:solidFill>
              </a:rPr>
              <a:t> :</a:t>
            </a:r>
            <a:r>
              <a:rPr lang="tr-TR" sz="3600" dirty="0" smtClean="0">
                <a:solidFill>
                  <a:srgbClr val="00B0F0"/>
                </a:solidFill>
              </a:rPr>
              <a:t> her gün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err="1" smtClean="0">
                <a:solidFill>
                  <a:srgbClr val="FF0000"/>
                </a:solidFill>
              </a:rPr>
              <a:t>every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week</a:t>
            </a:r>
            <a:r>
              <a:rPr lang="tr-TR" sz="3600" dirty="0" smtClean="0">
                <a:solidFill>
                  <a:srgbClr val="FF0000"/>
                </a:solidFill>
              </a:rPr>
              <a:t>: </a:t>
            </a:r>
            <a:r>
              <a:rPr lang="tr-TR" sz="3600" dirty="0" smtClean="0">
                <a:solidFill>
                  <a:srgbClr val="00B0F0"/>
                </a:solidFill>
              </a:rPr>
              <a:t>her hafta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err="1" smtClean="0">
                <a:solidFill>
                  <a:srgbClr val="FF0000"/>
                </a:solidFill>
              </a:rPr>
              <a:t>every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month</a:t>
            </a:r>
            <a:r>
              <a:rPr lang="tr-TR" sz="3600" dirty="0" smtClean="0">
                <a:solidFill>
                  <a:srgbClr val="FF0000"/>
                </a:solidFill>
              </a:rPr>
              <a:t>: </a:t>
            </a:r>
            <a:r>
              <a:rPr lang="tr-TR" sz="3600" dirty="0" smtClean="0">
                <a:solidFill>
                  <a:srgbClr val="00B0F0"/>
                </a:solidFill>
              </a:rPr>
              <a:t>her ay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err="1" smtClean="0">
                <a:solidFill>
                  <a:srgbClr val="FF0000"/>
                </a:solidFill>
              </a:rPr>
              <a:t>every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year</a:t>
            </a:r>
            <a:r>
              <a:rPr lang="tr-TR" sz="3600" dirty="0" smtClean="0">
                <a:solidFill>
                  <a:srgbClr val="FF0000"/>
                </a:solidFill>
              </a:rPr>
              <a:t> : </a:t>
            </a:r>
            <a:r>
              <a:rPr lang="tr-TR" sz="3600" dirty="0" smtClean="0">
                <a:solidFill>
                  <a:srgbClr val="00B0F0"/>
                </a:solidFill>
              </a:rPr>
              <a:t>har yıl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err="1" smtClean="0">
                <a:solidFill>
                  <a:srgbClr val="FF0000"/>
                </a:solidFill>
              </a:rPr>
              <a:t>every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summer</a:t>
            </a:r>
            <a:r>
              <a:rPr lang="tr-TR" sz="3600" dirty="0" smtClean="0">
                <a:solidFill>
                  <a:srgbClr val="FF0000"/>
                </a:solidFill>
              </a:rPr>
              <a:t>: </a:t>
            </a:r>
            <a:r>
              <a:rPr lang="tr-TR" sz="3600" dirty="0" smtClean="0">
                <a:solidFill>
                  <a:srgbClr val="00B0F0"/>
                </a:solidFill>
              </a:rPr>
              <a:t>her yaz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err="1" smtClean="0">
                <a:solidFill>
                  <a:srgbClr val="FF0000"/>
                </a:solidFill>
              </a:rPr>
              <a:t>every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weak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end</a:t>
            </a:r>
            <a:r>
              <a:rPr lang="tr-TR" sz="3600" dirty="0" smtClean="0">
                <a:solidFill>
                  <a:srgbClr val="FF0000"/>
                </a:solidFill>
              </a:rPr>
              <a:t> : </a:t>
            </a:r>
            <a:r>
              <a:rPr lang="tr-TR" sz="3600" dirty="0" smtClean="0">
                <a:solidFill>
                  <a:srgbClr val="00B0F0"/>
                </a:solidFill>
              </a:rPr>
              <a:t>her hafta sonu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err="1" smtClean="0">
                <a:solidFill>
                  <a:srgbClr val="FF0000"/>
                </a:solidFill>
              </a:rPr>
              <a:t>every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morning</a:t>
            </a:r>
            <a:r>
              <a:rPr lang="tr-TR" sz="3600" dirty="0" smtClean="0">
                <a:solidFill>
                  <a:srgbClr val="FF0000"/>
                </a:solidFill>
              </a:rPr>
              <a:t>:  </a:t>
            </a:r>
            <a:r>
              <a:rPr lang="tr-TR" sz="3600" dirty="0" smtClean="0">
                <a:solidFill>
                  <a:srgbClr val="00B0F0"/>
                </a:solidFill>
              </a:rPr>
              <a:t>her sabah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err="1" smtClean="0">
                <a:solidFill>
                  <a:srgbClr val="FF0000"/>
                </a:solidFill>
              </a:rPr>
              <a:t>every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july</a:t>
            </a:r>
            <a:r>
              <a:rPr lang="tr-TR" sz="3600" dirty="0" smtClean="0">
                <a:solidFill>
                  <a:srgbClr val="FF0000"/>
                </a:solidFill>
              </a:rPr>
              <a:t>: </a:t>
            </a:r>
            <a:r>
              <a:rPr lang="tr-TR" sz="3600" dirty="0" smtClean="0">
                <a:solidFill>
                  <a:srgbClr val="00B0F0"/>
                </a:solidFill>
              </a:rPr>
              <a:t>her temmuz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err="1" smtClean="0">
                <a:solidFill>
                  <a:srgbClr val="FF0000"/>
                </a:solidFill>
              </a:rPr>
              <a:t>every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Monday</a:t>
            </a:r>
            <a:r>
              <a:rPr lang="tr-TR" sz="3600" dirty="0" smtClean="0">
                <a:solidFill>
                  <a:srgbClr val="FF0000"/>
                </a:solidFill>
              </a:rPr>
              <a:t>: </a:t>
            </a:r>
            <a:r>
              <a:rPr lang="tr-TR" sz="3600" dirty="0" smtClean="0">
                <a:solidFill>
                  <a:srgbClr val="00B0F0"/>
                </a:solidFill>
              </a:rPr>
              <a:t>her gün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4000" dirty="0" err="1" smtClean="0">
                <a:solidFill>
                  <a:schemeClr val="tx1">
                    <a:lumMod val="95000"/>
                  </a:schemeClr>
                </a:solidFill>
              </a:rPr>
              <a:t>She</a:t>
            </a:r>
            <a:r>
              <a:rPr lang="tr-TR" sz="4000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tr-TR" sz="4000" dirty="0" err="1" smtClean="0">
                <a:solidFill>
                  <a:schemeClr val="tx1">
                    <a:lumMod val="95000"/>
                  </a:schemeClr>
                </a:solidFill>
              </a:rPr>
              <a:t>every</a:t>
            </a:r>
            <a:r>
              <a:rPr lang="tr-TR" sz="4000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tr-TR" sz="4000" dirty="0" err="1" smtClean="0">
                <a:solidFill>
                  <a:schemeClr val="tx1">
                    <a:lumMod val="95000"/>
                  </a:schemeClr>
                </a:solidFill>
              </a:rPr>
              <a:t>week</a:t>
            </a:r>
            <a:r>
              <a:rPr lang="tr-TR" sz="4000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tr-TR" sz="4000" dirty="0" err="1" smtClean="0">
                <a:solidFill>
                  <a:schemeClr val="tx1">
                    <a:lumMod val="95000"/>
                  </a:schemeClr>
                </a:solidFill>
              </a:rPr>
              <a:t>take</a:t>
            </a:r>
            <a:r>
              <a:rPr lang="tr-TR" sz="4000" dirty="0" smtClean="0">
                <a:solidFill>
                  <a:schemeClr val="tx1">
                    <a:lumMod val="95000"/>
                  </a:schemeClr>
                </a:solidFill>
              </a:rPr>
              <a:t> a </a:t>
            </a:r>
            <a:r>
              <a:rPr lang="tr-TR" sz="4000" dirty="0" err="1" smtClean="0">
                <a:solidFill>
                  <a:schemeClr val="tx1">
                    <a:lumMod val="95000"/>
                  </a:schemeClr>
                </a:solidFill>
              </a:rPr>
              <a:t>shower</a:t>
            </a:r>
            <a:r>
              <a:rPr lang="tr-TR" sz="4000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tr-TR" sz="3600" dirty="0" smtClean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tr-TR" sz="3600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tr-TR" sz="4000" dirty="0" smtClean="0">
                <a:solidFill>
                  <a:schemeClr val="tx1">
                    <a:lumMod val="95000"/>
                  </a:schemeClr>
                </a:solidFill>
              </a:rPr>
              <a:t>(O her hafta duş alır. )</a:t>
            </a:r>
            <a:r>
              <a:rPr lang="tr-TR" sz="3600" dirty="0" smtClean="0">
                <a:solidFill>
                  <a:srgbClr val="00B0F0"/>
                </a:solidFill>
              </a:rPr>
              <a:t/>
            </a:r>
            <a:br>
              <a:rPr lang="tr-TR" sz="3600" dirty="0" smtClean="0">
                <a:solidFill>
                  <a:srgbClr val="00B0F0"/>
                </a:solidFill>
              </a:rPr>
            </a:br>
            <a:endParaRPr lang="tr-TR" sz="36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tr-TR" sz="4000" dirty="0" err="1" smtClean="0">
                <a:solidFill>
                  <a:srgbClr val="FF0000"/>
                </a:solidFill>
              </a:rPr>
              <a:t>Preposition</a:t>
            </a:r>
            <a:r>
              <a:rPr lang="tr-TR" sz="4000" dirty="0" smtClean="0">
                <a:solidFill>
                  <a:srgbClr val="FF0000"/>
                </a:solidFill>
              </a:rPr>
              <a:t> of </a:t>
            </a:r>
            <a:r>
              <a:rPr lang="tr-TR" sz="4000" dirty="0" err="1" smtClean="0">
                <a:solidFill>
                  <a:srgbClr val="FF0000"/>
                </a:solidFill>
              </a:rPr>
              <a:t>place</a:t>
            </a:r>
            <a:r>
              <a:rPr lang="tr-TR" sz="4000" dirty="0" smtClean="0"/>
              <a:t/>
            </a:r>
            <a:br>
              <a:rPr lang="tr-TR" sz="4000" dirty="0" smtClean="0"/>
            </a:br>
            <a:r>
              <a:rPr lang="tr-TR" sz="4000" dirty="0" smtClean="0"/>
              <a:t>  </a:t>
            </a:r>
            <a:r>
              <a:rPr lang="tr-TR" sz="3600" dirty="0" smtClean="0"/>
              <a:t/>
            </a:r>
            <a:br>
              <a:rPr lang="tr-TR" sz="3600" dirty="0" smtClean="0"/>
            </a:br>
            <a:r>
              <a:rPr lang="tr-TR" sz="3600" dirty="0" smtClean="0">
                <a:solidFill>
                  <a:srgbClr val="00B0F0"/>
                </a:solidFill>
              </a:rPr>
              <a:t>on : üstünde 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err="1" smtClean="0">
                <a:solidFill>
                  <a:srgbClr val="00B0F0"/>
                </a:solidFill>
              </a:rPr>
              <a:t>next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to</a:t>
            </a:r>
            <a:r>
              <a:rPr lang="tr-TR" sz="3600" dirty="0" smtClean="0">
                <a:solidFill>
                  <a:srgbClr val="00B0F0"/>
                </a:solidFill>
              </a:rPr>
              <a:t> . Bitişiğinde 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smtClean="0">
                <a:solidFill>
                  <a:srgbClr val="00B0F0"/>
                </a:solidFill>
              </a:rPr>
              <a:t>in : içinde 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err="1" smtClean="0">
                <a:solidFill>
                  <a:srgbClr val="00B0F0"/>
                </a:solidFill>
              </a:rPr>
              <a:t>near</a:t>
            </a:r>
            <a:r>
              <a:rPr lang="tr-TR" sz="3600" dirty="0" smtClean="0">
                <a:solidFill>
                  <a:srgbClr val="00B0F0"/>
                </a:solidFill>
              </a:rPr>
              <a:t> .yakınında 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smtClean="0">
                <a:solidFill>
                  <a:srgbClr val="00B0F0"/>
                </a:solidFill>
              </a:rPr>
              <a:t>in </a:t>
            </a:r>
            <a:r>
              <a:rPr lang="tr-TR" sz="3600" dirty="0" err="1" smtClean="0">
                <a:solidFill>
                  <a:srgbClr val="00B0F0"/>
                </a:solidFill>
              </a:rPr>
              <a:t>front</a:t>
            </a:r>
            <a:r>
              <a:rPr lang="tr-TR" sz="3600" dirty="0" smtClean="0">
                <a:solidFill>
                  <a:srgbClr val="00B0F0"/>
                </a:solidFill>
              </a:rPr>
              <a:t> of :önünde 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err="1" smtClean="0">
                <a:solidFill>
                  <a:srgbClr val="00B0F0"/>
                </a:solidFill>
              </a:rPr>
              <a:t>opposite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across</a:t>
            </a:r>
            <a:r>
              <a:rPr lang="tr-TR" sz="3600" dirty="0" smtClean="0">
                <a:solidFill>
                  <a:srgbClr val="00B0F0"/>
                </a:solidFill>
              </a:rPr>
              <a:t> : karşısında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err="1" smtClean="0">
                <a:solidFill>
                  <a:srgbClr val="00B0F0"/>
                </a:solidFill>
              </a:rPr>
              <a:t>between</a:t>
            </a:r>
            <a:r>
              <a:rPr lang="tr-TR" sz="3600" dirty="0" smtClean="0">
                <a:solidFill>
                  <a:srgbClr val="00B0F0"/>
                </a:solidFill>
              </a:rPr>
              <a:t> : arasında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smtClean="0">
                <a:solidFill>
                  <a:srgbClr val="00B0F0"/>
                </a:solidFill>
              </a:rPr>
              <a:t>in </a:t>
            </a:r>
            <a:r>
              <a:rPr lang="tr-TR" sz="3600" dirty="0" err="1" smtClean="0">
                <a:solidFill>
                  <a:srgbClr val="00B0F0"/>
                </a:solidFill>
              </a:rPr>
              <a:t>the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</a:rPr>
              <a:t>middile</a:t>
            </a:r>
            <a:r>
              <a:rPr lang="tr-TR" sz="3600" dirty="0" smtClean="0">
                <a:solidFill>
                  <a:srgbClr val="00B0F0"/>
                </a:solidFill>
              </a:rPr>
              <a:t> of : ortasında </a:t>
            </a:r>
            <a:br>
              <a:rPr lang="tr-TR" sz="3600" dirty="0" smtClean="0">
                <a:solidFill>
                  <a:srgbClr val="00B0F0"/>
                </a:solidFill>
              </a:rPr>
            </a:br>
            <a:r>
              <a:rPr lang="tr-TR" sz="3600" dirty="0" err="1" smtClean="0">
                <a:solidFill>
                  <a:srgbClr val="00B0F0"/>
                </a:solidFill>
              </a:rPr>
              <a:t>behind</a:t>
            </a:r>
            <a:r>
              <a:rPr lang="tr-TR" sz="3600" dirty="0" smtClean="0">
                <a:solidFill>
                  <a:srgbClr val="00B0F0"/>
                </a:solidFill>
              </a:rPr>
              <a:t> : </a:t>
            </a:r>
            <a:r>
              <a:rPr lang="tr-TR" sz="3600" dirty="0" err="1" smtClean="0">
                <a:solidFill>
                  <a:srgbClr val="00B0F0"/>
                </a:solidFill>
              </a:rPr>
              <a:t>arkadsında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endParaRPr lang="tr-TR" sz="36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0000"/>
          </a:bodyPr>
          <a:lstStyle/>
          <a:p>
            <a:r>
              <a:rPr lang="tr-TR" sz="2000" dirty="0" err="1" smtClean="0">
                <a:solidFill>
                  <a:srgbClr val="00B0F0"/>
                </a:solidFill>
              </a:rPr>
              <a:t>Bakery</a:t>
            </a:r>
            <a:r>
              <a:rPr lang="tr-TR" sz="2000" dirty="0" smtClean="0">
                <a:solidFill>
                  <a:srgbClr val="00B0F0"/>
                </a:solidFill>
              </a:rPr>
              <a:t> :fırın</a:t>
            </a:r>
            <a:r>
              <a:rPr lang="tr-TR" sz="3600" dirty="0" smtClean="0">
                <a:solidFill>
                  <a:srgbClr val="00B0F0"/>
                </a:solidFill>
              </a:rPr>
              <a:t> </a:t>
            </a:r>
            <a:r>
              <a:rPr lang="tr-TR" sz="2800" dirty="0" smtClean="0">
                <a:solidFill>
                  <a:srgbClr val="00B0F0"/>
                </a:solidFill>
              </a:rPr>
              <a:t/>
            </a:r>
            <a:br>
              <a:rPr lang="tr-TR" sz="2800" dirty="0" smtClean="0">
                <a:solidFill>
                  <a:srgbClr val="00B0F0"/>
                </a:solidFill>
              </a:rPr>
            </a:br>
            <a:r>
              <a:rPr lang="tr-TR" sz="2000" dirty="0" err="1" smtClean="0">
                <a:solidFill>
                  <a:srgbClr val="00B0F0"/>
                </a:solidFill>
              </a:rPr>
              <a:t>museum</a:t>
            </a:r>
            <a:r>
              <a:rPr lang="tr-TR" sz="2000" dirty="0" smtClean="0">
                <a:solidFill>
                  <a:srgbClr val="00B0F0"/>
                </a:solidFill>
              </a:rPr>
              <a:t> : müze</a:t>
            </a:r>
            <a:br>
              <a:rPr lang="tr-TR" sz="2000" dirty="0" smtClean="0">
                <a:solidFill>
                  <a:srgbClr val="00B0F0"/>
                </a:solidFill>
              </a:rPr>
            </a:br>
            <a:r>
              <a:rPr lang="tr-TR" sz="2000" dirty="0" err="1" smtClean="0">
                <a:solidFill>
                  <a:srgbClr val="00B0F0"/>
                </a:solidFill>
              </a:rPr>
              <a:t>the</a:t>
            </a:r>
            <a:r>
              <a:rPr lang="tr-TR" sz="2000" dirty="0" smtClean="0">
                <a:solidFill>
                  <a:srgbClr val="00B0F0"/>
                </a:solidFill>
              </a:rPr>
              <a:t> </a:t>
            </a:r>
            <a:r>
              <a:rPr lang="tr-TR" sz="2000" dirty="0" err="1" smtClean="0">
                <a:solidFill>
                  <a:srgbClr val="00B0F0"/>
                </a:solidFill>
              </a:rPr>
              <a:t>atre</a:t>
            </a:r>
            <a:r>
              <a:rPr lang="tr-TR" sz="2000" dirty="0" smtClean="0">
                <a:solidFill>
                  <a:srgbClr val="00B0F0"/>
                </a:solidFill>
              </a:rPr>
              <a:t> : tiyatro</a:t>
            </a:r>
            <a:br>
              <a:rPr lang="tr-TR" sz="2000" dirty="0" smtClean="0">
                <a:solidFill>
                  <a:srgbClr val="00B0F0"/>
                </a:solidFill>
              </a:rPr>
            </a:br>
            <a:r>
              <a:rPr lang="tr-TR" sz="2000" dirty="0" err="1" smtClean="0">
                <a:solidFill>
                  <a:srgbClr val="00B0F0"/>
                </a:solidFill>
              </a:rPr>
              <a:t>hospital</a:t>
            </a:r>
            <a:r>
              <a:rPr lang="tr-TR" sz="2000" dirty="0" smtClean="0">
                <a:solidFill>
                  <a:srgbClr val="00B0F0"/>
                </a:solidFill>
              </a:rPr>
              <a:t> :hastane</a:t>
            </a:r>
            <a:br>
              <a:rPr lang="tr-TR" sz="2000" dirty="0" smtClean="0">
                <a:solidFill>
                  <a:srgbClr val="00B0F0"/>
                </a:solidFill>
              </a:rPr>
            </a:br>
            <a:r>
              <a:rPr lang="tr-TR" sz="2000" dirty="0" err="1" smtClean="0">
                <a:solidFill>
                  <a:srgbClr val="00B0F0"/>
                </a:solidFill>
              </a:rPr>
              <a:t>chemist’s</a:t>
            </a:r>
            <a:r>
              <a:rPr lang="tr-TR" sz="2000" dirty="0" smtClean="0">
                <a:solidFill>
                  <a:srgbClr val="00B0F0"/>
                </a:solidFill>
              </a:rPr>
              <a:t> : eczane</a:t>
            </a:r>
            <a:br>
              <a:rPr lang="tr-TR" sz="2000" dirty="0" smtClean="0">
                <a:solidFill>
                  <a:srgbClr val="00B0F0"/>
                </a:solidFill>
              </a:rPr>
            </a:br>
            <a:r>
              <a:rPr lang="tr-TR" sz="2000" dirty="0" smtClean="0">
                <a:solidFill>
                  <a:srgbClr val="00B0F0"/>
                </a:solidFill>
              </a:rPr>
              <a:t>toy </a:t>
            </a:r>
            <a:r>
              <a:rPr lang="tr-TR" sz="2000" dirty="0" err="1" smtClean="0">
                <a:solidFill>
                  <a:srgbClr val="00B0F0"/>
                </a:solidFill>
              </a:rPr>
              <a:t>shop</a:t>
            </a:r>
            <a:r>
              <a:rPr lang="tr-TR" sz="2000" dirty="0" smtClean="0">
                <a:solidFill>
                  <a:srgbClr val="00B0F0"/>
                </a:solidFill>
              </a:rPr>
              <a:t> :oyuncak dükkanı</a:t>
            </a:r>
            <a:br>
              <a:rPr lang="tr-TR" sz="2000" dirty="0" smtClean="0">
                <a:solidFill>
                  <a:srgbClr val="00B0F0"/>
                </a:solidFill>
              </a:rPr>
            </a:br>
            <a:r>
              <a:rPr lang="tr-TR" sz="2000" dirty="0" smtClean="0">
                <a:solidFill>
                  <a:srgbClr val="00B0F0"/>
                </a:solidFill>
              </a:rPr>
              <a:t>post </a:t>
            </a:r>
            <a:r>
              <a:rPr lang="tr-TR" sz="2000" dirty="0" err="1" smtClean="0">
                <a:solidFill>
                  <a:srgbClr val="00B0F0"/>
                </a:solidFill>
              </a:rPr>
              <a:t>office</a:t>
            </a:r>
            <a:r>
              <a:rPr lang="tr-TR" sz="2000" dirty="0" smtClean="0">
                <a:solidFill>
                  <a:srgbClr val="00B0F0"/>
                </a:solidFill>
              </a:rPr>
              <a:t> :postane</a:t>
            </a:r>
            <a:br>
              <a:rPr lang="tr-TR" sz="2000" dirty="0" smtClean="0">
                <a:solidFill>
                  <a:srgbClr val="00B0F0"/>
                </a:solidFill>
              </a:rPr>
            </a:br>
            <a:r>
              <a:rPr lang="tr-TR" sz="2000" dirty="0" err="1" smtClean="0">
                <a:solidFill>
                  <a:srgbClr val="00B0F0"/>
                </a:solidFill>
              </a:rPr>
              <a:t>book</a:t>
            </a:r>
            <a:r>
              <a:rPr lang="tr-TR" sz="2000" dirty="0" smtClean="0">
                <a:solidFill>
                  <a:srgbClr val="00B0F0"/>
                </a:solidFill>
              </a:rPr>
              <a:t> </a:t>
            </a:r>
            <a:r>
              <a:rPr lang="tr-TR" sz="2000" dirty="0" err="1" smtClean="0">
                <a:solidFill>
                  <a:srgbClr val="00B0F0"/>
                </a:solidFill>
              </a:rPr>
              <a:t>shop</a:t>
            </a:r>
            <a:r>
              <a:rPr lang="tr-TR" sz="2000" dirty="0" smtClean="0">
                <a:solidFill>
                  <a:srgbClr val="00B0F0"/>
                </a:solidFill>
              </a:rPr>
              <a:t> : kitap dükkanı</a:t>
            </a:r>
            <a:br>
              <a:rPr lang="tr-TR" sz="2000" dirty="0" smtClean="0">
                <a:solidFill>
                  <a:srgbClr val="00B0F0"/>
                </a:solidFill>
              </a:rPr>
            </a:br>
            <a:r>
              <a:rPr lang="tr-TR" sz="2000" dirty="0" err="1" smtClean="0">
                <a:solidFill>
                  <a:srgbClr val="00B0F0"/>
                </a:solidFill>
              </a:rPr>
              <a:t>florist</a:t>
            </a:r>
            <a:r>
              <a:rPr lang="tr-TR" sz="2000" dirty="0" smtClean="0">
                <a:solidFill>
                  <a:srgbClr val="00B0F0"/>
                </a:solidFill>
              </a:rPr>
              <a:t> :çiçekçi</a:t>
            </a:r>
            <a:br>
              <a:rPr lang="tr-TR" sz="2000" dirty="0" smtClean="0">
                <a:solidFill>
                  <a:srgbClr val="00B0F0"/>
                </a:solidFill>
              </a:rPr>
            </a:br>
            <a:r>
              <a:rPr lang="tr-TR" sz="2000" dirty="0" err="1" smtClean="0">
                <a:solidFill>
                  <a:srgbClr val="00B0F0"/>
                </a:solidFill>
              </a:rPr>
              <a:t>resturant</a:t>
            </a:r>
            <a:r>
              <a:rPr lang="tr-TR" sz="2000" dirty="0" smtClean="0">
                <a:solidFill>
                  <a:srgbClr val="00B0F0"/>
                </a:solidFill>
              </a:rPr>
              <a:t> : </a:t>
            </a:r>
            <a:r>
              <a:rPr lang="tr-TR" sz="2000" dirty="0" err="1" smtClean="0">
                <a:solidFill>
                  <a:srgbClr val="00B0F0"/>
                </a:solidFill>
              </a:rPr>
              <a:t>restorant</a:t>
            </a:r>
            <a:r>
              <a:rPr lang="tr-TR" sz="2000" dirty="0" smtClean="0">
                <a:solidFill>
                  <a:srgbClr val="00B0F0"/>
                </a:solidFill>
              </a:rPr>
              <a:t/>
            </a:r>
            <a:br>
              <a:rPr lang="tr-TR" sz="2000" dirty="0" smtClean="0">
                <a:solidFill>
                  <a:srgbClr val="00B0F0"/>
                </a:solidFill>
              </a:rPr>
            </a:br>
            <a:r>
              <a:rPr lang="tr-TR" sz="2000" dirty="0" smtClean="0">
                <a:solidFill>
                  <a:srgbClr val="00B0F0"/>
                </a:solidFill>
              </a:rPr>
              <a:t>bank : banka</a:t>
            </a:r>
            <a:br>
              <a:rPr lang="tr-TR" sz="2000" dirty="0" smtClean="0">
                <a:solidFill>
                  <a:srgbClr val="00B0F0"/>
                </a:solidFill>
              </a:rPr>
            </a:br>
            <a:r>
              <a:rPr lang="tr-TR" sz="2000" dirty="0" err="1" smtClean="0">
                <a:solidFill>
                  <a:srgbClr val="00B0F0"/>
                </a:solidFill>
              </a:rPr>
              <a:t>hotel</a:t>
            </a:r>
            <a:r>
              <a:rPr lang="tr-TR" sz="2000" dirty="0" smtClean="0">
                <a:solidFill>
                  <a:srgbClr val="00B0F0"/>
                </a:solidFill>
              </a:rPr>
              <a:t> : otel</a:t>
            </a:r>
            <a:br>
              <a:rPr lang="tr-TR" sz="2000" dirty="0" smtClean="0">
                <a:solidFill>
                  <a:srgbClr val="00B0F0"/>
                </a:solidFill>
              </a:rPr>
            </a:br>
            <a:r>
              <a:rPr lang="tr-TR" sz="2000" dirty="0" err="1" smtClean="0">
                <a:solidFill>
                  <a:srgbClr val="00B0F0"/>
                </a:solidFill>
              </a:rPr>
              <a:t>library</a:t>
            </a:r>
            <a:r>
              <a:rPr lang="tr-TR" sz="2000" dirty="0" smtClean="0">
                <a:solidFill>
                  <a:srgbClr val="00B0F0"/>
                </a:solidFill>
              </a:rPr>
              <a:t> : kütüphane</a:t>
            </a:r>
            <a:br>
              <a:rPr lang="tr-TR" sz="2000" dirty="0" smtClean="0">
                <a:solidFill>
                  <a:srgbClr val="00B0F0"/>
                </a:solidFill>
              </a:rPr>
            </a:br>
            <a:r>
              <a:rPr lang="tr-TR" sz="2000" dirty="0" smtClean="0">
                <a:solidFill>
                  <a:srgbClr val="00B0F0"/>
                </a:solidFill>
              </a:rPr>
              <a:t>market : market</a:t>
            </a:r>
            <a:br>
              <a:rPr lang="tr-TR" sz="2000" dirty="0" smtClean="0">
                <a:solidFill>
                  <a:srgbClr val="00B0F0"/>
                </a:solidFill>
              </a:rPr>
            </a:br>
            <a:r>
              <a:rPr lang="tr-TR" sz="2000" dirty="0" err="1" smtClean="0">
                <a:solidFill>
                  <a:srgbClr val="00B0F0"/>
                </a:solidFill>
              </a:rPr>
              <a:t>shopping</a:t>
            </a:r>
            <a:r>
              <a:rPr lang="tr-TR" sz="2000" dirty="0" smtClean="0">
                <a:solidFill>
                  <a:srgbClr val="00B0F0"/>
                </a:solidFill>
              </a:rPr>
              <a:t> </a:t>
            </a:r>
            <a:r>
              <a:rPr lang="tr-TR" sz="2000" dirty="0" err="1" smtClean="0">
                <a:solidFill>
                  <a:srgbClr val="00B0F0"/>
                </a:solidFill>
              </a:rPr>
              <a:t>mall</a:t>
            </a:r>
            <a:r>
              <a:rPr lang="tr-TR" sz="2000" dirty="0" smtClean="0">
                <a:solidFill>
                  <a:srgbClr val="00B0F0"/>
                </a:solidFill>
              </a:rPr>
              <a:t> : alışveriş merkezi</a:t>
            </a:r>
            <a:br>
              <a:rPr lang="tr-TR" sz="2000" dirty="0" smtClean="0">
                <a:solidFill>
                  <a:srgbClr val="00B0F0"/>
                </a:solidFill>
              </a:rPr>
            </a:br>
            <a:r>
              <a:rPr lang="tr-TR" sz="2000" dirty="0" err="1" smtClean="0">
                <a:solidFill>
                  <a:srgbClr val="00B0F0"/>
                </a:solidFill>
              </a:rPr>
              <a:t>butcher</a:t>
            </a:r>
            <a:r>
              <a:rPr lang="tr-TR" sz="2000" dirty="0" smtClean="0">
                <a:solidFill>
                  <a:srgbClr val="00B0F0"/>
                </a:solidFill>
              </a:rPr>
              <a:t> : kasap</a:t>
            </a:r>
            <a:br>
              <a:rPr lang="tr-TR" sz="2000" dirty="0" smtClean="0">
                <a:solidFill>
                  <a:srgbClr val="00B0F0"/>
                </a:solidFill>
              </a:rPr>
            </a:br>
            <a:r>
              <a:rPr lang="tr-TR" sz="2000" dirty="0" err="1" smtClean="0">
                <a:solidFill>
                  <a:srgbClr val="00B0F0"/>
                </a:solidFill>
              </a:rPr>
              <a:t>grren</a:t>
            </a:r>
            <a:r>
              <a:rPr lang="tr-TR" sz="2000" dirty="0" smtClean="0">
                <a:solidFill>
                  <a:srgbClr val="00B0F0"/>
                </a:solidFill>
              </a:rPr>
              <a:t> </a:t>
            </a:r>
            <a:r>
              <a:rPr lang="tr-TR" sz="2000" dirty="0" err="1" smtClean="0">
                <a:solidFill>
                  <a:srgbClr val="00B0F0"/>
                </a:solidFill>
              </a:rPr>
              <a:t>grocer</a:t>
            </a:r>
            <a:r>
              <a:rPr lang="tr-TR" sz="2000" dirty="0" smtClean="0">
                <a:solidFill>
                  <a:srgbClr val="00B0F0"/>
                </a:solidFill>
              </a:rPr>
              <a:t> : manav</a:t>
            </a:r>
            <a:br>
              <a:rPr lang="tr-TR" sz="2000" dirty="0" smtClean="0">
                <a:solidFill>
                  <a:srgbClr val="00B0F0"/>
                </a:solidFill>
              </a:rPr>
            </a:br>
            <a:r>
              <a:rPr lang="tr-TR" sz="2000" dirty="0" err="1" smtClean="0">
                <a:solidFill>
                  <a:srgbClr val="00B0F0"/>
                </a:solidFill>
              </a:rPr>
              <a:t>cinema</a:t>
            </a:r>
            <a:r>
              <a:rPr lang="tr-TR" sz="2000" dirty="0" smtClean="0">
                <a:solidFill>
                  <a:srgbClr val="00B0F0"/>
                </a:solidFill>
              </a:rPr>
              <a:t> :sinema</a:t>
            </a:r>
            <a:br>
              <a:rPr lang="tr-TR" sz="2000" dirty="0" smtClean="0">
                <a:solidFill>
                  <a:srgbClr val="00B0F0"/>
                </a:solidFill>
              </a:rPr>
            </a:br>
            <a:r>
              <a:rPr lang="tr-TR" sz="2000" dirty="0" err="1" smtClean="0">
                <a:solidFill>
                  <a:srgbClr val="00B0F0"/>
                </a:solidFill>
              </a:rPr>
              <a:t>cafe</a:t>
            </a:r>
            <a:r>
              <a:rPr lang="tr-TR" sz="2000" dirty="0" smtClean="0">
                <a:solidFill>
                  <a:srgbClr val="00B0F0"/>
                </a:solidFill>
              </a:rPr>
              <a:t> : </a:t>
            </a:r>
            <a:r>
              <a:rPr lang="tr-TR" sz="2000" dirty="0" err="1" smtClean="0">
                <a:solidFill>
                  <a:srgbClr val="00B0F0"/>
                </a:solidFill>
              </a:rPr>
              <a:t>kafe</a:t>
            </a:r>
            <a:r>
              <a:rPr lang="tr-TR" sz="2000" dirty="0" smtClean="0">
                <a:solidFill>
                  <a:srgbClr val="00B0F0"/>
                </a:solidFill>
              </a:rPr>
              <a:t/>
            </a:r>
            <a:br>
              <a:rPr lang="tr-TR" sz="2000" dirty="0" smtClean="0">
                <a:solidFill>
                  <a:srgbClr val="00B0F0"/>
                </a:solidFill>
              </a:rPr>
            </a:br>
            <a:r>
              <a:rPr lang="tr-TR" sz="2000" dirty="0" err="1" smtClean="0">
                <a:solidFill>
                  <a:srgbClr val="00B0F0"/>
                </a:solidFill>
              </a:rPr>
              <a:t>stationery</a:t>
            </a:r>
            <a:r>
              <a:rPr lang="tr-TR" sz="2000" dirty="0" smtClean="0">
                <a:solidFill>
                  <a:srgbClr val="00B0F0"/>
                </a:solidFill>
              </a:rPr>
              <a:t> : kırtasiye</a:t>
            </a:r>
            <a:br>
              <a:rPr lang="tr-TR" sz="2000" dirty="0" smtClean="0">
                <a:solidFill>
                  <a:srgbClr val="00B0F0"/>
                </a:solidFill>
              </a:rPr>
            </a:br>
            <a:r>
              <a:rPr lang="tr-TR" sz="2000" dirty="0" err="1" smtClean="0">
                <a:solidFill>
                  <a:srgbClr val="00B0F0"/>
                </a:solidFill>
              </a:rPr>
              <a:t>police</a:t>
            </a:r>
            <a:r>
              <a:rPr lang="tr-TR" sz="2000" dirty="0" smtClean="0">
                <a:solidFill>
                  <a:srgbClr val="00B0F0"/>
                </a:solidFill>
              </a:rPr>
              <a:t> </a:t>
            </a:r>
            <a:r>
              <a:rPr lang="tr-TR" sz="2000" dirty="0" err="1" smtClean="0">
                <a:solidFill>
                  <a:srgbClr val="00B0F0"/>
                </a:solidFill>
              </a:rPr>
              <a:t>station</a:t>
            </a:r>
            <a:r>
              <a:rPr lang="tr-TR" sz="2000" dirty="0" smtClean="0">
                <a:solidFill>
                  <a:srgbClr val="00B0F0"/>
                </a:solidFill>
              </a:rPr>
              <a:t> : polis merkezi</a:t>
            </a:r>
            <a:br>
              <a:rPr lang="tr-TR" sz="2000" dirty="0" smtClean="0">
                <a:solidFill>
                  <a:srgbClr val="00B0F0"/>
                </a:solidFill>
              </a:rPr>
            </a:br>
            <a:r>
              <a:rPr lang="tr-TR" sz="2000" dirty="0" err="1" smtClean="0">
                <a:solidFill>
                  <a:srgbClr val="00B0F0"/>
                </a:solidFill>
              </a:rPr>
              <a:t>hair</a:t>
            </a:r>
            <a:r>
              <a:rPr lang="tr-TR" sz="2000" dirty="0" smtClean="0">
                <a:solidFill>
                  <a:srgbClr val="00B0F0"/>
                </a:solidFill>
              </a:rPr>
              <a:t> </a:t>
            </a:r>
            <a:r>
              <a:rPr lang="tr-TR" sz="2000" dirty="0" err="1" smtClean="0">
                <a:solidFill>
                  <a:srgbClr val="00B0F0"/>
                </a:solidFill>
              </a:rPr>
              <a:t>dresser’s</a:t>
            </a:r>
            <a:r>
              <a:rPr lang="tr-TR" sz="2000" dirty="0" smtClean="0">
                <a:solidFill>
                  <a:srgbClr val="00B0F0"/>
                </a:solidFill>
              </a:rPr>
              <a:t> : kuaför</a:t>
            </a:r>
            <a:br>
              <a:rPr lang="tr-TR" sz="2000" dirty="0" smtClean="0">
                <a:solidFill>
                  <a:srgbClr val="00B0F0"/>
                </a:solidFill>
              </a:rPr>
            </a:br>
            <a:r>
              <a:rPr lang="tr-TR" sz="2000" dirty="0" err="1" smtClean="0">
                <a:solidFill>
                  <a:srgbClr val="00B0F0"/>
                </a:solidFill>
              </a:rPr>
              <a:t>mosque</a:t>
            </a:r>
            <a:r>
              <a:rPr lang="tr-TR" sz="2000" dirty="0" smtClean="0">
                <a:solidFill>
                  <a:srgbClr val="00B0F0"/>
                </a:solidFill>
              </a:rPr>
              <a:t> : cami</a:t>
            </a:r>
            <a:r>
              <a:rPr lang="tr-TR" sz="2800" dirty="0" smtClean="0">
                <a:solidFill>
                  <a:srgbClr val="00B0F0"/>
                </a:solidFill>
              </a:rPr>
              <a:t/>
            </a:r>
            <a:br>
              <a:rPr lang="tr-TR" sz="2800" dirty="0" smtClean="0">
                <a:solidFill>
                  <a:srgbClr val="00B0F0"/>
                </a:solidFill>
              </a:rPr>
            </a:br>
            <a:endParaRPr lang="tr-TR" sz="2800" dirty="0">
              <a:solidFill>
                <a:srgbClr val="00B0F0"/>
              </a:solidFill>
            </a:endParaRPr>
          </a:p>
        </p:txBody>
      </p:sp>
      <p:pic>
        <p:nvPicPr>
          <p:cNvPr id="2050" name="Picture 2" descr="C:\Documents and Settings\PC\Desktop\03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643182"/>
            <a:ext cx="2609850" cy="2543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ven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111</TotalTime>
  <Words>111</Words>
  <PresentationFormat>Ekran Gösterisi (4:3)</PresentationFormat>
  <Paragraphs>22</Paragraphs>
  <Slides>12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Güven</vt:lpstr>
      <vt:lpstr>Merhaba  Arkadaşlar </vt:lpstr>
      <vt:lpstr>Yaptığımız rutin işlerden bahsederken geniş zamanı kullanırız.Geniş zamanlı 3.tekil şahıslı cümlelerde fiil –s –es –ies takılarından birini alır .  Örnekler ;  (+) l get up at 7 a.m  ( Ben saat 7 de kalkarım) (+) My father gets up at 7 a.m (Babam saat 7 de kalkar)  </vt:lpstr>
      <vt:lpstr>Örnekler wash       washes brush    brushes  watch   watches do    does go    goes finish  finishes mix  mixes        </vt:lpstr>
      <vt:lpstr>ALIŞTIRMALAR not : geniş zamanlı 3.tekil şahısı olumlu cümlenin fiili eğer –y ile bitiyorsa ve –y den önce ünsüz harf varsa –y harfi kalkar yerine –ies gelir . (+) l go to school on foot (Ben okula yürüyerek giderim.  (-) My brother doesn’t watch t.v in evening (erkek kardeşim akşamları tv izlemez)  </vt:lpstr>
      <vt:lpstr>l, you , we ,they, çoğul özneler don’t alırlar she ,he,it,özel isim ve tekiller doesn’t alırlar.  (-) We don’t play the violin ( Biz keman çalamayız)     </vt:lpstr>
      <vt:lpstr>Simple present tense / soru halleri   (?) Do you get up early ( Sen erken uyanırmısın ?) - Yes , l do / yes l get up early - no l don’t / no l don’t get up early (?) does your mother cook dinner ?  -yes, she does  / no she doesn’t    </vt:lpstr>
      <vt:lpstr>every ( her )  every day : her gün every week: her hafta every month: her ay every year : har yıl every summer: her yaz every weak end : her hafta sonu every morning:  her sabah every july: her temmuz every Monday: her gün She every week take a shower  (O her hafta duş alır. ) </vt:lpstr>
      <vt:lpstr>Preposition of place    on : üstünde  next to . Bitişiğinde  in : içinde  near .yakınında  in front of :önünde  opposite across : karşısında between : arasında in the middile of : ortasında  behind : arkadsında </vt:lpstr>
      <vt:lpstr>Bakery :fırın  museum : müze the atre : tiyatro hospital :hastane chemist’s : eczane toy shop :oyuncak dükkanı post office :postane book shop : kitap dükkanı florist :çiçekçi resturant : restorant bank : banka hotel : otel library : kütüphane market : market shopping mall : alışveriş merkezi butcher : kasap grren grocer : manav cinema :sinema cafe : kafe stationery : kırtasiye police station : polis merkezi hair dresser’s : kuaför mosque : cami </vt:lpstr>
      <vt:lpstr>Directions( Yönler ) north : kuzey south : güney east : doğu  west : batı north east : kuzey doğu south east : güney doğu south west : güney batı nodth west : kuzey batı</vt:lpstr>
      <vt:lpstr>Turn left : sol turn right : sağ walk up : yukarıya git walk down : aşağı git go stread ahead :düz git go across the street :karşısında   </vt:lpstr>
      <vt:lpstr>Sınavınızda iyi şanslar arkadaşlar görüşürüz . Seni tanımaktan çok mutlu oldum arkadaşım belki tekrar görüşürüz bye … 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modified xsi:type="dcterms:W3CDTF">2016-11-10T08:38:26Z</dcterms:modified>
  <cp:category>www.sorubak.com</cp:category>
</cp:coreProperties>
</file>