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0" r:id="rId4"/>
    <p:sldId id="261" r:id="rId5"/>
    <p:sldId id="262" r:id="rId6"/>
    <p:sldId id="264" r:id="rId7"/>
    <p:sldId id="265" r:id="rId8"/>
    <p:sldId id="267" r:id="rId9"/>
    <p:sldId id="269" r:id="rId10"/>
    <p:sldId id="270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0000FF"/>
    <a:srgbClr val="0099FF"/>
    <a:srgbClr val="FF66FF"/>
    <a:srgbClr val="993300"/>
    <a:srgbClr val="8A0045"/>
    <a:srgbClr val="CC0066"/>
    <a:srgbClr val="820000"/>
    <a:srgbClr val="DEDED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870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şlık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smtClean="0">
                <a:solidFill>
                  <a:srgbClr val="FF66FF"/>
                </a:solidFill>
              </a:rPr>
              <a:t>UNIT </a:t>
            </a:r>
            <a:r>
              <a:rPr lang="tr-TR" sz="4000" dirty="0" smtClean="0">
                <a:solidFill>
                  <a:srgbClr val="FF66FF"/>
                </a:solidFill>
              </a:rPr>
              <a:t>2 </a:t>
            </a:r>
            <a:br>
              <a:rPr lang="tr-TR" sz="4000" dirty="0" smtClean="0">
                <a:solidFill>
                  <a:srgbClr val="FF66FF"/>
                </a:solidFill>
              </a:rPr>
            </a:br>
            <a:r>
              <a:rPr lang="tr-TR" sz="4000" dirty="0" smtClean="0">
                <a:solidFill>
                  <a:srgbClr val="FF66FF"/>
                </a:solidFill>
              </a:rPr>
              <a:t>MY TOWN</a:t>
            </a:r>
            <a:endParaRPr lang="tr-TR" sz="4000" dirty="0">
              <a:solidFill>
                <a:srgbClr val="FF66FF"/>
              </a:solidFill>
            </a:endParaRPr>
          </a:p>
        </p:txBody>
      </p:sp>
      <p:pic>
        <p:nvPicPr>
          <p:cNvPr id="2" name="İçerik Yer Tutucusu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2924944"/>
            <a:ext cx="3806825" cy="3016908"/>
          </a:xfrm>
        </p:spPr>
      </p:pic>
      <p:sp>
        <p:nvSpPr>
          <p:cNvPr id="8" name="Metin Yer Tutucusu 7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sz="2800" dirty="0" smtClean="0">
                <a:solidFill>
                  <a:schemeClr val="accent2"/>
                </a:solidFill>
              </a:rPr>
              <a:t>PREPARATIVE: ŞENGÜL ERKEN</a:t>
            </a:r>
            <a:endParaRPr lang="tr-TR" sz="28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4474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-13008" y="1700808"/>
            <a:ext cx="9144000" cy="1446550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400" b="1" dirty="0" err="1" smtClean="0">
                <a:solidFill>
                  <a:schemeClr val="accent1"/>
                </a:solidFill>
                <a:latin typeface="Goudy Stout" panose="0202090407030B020401" pitchFamily="18" charset="0"/>
              </a:rPr>
              <a:t>P</a:t>
            </a:r>
            <a:r>
              <a:rPr lang="tr-TR" sz="4400" b="1" dirty="0" err="1" smtClean="0">
                <a:solidFill>
                  <a:schemeClr val="accent3"/>
                </a:solidFill>
                <a:latin typeface="Goudy Stout" panose="0202090407030B020401" pitchFamily="18" charset="0"/>
              </a:rPr>
              <a:t>r</a:t>
            </a:r>
            <a:r>
              <a:rPr lang="tr-TR" sz="4400" b="1" dirty="0" err="1" smtClean="0">
                <a:solidFill>
                  <a:schemeClr val="accent2"/>
                </a:solidFill>
                <a:latin typeface="Goudy Stout" panose="0202090407030B020401" pitchFamily="18" charset="0"/>
              </a:rPr>
              <a:t>e</a:t>
            </a:r>
            <a:r>
              <a:rPr lang="tr-TR" sz="4400" b="1" dirty="0" err="1" smtClean="0">
                <a:solidFill>
                  <a:schemeClr val="accent5"/>
                </a:solidFill>
                <a:latin typeface="Goudy Stout" panose="0202090407030B020401" pitchFamily="18" charset="0"/>
              </a:rPr>
              <a:t>p</a:t>
            </a:r>
            <a:r>
              <a:rPr lang="tr-TR" sz="4400" b="1" dirty="0" err="1" smtClean="0">
                <a:solidFill>
                  <a:schemeClr val="accent4"/>
                </a:solidFill>
                <a:latin typeface="Goudy Stout" panose="0202090407030B020401" pitchFamily="18" charset="0"/>
              </a:rPr>
              <a:t>a</a:t>
            </a:r>
            <a:r>
              <a:rPr lang="tr-TR" sz="4400" b="1" dirty="0" err="1" smtClean="0">
                <a:solidFill>
                  <a:schemeClr val="accent6"/>
                </a:solidFill>
                <a:latin typeface="Goudy Stout" panose="0202090407030B020401" pitchFamily="18" charset="0"/>
              </a:rPr>
              <a:t>r</a:t>
            </a:r>
            <a:r>
              <a:rPr lang="tr-TR" sz="4400" b="1" dirty="0" err="1" smtClean="0">
                <a:solidFill>
                  <a:srgbClr val="FF0000"/>
                </a:solidFill>
                <a:latin typeface="Goudy Stout" panose="0202090407030B020401" pitchFamily="18" charset="0"/>
              </a:rPr>
              <a:t>a</a:t>
            </a:r>
            <a:r>
              <a:rPr lang="tr-TR" sz="4400" b="1" dirty="0" err="1" smtClean="0">
                <a:solidFill>
                  <a:srgbClr val="C00000"/>
                </a:solidFill>
                <a:latin typeface="Goudy Stout" panose="0202090407030B020401" pitchFamily="18" charset="0"/>
              </a:rPr>
              <a:t>t</a:t>
            </a:r>
            <a:r>
              <a:rPr lang="tr-TR" sz="4400" b="1" dirty="0" err="1" smtClean="0">
                <a:solidFill>
                  <a:srgbClr val="993300"/>
                </a:solidFill>
                <a:latin typeface="Goudy Stout" panose="0202090407030B020401" pitchFamily="18" charset="0"/>
              </a:rPr>
              <a:t>i</a:t>
            </a:r>
            <a:r>
              <a:rPr lang="tr-TR" sz="4400" b="1" dirty="0" err="1" smtClean="0">
                <a:solidFill>
                  <a:schemeClr val="bg2"/>
                </a:solidFill>
                <a:latin typeface="Goudy Stout" panose="0202090407030B020401" pitchFamily="18" charset="0"/>
              </a:rPr>
              <a:t>v</a:t>
            </a:r>
            <a:r>
              <a:rPr lang="tr-TR" sz="4400" b="1" dirty="0" err="1" smtClean="0">
                <a:solidFill>
                  <a:schemeClr val="bg1">
                    <a:lumMod val="65000"/>
                  </a:schemeClr>
                </a:solidFill>
                <a:latin typeface="Goudy Stout" panose="0202090407030B020401" pitchFamily="18" charset="0"/>
              </a:rPr>
              <a:t>e</a:t>
            </a:r>
            <a:r>
              <a:rPr lang="tr-TR" sz="4400" b="1" dirty="0" smtClean="0">
                <a:latin typeface="Goudy Stout" panose="0202090407030B020401" pitchFamily="18" charset="0"/>
              </a:rPr>
              <a:t>:</a:t>
            </a: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latin typeface="Goudy Stout" panose="0202090407030B020401" pitchFamily="18" charset="0"/>
              </a:rPr>
              <a:t>Ş</a:t>
            </a:r>
            <a:r>
              <a:rPr lang="tr-TR" sz="4400" b="1" dirty="0" smtClean="0">
                <a:solidFill>
                  <a:srgbClr val="FFFF00"/>
                </a:solidFill>
                <a:latin typeface="Goudy Stout" panose="0202090407030B020401" pitchFamily="18" charset="0"/>
              </a:rPr>
              <a:t>E</a:t>
            </a:r>
            <a:r>
              <a:rPr lang="tr-TR" sz="4400" b="1" dirty="0" smtClean="0">
                <a:solidFill>
                  <a:srgbClr val="FF66FF"/>
                </a:solidFill>
                <a:latin typeface="Goudy Stout" panose="0202090407030B020401" pitchFamily="18" charset="0"/>
              </a:rPr>
              <a:t>N</a:t>
            </a:r>
            <a:r>
              <a:rPr lang="tr-TR" sz="4400" b="1" dirty="0" smtClean="0">
                <a:solidFill>
                  <a:schemeClr val="accent2">
                    <a:lumMod val="75000"/>
                  </a:schemeClr>
                </a:solidFill>
                <a:latin typeface="Goudy Stout" panose="0202090407030B020401" pitchFamily="18" charset="0"/>
              </a:rPr>
              <a:t>G</a:t>
            </a:r>
            <a:r>
              <a:rPr lang="tr-TR" sz="4400" b="1" dirty="0" smtClean="0">
                <a:solidFill>
                  <a:srgbClr val="0099FF"/>
                </a:solidFill>
                <a:latin typeface="Goudy Stout" panose="0202090407030B020401" pitchFamily="18" charset="0"/>
              </a:rPr>
              <a:t>Ü</a:t>
            </a:r>
            <a:r>
              <a:rPr lang="tr-TR" sz="4400" b="1" dirty="0" smtClean="0">
                <a:solidFill>
                  <a:schemeClr val="accent1">
                    <a:lumMod val="50000"/>
                  </a:schemeClr>
                </a:solidFill>
                <a:latin typeface="Goudy Stout" panose="0202090407030B020401" pitchFamily="18" charset="0"/>
              </a:rPr>
              <a:t>L</a:t>
            </a:r>
            <a:r>
              <a:rPr lang="tr-TR" sz="4400" b="1" dirty="0" smtClean="0">
                <a:latin typeface="Goudy Stout" panose="0202090407030B020401" pitchFamily="18" charset="0"/>
              </a:rPr>
              <a:t> E</a:t>
            </a:r>
            <a:r>
              <a:rPr lang="tr-TR" sz="4400" b="1" dirty="0" smtClean="0">
                <a:solidFill>
                  <a:schemeClr val="bg1">
                    <a:lumMod val="75000"/>
                  </a:schemeClr>
                </a:solidFill>
                <a:latin typeface="Goudy Stout" panose="0202090407030B020401" pitchFamily="18" charset="0"/>
              </a:rPr>
              <a:t>R</a:t>
            </a:r>
            <a:r>
              <a:rPr lang="tr-TR" sz="4400" b="1" dirty="0" smtClean="0">
                <a:solidFill>
                  <a:schemeClr val="accent5">
                    <a:lumMod val="75000"/>
                  </a:schemeClr>
                </a:solidFill>
                <a:latin typeface="Goudy Stout" panose="0202090407030B020401" pitchFamily="18" charset="0"/>
              </a:rPr>
              <a:t>K</a:t>
            </a:r>
            <a:r>
              <a:rPr lang="tr-TR" sz="4400" b="1" dirty="0" smtClean="0">
                <a:solidFill>
                  <a:srgbClr val="0000FF"/>
                </a:solidFill>
                <a:latin typeface="Goudy Stout" panose="0202090407030B020401" pitchFamily="18" charset="0"/>
              </a:rPr>
              <a:t>E</a:t>
            </a:r>
            <a:r>
              <a:rPr lang="tr-TR" sz="4400" b="1" dirty="0" smtClean="0">
                <a:solidFill>
                  <a:srgbClr val="FF9900"/>
                </a:solidFill>
                <a:latin typeface="Goudy Stout" panose="0202090407030B020401" pitchFamily="18" charset="0"/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xmlns="" val="4082254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0" y="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400" dirty="0" smtClean="0">
                <a:solidFill>
                  <a:schemeClr val="accent2"/>
                </a:solidFill>
                <a:latin typeface="Goudy Stout" panose="0202090407030B020401" pitchFamily="18" charset="0"/>
              </a:rPr>
              <a:t>NAMES OF BUILDINGS AND PLACES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0" y="1138773"/>
            <a:ext cx="9144000" cy="3693319"/>
          </a:xfrm>
          <a:prstGeom prst="rect">
            <a:avLst/>
          </a:prstGeom>
          <a:noFill/>
        </p:spPr>
        <p:txBody>
          <a:bodyPr wrap="square" numCol="3" rtlCol="0">
            <a:spAutoFit/>
          </a:bodyPr>
          <a:lstStyle/>
          <a:p>
            <a:pPr marL="457200" indent="-457200">
              <a:buBlip>
                <a:blip r:embed="rId2"/>
              </a:buBlip>
            </a:pPr>
            <a:r>
              <a:rPr lang="tr-TR" b="1" dirty="0">
                <a:solidFill>
                  <a:schemeClr val="accent3"/>
                </a:solidFill>
                <a:latin typeface="Kristen ITC" panose="03050502040202030202" pitchFamily="66" charset="0"/>
              </a:rPr>
              <a:t>School-Okul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>
                <a:solidFill>
                  <a:schemeClr val="accent3"/>
                </a:solidFill>
                <a:latin typeface="Kristen ITC" panose="03050502040202030202" pitchFamily="66" charset="0"/>
              </a:rPr>
              <a:t>Supermarket</a:t>
            </a:r>
            <a:r>
              <a:rPr lang="tr-TR" b="1" dirty="0">
                <a:solidFill>
                  <a:schemeClr val="accent3"/>
                </a:solidFill>
                <a:latin typeface="Kristen ITC" panose="03050502040202030202" pitchFamily="66" charset="0"/>
              </a:rPr>
              <a:t>-Market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>
                <a:solidFill>
                  <a:schemeClr val="accent3"/>
                </a:solidFill>
                <a:latin typeface="Kristen ITC" panose="03050502040202030202" pitchFamily="66" charset="0"/>
              </a:rPr>
              <a:t>Playground</a:t>
            </a:r>
            <a:r>
              <a:rPr lang="tr-TR" b="1" dirty="0">
                <a:solidFill>
                  <a:schemeClr val="accent3"/>
                </a:solidFill>
                <a:latin typeface="Kristen ITC" panose="03050502040202030202" pitchFamily="66" charset="0"/>
              </a:rPr>
              <a:t>-Oyun alanı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Stationery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-Kırtasiye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Toy </a:t>
            </a: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shop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-Oyuncakçı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Book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shop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-Kitapçı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Bank-Banka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Restaurant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-Lokanta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Cafe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-Kafe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Police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station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-Karakol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Train </a:t>
            </a: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station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-İstasyon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Cinema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-Sinema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Bakery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-Fırın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Greengrocer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-Manav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Grocer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-Bakkal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Shoppinp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centre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-AVM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Zoo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– Hayvanat Bahçesi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Museum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-Müze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Mosque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-Cami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Church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-Kilise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Hospital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-Hastane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Pet </a:t>
            </a: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shop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-Hayvan Dükkanı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Florist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-Çiçekçi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Manicupality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-Belediye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Library-Kütüphane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Swimmingg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pool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-Yüzme havuzu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Butcher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-Kasap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Sports </a:t>
            </a: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centre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– Spor Salonu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Fire Station-İtfaiye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Airport-Havaalaanı</a:t>
            </a:r>
            <a:endParaRPr lang="tr-TR" b="1" dirty="0" smtClean="0">
              <a:solidFill>
                <a:schemeClr val="accent3"/>
              </a:solidFill>
              <a:latin typeface="Kristen ITC" panose="03050502040202030202" pitchFamily="66" charset="0"/>
            </a:endParaRP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Theatre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-Tiyatro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Bus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stop-Otobüs durağı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Barber</a:t>
            </a: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-Kuaför</a:t>
            </a:r>
          </a:p>
          <a:p>
            <a:pPr marL="457200" indent="-457200">
              <a:buBlip>
                <a:blip r:embed="rId2"/>
              </a:buBlip>
            </a:pPr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Hotel-Otel</a:t>
            </a:r>
            <a:endParaRPr lang="tr-TR" b="1" dirty="0">
              <a:solidFill>
                <a:schemeClr val="accent3"/>
              </a:solidFill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9709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65" t="24831" r="71652" b="59090"/>
          <a:stretch/>
        </p:blipFill>
        <p:spPr bwMode="auto">
          <a:xfrm>
            <a:off x="6339879" y="772707"/>
            <a:ext cx="2346919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928" t="50911" r="42895" b="35763"/>
          <a:stretch/>
        </p:blipFill>
        <p:spPr bwMode="auto">
          <a:xfrm>
            <a:off x="4598164" y="468012"/>
            <a:ext cx="1741715" cy="16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605" t="23871" r="42744" b="60676"/>
          <a:stretch/>
        </p:blipFill>
        <p:spPr bwMode="auto">
          <a:xfrm>
            <a:off x="391135" y="204291"/>
            <a:ext cx="1787236" cy="1916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691" t="25723" r="10501" b="61323"/>
          <a:stretch/>
        </p:blipFill>
        <p:spPr bwMode="auto">
          <a:xfrm>
            <a:off x="2281002" y="454360"/>
            <a:ext cx="1898072" cy="160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15" t="49241" r="70966" b="34816"/>
          <a:stretch/>
        </p:blipFill>
        <p:spPr bwMode="auto">
          <a:xfrm>
            <a:off x="349571" y="2613918"/>
            <a:ext cx="1870364" cy="1977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438" t="50000" r="7609" b="35763"/>
          <a:stretch/>
        </p:blipFill>
        <p:spPr bwMode="auto">
          <a:xfrm>
            <a:off x="5501666" y="2754854"/>
            <a:ext cx="2232248" cy="176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640" t="72281" r="56479" b="15989"/>
          <a:stretch/>
        </p:blipFill>
        <p:spPr bwMode="auto">
          <a:xfrm>
            <a:off x="2699792" y="3076963"/>
            <a:ext cx="2479964" cy="1454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76094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0" y="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400" dirty="0" smtClean="0">
                <a:solidFill>
                  <a:srgbClr val="0000FF"/>
                </a:solidFill>
                <a:latin typeface="Goudy Stout" panose="0202090407030B020401" pitchFamily="18" charset="0"/>
              </a:rPr>
              <a:t>PREPOSITIONS OF PLACE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0" y="1138773"/>
            <a:ext cx="9144000" cy="378565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342900" indent="-342900" algn="ctr">
              <a:buBlip>
                <a:blip r:embed="rId2"/>
              </a:buBlip>
            </a:pPr>
            <a:r>
              <a:rPr lang="tr-TR" sz="2400" b="1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İn-</a:t>
            </a:r>
            <a:r>
              <a:rPr lang="tr-TR" sz="2400" b="1" dirty="0" smtClean="0">
                <a:solidFill>
                  <a:srgbClr val="0000FF"/>
                </a:solidFill>
                <a:latin typeface="Kristen ITC" panose="03050502040202030202" pitchFamily="66" charset="0"/>
              </a:rPr>
              <a:t>içinde</a:t>
            </a:r>
          </a:p>
          <a:p>
            <a:pPr marL="342900" indent="-342900" algn="ctr">
              <a:buBlip>
                <a:blip r:embed="rId2"/>
              </a:buBlip>
            </a:pPr>
            <a:r>
              <a:rPr lang="tr-TR" sz="2400" b="1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on-</a:t>
            </a:r>
            <a:r>
              <a:rPr lang="tr-TR" sz="2400" b="1" dirty="0" smtClean="0">
                <a:solidFill>
                  <a:srgbClr val="0000FF"/>
                </a:solidFill>
                <a:latin typeface="Kristen ITC" panose="03050502040202030202" pitchFamily="66" charset="0"/>
              </a:rPr>
              <a:t>üstünde</a:t>
            </a:r>
          </a:p>
          <a:p>
            <a:pPr marL="342900" indent="-342900" algn="ctr">
              <a:buBlip>
                <a:blip r:embed="rId2"/>
              </a:buBlip>
            </a:pPr>
            <a:r>
              <a:rPr lang="tr-TR" sz="2400" b="1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under</a:t>
            </a:r>
            <a:r>
              <a:rPr lang="tr-TR" sz="2400" b="1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-</a:t>
            </a:r>
            <a:r>
              <a:rPr lang="tr-TR" sz="2400" b="1" dirty="0" smtClean="0">
                <a:solidFill>
                  <a:srgbClr val="0000FF"/>
                </a:solidFill>
                <a:latin typeface="Kristen ITC" panose="03050502040202030202" pitchFamily="66" charset="0"/>
              </a:rPr>
              <a:t>altında</a:t>
            </a:r>
          </a:p>
          <a:p>
            <a:pPr marL="342900" indent="-342900" algn="ctr">
              <a:buBlip>
                <a:blip r:embed="rId2"/>
              </a:buBlip>
            </a:pPr>
            <a:r>
              <a:rPr lang="tr-TR" sz="2400" b="1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next</a:t>
            </a:r>
            <a:r>
              <a:rPr lang="tr-TR" sz="2400" b="1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b="1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to</a:t>
            </a:r>
            <a:r>
              <a:rPr lang="tr-TR" sz="2400" b="1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– </a:t>
            </a:r>
            <a:r>
              <a:rPr lang="tr-TR" sz="2400" b="1" dirty="0" smtClean="0">
                <a:solidFill>
                  <a:srgbClr val="0000FF"/>
                </a:solidFill>
                <a:latin typeface="Kristen ITC" panose="03050502040202030202" pitchFamily="66" charset="0"/>
              </a:rPr>
              <a:t>bitişiğinde</a:t>
            </a:r>
          </a:p>
          <a:p>
            <a:pPr marL="342900" indent="-342900" algn="ctr">
              <a:buBlip>
                <a:blip r:embed="rId2"/>
              </a:buBlip>
            </a:pPr>
            <a:r>
              <a:rPr lang="tr-TR" sz="2400" b="1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between</a:t>
            </a:r>
            <a:r>
              <a:rPr lang="tr-TR" sz="2400" b="1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-</a:t>
            </a:r>
            <a:r>
              <a:rPr lang="tr-TR" sz="2400" b="1" dirty="0" smtClean="0">
                <a:solidFill>
                  <a:srgbClr val="0000FF"/>
                </a:solidFill>
                <a:latin typeface="Kristen ITC" panose="03050502040202030202" pitchFamily="66" charset="0"/>
              </a:rPr>
              <a:t>arasında</a:t>
            </a:r>
          </a:p>
          <a:p>
            <a:pPr marL="342900" indent="-342900" algn="ctr">
              <a:buBlip>
                <a:blip r:embed="rId2"/>
              </a:buBlip>
            </a:pPr>
            <a:r>
              <a:rPr lang="tr-TR" sz="2400" b="1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in </a:t>
            </a:r>
            <a:r>
              <a:rPr lang="tr-TR" sz="2400" b="1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front</a:t>
            </a:r>
            <a:r>
              <a:rPr lang="tr-TR" sz="2400" b="1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of-</a:t>
            </a:r>
            <a:r>
              <a:rPr lang="tr-TR" sz="2400" b="1" dirty="0" smtClean="0">
                <a:solidFill>
                  <a:srgbClr val="0000FF"/>
                </a:solidFill>
                <a:latin typeface="Kristen ITC" panose="03050502040202030202" pitchFamily="66" charset="0"/>
              </a:rPr>
              <a:t>önünde</a:t>
            </a:r>
          </a:p>
          <a:p>
            <a:pPr marL="342900" indent="-342900" algn="ctr">
              <a:buBlip>
                <a:blip r:embed="rId2"/>
              </a:buBlip>
            </a:pPr>
            <a:r>
              <a:rPr lang="tr-TR" sz="2400" b="1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behind</a:t>
            </a:r>
            <a:r>
              <a:rPr lang="tr-TR" sz="2400" b="1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-</a:t>
            </a:r>
            <a:r>
              <a:rPr lang="tr-TR" sz="2400" b="1" dirty="0" smtClean="0">
                <a:solidFill>
                  <a:srgbClr val="0000FF"/>
                </a:solidFill>
                <a:latin typeface="Kristen ITC" panose="03050502040202030202" pitchFamily="66" charset="0"/>
              </a:rPr>
              <a:t>arkasında</a:t>
            </a:r>
          </a:p>
          <a:p>
            <a:pPr marL="342900" indent="-342900" algn="ctr">
              <a:buBlip>
                <a:blip r:embed="rId2"/>
              </a:buBlip>
            </a:pPr>
            <a:r>
              <a:rPr lang="tr-TR" sz="2400" b="1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opposite</a:t>
            </a:r>
            <a:r>
              <a:rPr lang="tr-TR" sz="2400" b="1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-</a:t>
            </a:r>
            <a:r>
              <a:rPr lang="tr-TR" sz="2400" b="1" dirty="0" smtClean="0">
                <a:solidFill>
                  <a:srgbClr val="0000FF"/>
                </a:solidFill>
                <a:latin typeface="Kristen ITC" panose="03050502040202030202" pitchFamily="66" charset="0"/>
              </a:rPr>
              <a:t>karşısında</a:t>
            </a:r>
          </a:p>
          <a:p>
            <a:pPr marL="342900" indent="-342900" algn="ctr">
              <a:buBlip>
                <a:blip r:embed="rId2"/>
              </a:buBlip>
            </a:pPr>
            <a:r>
              <a:rPr lang="tr-TR" sz="2400" b="1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around</a:t>
            </a:r>
            <a:r>
              <a:rPr lang="tr-TR" sz="2400" b="1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-</a:t>
            </a:r>
            <a:r>
              <a:rPr lang="tr-TR" sz="2400" b="1" dirty="0" smtClean="0">
                <a:solidFill>
                  <a:srgbClr val="0000FF"/>
                </a:solidFill>
                <a:latin typeface="Kristen ITC" panose="03050502040202030202" pitchFamily="66" charset="0"/>
              </a:rPr>
              <a:t>çevresinde</a:t>
            </a:r>
          </a:p>
          <a:p>
            <a:pPr marL="342900" indent="-342900" algn="ctr">
              <a:buBlip>
                <a:blip r:embed="rId2"/>
              </a:buBlip>
            </a:pPr>
            <a:r>
              <a:rPr lang="tr-TR" sz="2400" b="1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near</a:t>
            </a:r>
            <a:r>
              <a:rPr lang="tr-TR" sz="2400" b="1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-</a:t>
            </a:r>
            <a:r>
              <a:rPr lang="tr-TR" sz="2400" b="1" dirty="0" smtClean="0">
                <a:solidFill>
                  <a:srgbClr val="0000FF"/>
                </a:solidFill>
                <a:latin typeface="Kristen ITC" panose="03050502040202030202" pitchFamily="66" charset="0"/>
              </a:rPr>
              <a:t>yakınında-yanında</a:t>
            </a:r>
          </a:p>
        </p:txBody>
      </p:sp>
    </p:spTree>
    <p:extLst>
      <p:ext uri="{BB962C8B-B14F-4D97-AF65-F5344CB8AC3E}">
        <p14:creationId xmlns:p14="http://schemas.microsoft.com/office/powerpoint/2010/main" xmlns="" val="2189541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kutusu 7"/>
          <p:cNvSpPr txBox="1"/>
          <p:nvPr/>
        </p:nvSpPr>
        <p:spPr>
          <a:xfrm>
            <a:off x="0" y="0"/>
            <a:ext cx="9144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u="sng" dirty="0" smtClean="0">
                <a:solidFill>
                  <a:schemeClr val="accent6"/>
                </a:solidFill>
                <a:latin typeface="Kristen ITC" panose="03050502040202030202" pitchFamily="66" charset="0"/>
              </a:rPr>
              <a:t>EXAMPLE:</a:t>
            </a:r>
          </a:p>
          <a:p>
            <a:pPr marL="457200" indent="-457200">
              <a:buBlip>
                <a:blip r:embed="rId2"/>
              </a:buBlip>
            </a:pPr>
            <a:r>
              <a:rPr lang="tr-TR" sz="2800" dirty="0" err="1" smtClean="0">
                <a:solidFill>
                  <a:schemeClr val="accent1"/>
                </a:solidFill>
                <a:latin typeface="Kristen ITC" panose="03050502040202030202" pitchFamily="66" charset="0"/>
              </a:rPr>
              <a:t>The</a:t>
            </a:r>
            <a:r>
              <a:rPr lang="tr-TR" sz="2800" dirty="0" smtClean="0">
                <a:solidFill>
                  <a:schemeClr val="accent1"/>
                </a:solidFill>
                <a:latin typeface="Kristen ITC" panose="03050502040202030202" pitchFamily="66" charset="0"/>
              </a:rPr>
              <a:t> </a:t>
            </a:r>
            <a:r>
              <a:rPr lang="tr-TR" sz="2800" dirty="0" err="1" smtClean="0">
                <a:solidFill>
                  <a:schemeClr val="accent1"/>
                </a:solidFill>
                <a:latin typeface="Kristen ITC" panose="03050502040202030202" pitchFamily="66" charset="0"/>
              </a:rPr>
              <a:t>book</a:t>
            </a:r>
            <a:r>
              <a:rPr lang="tr-TR" sz="2800" dirty="0" smtClean="0">
                <a:solidFill>
                  <a:schemeClr val="accent1"/>
                </a:solidFill>
                <a:latin typeface="Kristen ITC" panose="03050502040202030202" pitchFamily="66" charset="0"/>
              </a:rPr>
              <a:t> </a:t>
            </a:r>
            <a:r>
              <a:rPr lang="tr-TR" sz="2800" dirty="0" err="1" smtClean="0">
                <a:solidFill>
                  <a:schemeClr val="accent1"/>
                </a:solidFill>
                <a:latin typeface="Kristen ITC" panose="03050502040202030202" pitchFamily="66" charset="0"/>
              </a:rPr>
              <a:t>shop</a:t>
            </a:r>
            <a:r>
              <a:rPr lang="tr-TR" sz="2800" dirty="0" smtClean="0">
                <a:solidFill>
                  <a:schemeClr val="accent1"/>
                </a:solidFill>
                <a:latin typeface="Kristen ITC" panose="03050502040202030202" pitchFamily="66" charset="0"/>
              </a:rPr>
              <a:t> is </a:t>
            </a:r>
            <a:r>
              <a:rPr lang="tr-TR" sz="2800" dirty="0" err="1" smtClean="0">
                <a:solidFill>
                  <a:schemeClr val="accent1"/>
                </a:solidFill>
                <a:latin typeface="Kristen ITC" panose="03050502040202030202" pitchFamily="66" charset="0"/>
              </a:rPr>
              <a:t>behind</a:t>
            </a:r>
            <a:r>
              <a:rPr lang="tr-TR" sz="2800" dirty="0" smtClean="0">
                <a:solidFill>
                  <a:schemeClr val="accent1"/>
                </a:solidFill>
                <a:latin typeface="Kristen ITC" panose="03050502040202030202" pitchFamily="66" charset="0"/>
              </a:rPr>
              <a:t> </a:t>
            </a:r>
            <a:r>
              <a:rPr lang="tr-TR" sz="2800" dirty="0" err="1" smtClean="0">
                <a:solidFill>
                  <a:schemeClr val="accent1"/>
                </a:solidFill>
                <a:latin typeface="Kristen ITC" panose="03050502040202030202" pitchFamily="66" charset="0"/>
              </a:rPr>
              <a:t>the</a:t>
            </a:r>
            <a:r>
              <a:rPr lang="tr-TR" sz="2800" dirty="0" smtClean="0">
                <a:solidFill>
                  <a:schemeClr val="accent1"/>
                </a:solidFill>
                <a:latin typeface="Kristen ITC" panose="03050502040202030202" pitchFamily="66" charset="0"/>
              </a:rPr>
              <a:t> </a:t>
            </a:r>
            <a:r>
              <a:rPr lang="tr-TR" sz="2800" dirty="0" err="1" smtClean="0">
                <a:solidFill>
                  <a:schemeClr val="accent1"/>
                </a:solidFill>
                <a:latin typeface="Kristen ITC" panose="03050502040202030202" pitchFamily="66" charset="0"/>
              </a:rPr>
              <a:t>mosque</a:t>
            </a:r>
            <a:r>
              <a:rPr lang="tr-TR" sz="2800" dirty="0" smtClean="0">
                <a:solidFill>
                  <a:schemeClr val="accent1"/>
                </a:solidFill>
                <a:latin typeface="Kristen ITC" panose="03050502040202030202" pitchFamily="66" charset="0"/>
              </a:rPr>
              <a:t>.(Kitapçı, caminin </a:t>
            </a:r>
            <a:r>
              <a:rPr lang="tr-TR" sz="2800" dirty="0" err="1" smtClean="0">
                <a:solidFill>
                  <a:schemeClr val="accent1"/>
                </a:solidFill>
                <a:latin typeface="Kristen ITC" panose="03050502040202030202" pitchFamily="66" charset="0"/>
              </a:rPr>
              <a:t>arkaındadır</a:t>
            </a:r>
            <a:r>
              <a:rPr lang="tr-TR" sz="2800" dirty="0" smtClean="0">
                <a:solidFill>
                  <a:schemeClr val="accent1"/>
                </a:solidFill>
                <a:latin typeface="Kristen ITC" panose="03050502040202030202" pitchFamily="66" charset="0"/>
              </a:rPr>
              <a:t>.)</a:t>
            </a:r>
          </a:p>
          <a:p>
            <a:pPr marL="457200" indent="-457200">
              <a:buBlip>
                <a:blip r:embed="rId2"/>
              </a:buBlip>
            </a:pPr>
            <a:r>
              <a:rPr lang="tr-TR" sz="2800" dirty="0" err="1" smtClean="0">
                <a:solidFill>
                  <a:schemeClr val="bg2"/>
                </a:solidFill>
                <a:latin typeface="Kristen ITC" panose="03050502040202030202" pitchFamily="66" charset="0"/>
              </a:rPr>
              <a:t>The</a:t>
            </a:r>
            <a:r>
              <a:rPr lang="tr-TR" sz="2800" dirty="0" smtClean="0">
                <a:solidFill>
                  <a:schemeClr val="bg2"/>
                </a:solidFill>
                <a:latin typeface="Kristen ITC" panose="03050502040202030202" pitchFamily="66" charset="0"/>
              </a:rPr>
              <a:t> </a:t>
            </a:r>
            <a:r>
              <a:rPr lang="tr-TR" sz="2800" dirty="0" err="1" smtClean="0">
                <a:solidFill>
                  <a:schemeClr val="bg2"/>
                </a:solidFill>
                <a:latin typeface="Kristen ITC" panose="03050502040202030202" pitchFamily="66" charset="0"/>
              </a:rPr>
              <a:t>restaurant</a:t>
            </a:r>
            <a:r>
              <a:rPr lang="tr-TR" sz="2800" dirty="0" smtClean="0">
                <a:solidFill>
                  <a:schemeClr val="bg2"/>
                </a:solidFill>
                <a:latin typeface="Kristen ITC" panose="03050502040202030202" pitchFamily="66" charset="0"/>
              </a:rPr>
              <a:t> is </a:t>
            </a:r>
            <a:r>
              <a:rPr lang="tr-TR" sz="2800" dirty="0" err="1" smtClean="0">
                <a:solidFill>
                  <a:schemeClr val="bg2"/>
                </a:solidFill>
                <a:latin typeface="Kristen ITC" panose="03050502040202030202" pitchFamily="66" charset="0"/>
              </a:rPr>
              <a:t>opposite</a:t>
            </a:r>
            <a:r>
              <a:rPr lang="tr-TR" sz="2800" dirty="0" smtClean="0">
                <a:solidFill>
                  <a:schemeClr val="bg2"/>
                </a:solidFill>
                <a:latin typeface="Kristen ITC" panose="03050502040202030202" pitchFamily="66" charset="0"/>
              </a:rPr>
              <a:t> </a:t>
            </a:r>
            <a:r>
              <a:rPr lang="tr-TR" sz="2800" dirty="0" err="1" smtClean="0">
                <a:solidFill>
                  <a:schemeClr val="bg2"/>
                </a:solidFill>
                <a:latin typeface="Kristen ITC" panose="03050502040202030202" pitchFamily="66" charset="0"/>
              </a:rPr>
              <a:t>the</a:t>
            </a:r>
            <a:r>
              <a:rPr lang="tr-TR" sz="2800" dirty="0" smtClean="0">
                <a:solidFill>
                  <a:schemeClr val="bg2"/>
                </a:solidFill>
                <a:latin typeface="Kristen ITC" panose="03050502040202030202" pitchFamily="66" charset="0"/>
              </a:rPr>
              <a:t> </a:t>
            </a:r>
            <a:r>
              <a:rPr lang="tr-TR" sz="2800" dirty="0" err="1" smtClean="0">
                <a:solidFill>
                  <a:schemeClr val="bg2"/>
                </a:solidFill>
                <a:latin typeface="Kristen ITC" panose="03050502040202030202" pitchFamily="66" charset="0"/>
              </a:rPr>
              <a:t>shopping</a:t>
            </a:r>
            <a:r>
              <a:rPr lang="tr-TR" sz="2800" dirty="0" smtClean="0">
                <a:solidFill>
                  <a:schemeClr val="bg2"/>
                </a:solidFill>
                <a:latin typeface="Kristen ITC" panose="03050502040202030202" pitchFamily="66" charset="0"/>
              </a:rPr>
              <a:t> </a:t>
            </a:r>
            <a:r>
              <a:rPr lang="tr-TR" sz="2800" dirty="0" err="1" smtClean="0">
                <a:solidFill>
                  <a:schemeClr val="bg2"/>
                </a:solidFill>
                <a:latin typeface="Kristen ITC" panose="03050502040202030202" pitchFamily="66" charset="0"/>
              </a:rPr>
              <a:t>centre</a:t>
            </a:r>
            <a:r>
              <a:rPr lang="tr-TR" sz="2800" dirty="0" smtClean="0">
                <a:solidFill>
                  <a:schemeClr val="bg2"/>
                </a:solidFill>
                <a:latin typeface="Kristen ITC" panose="03050502040202030202" pitchFamily="66" charset="0"/>
              </a:rPr>
              <a:t>.  (Lokanta, </a:t>
            </a:r>
            <a:r>
              <a:rPr lang="tr-TR" sz="2800" dirty="0" err="1" smtClean="0">
                <a:solidFill>
                  <a:schemeClr val="bg2"/>
                </a:solidFill>
                <a:latin typeface="Kristen ITC" panose="03050502040202030202" pitchFamily="66" charset="0"/>
              </a:rPr>
              <a:t>AVM’nin</a:t>
            </a:r>
            <a:r>
              <a:rPr lang="tr-TR" sz="2800" dirty="0" smtClean="0">
                <a:solidFill>
                  <a:schemeClr val="bg2"/>
                </a:solidFill>
                <a:latin typeface="Kristen ITC" panose="03050502040202030202" pitchFamily="66" charset="0"/>
              </a:rPr>
              <a:t> karşısındadır.)</a:t>
            </a:r>
          </a:p>
          <a:p>
            <a:pPr marL="457200" indent="-457200">
              <a:buBlip>
                <a:blip r:embed="rId2"/>
              </a:buBlip>
            </a:pPr>
            <a:r>
              <a:rPr lang="tr-TR" sz="2800" dirty="0" err="1" smtClean="0">
                <a:solidFill>
                  <a:schemeClr val="accent1"/>
                </a:solidFill>
                <a:latin typeface="Kristen ITC" panose="03050502040202030202" pitchFamily="66" charset="0"/>
              </a:rPr>
              <a:t>The</a:t>
            </a:r>
            <a:r>
              <a:rPr lang="tr-TR" sz="2800" dirty="0" smtClean="0">
                <a:solidFill>
                  <a:schemeClr val="accent1"/>
                </a:solidFill>
                <a:latin typeface="Kristen ITC" panose="03050502040202030202" pitchFamily="66" charset="0"/>
              </a:rPr>
              <a:t> </a:t>
            </a:r>
            <a:r>
              <a:rPr lang="tr-TR" sz="2800" dirty="0" err="1" smtClean="0">
                <a:solidFill>
                  <a:schemeClr val="accent1"/>
                </a:solidFill>
                <a:latin typeface="Kristen ITC" panose="03050502040202030202" pitchFamily="66" charset="0"/>
              </a:rPr>
              <a:t>stationery</a:t>
            </a:r>
            <a:r>
              <a:rPr lang="tr-TR" sz="2800" dirty="0" smtClean="0">
                <a:solidFill>
                  <a:schemeClr val="accent1"/>
                </a:solidFill>
                <a:latin typeface="Kristen ITC" panose="03050502040202030202" pitchFamily="66" charset="0"/>
              </a:rPr>
              <a:t> is </a:t>
            </a:r>
            <a:r>
              <a:rPr lang="tr-TR" sz="2800" dirty="0" err="1" smtClean="0">
                <a:solidFill>
                  <a:schemeClr val="accent1"/>
                </a:solidFill>
                <a:latin typeface="Kristen ITC" panose="03050502040202030202" pitchFamily="66" charset="0"/>
              </a:rPr>
              <a:t>near</a:t>
            </a:r>
            <a:r>
              <a:rPr lang="tr-TR" sz="2800" dirty="0" smtClean="0">
                <a:solidFill>
                  <a:schemeClr val="accent1"/>
                </a:solidFill>
                <a:latin typeface="Kristen ITC" panose="03050502040202030202" pitchFamily="66" charset="0"/>
              </a:rPr>
              <a:t> </a:t>
            </a:r>
            <a:r>
              <a:rPr lang="tr-TR" sz="2800" dirty="0" err="1" smtClean="0">
                <a:solidFill>
                  <a:schemeClr val="accent1"/>
                </a:solidFill>
                <a:latin typeface="Kristen ITC" panose="03050502040202030202" pitchFamily="66" charset="0"/>
              </a:rPr>
              <a:t>the</a:t>
            </a:r>
            <a:r>
              <a:rPr lang="tr-TR" sz="2800" dirty="0" smtClean="0">
                <a:solidFill>
                  <a:schemeClr val="accent1"/>
                </a:solidFill>
                <a:latin typeface="Kristen ITC" panose="03050502040202030202" pitchFamily="66" charset="0"/>
              </a:rPr>
              <a:t> </a:t>
            </a:r>
            <a:r>
              <a:rPr lang="tr-TR" sz="2800" dirty="0" err="1" smtClean="0">
                <a:solidFill>
                  <a:schemeClr val="accent1"/>
                </a:solidFill>
                <a:latin typeface="Kristen ITC" panose="03050502040202030202" pitchFamily="66" charset="0"/>
              </a:rPr>
              <a:t>school</a:t>
            </a:r>
            <a:r>
              <a:rPr lang="tr-TR" sz="2800" dirty="0" smtClean="0">
                <a:solidFill>
                  <a:schemeClr val="accent1"/>
                </a:solidFill>
                <a:latin typeface="Kristen ITC" panose="03050502040202030202" pitchFamily="66" charset="0"/>
              </a:rPr>
              <a:t>. (Kırtasiye okulun yakınındadır.)</a:t>
            </a:r>
          </a:p>
          <a:p>
            <a:pPr marL="457200" indent="-457200">
              <a:buBlip>
                <a:blip r:embed="rId2"/>
              </a:buBlip>
            </a:pPr>
            <a:r>
              <a:rPr lang="tr-TR" sz="2800" dirty="0" err="1" smtClean="0">
                <a:solidFill>
                  <a:schemeClr val="bg2"/>
                </a:solidFill>
                <a:latin typeface="Kristen ITC" panose="03050502040202030202" pitchFamily="66" charset="0"/>
              </a:rPr>
              <a:t>The</a:t>
            </a:r>
            <a:r>
              <a:rPr lang="tr-TR" sz="2800" dirty="0" smtClean="0">
                <a:solidFill>
                  <a:schemeClr val="bg2"/>
                </a:solidFill>
                <a:latin typeface="Kristen ITC" panose="03050502040202030202" pitchFamily="66" charset="0"/>
              </a:rPr>
              <a:t> </a:t>
            </a:r>
            <a:r>
              <a:rPr lang="tr-TR" sz="2800" dirty="0" err="1" smtClean="0">
                <a:solidFill>
                  <a:schemeClr val="bg2"/>
                </a:solidFill>
                <a:latin typeface="Kristen ITC" panose="03050502040202030202" pitchFamily="66" charset="0"/>
              </a:rPr>
              <a:t>library</a:t>
            </a:r>
            <a:r>
              <a:rPr lang="tr-TR" sz="2800" dirty="0" smtClean="0">
                <a:solidFill>
                  <a:schemeClr val="bg2"/>
                </a:solidFill>
                <a:latin typeface="Kristen ITC" panose="03050502040202030202" pitchFamily="66" charset="0"/>
              </a:rPr>
              <a:t> is </a:t>
            </a:r>
            <a:r>
              <a:rPr lang="tr-TR" sz="2800" dirty="0" err="1" smtClean="0">
                <a:solidFill>
                  <a:schemeClr val="bg2"/>
                </a:solidFill>
                <a:latin typeface="Kristen ITC" panose="03050502040202030202" pitchFamily="66" charset="0"/>
              </a:rPr>
              <a:t>between</a:t>
            </a:r>
            <a:r>
              <a:rPr lang="tr-TR" sz="2800" dirty="0" smtClean="0">
                <a:solidFill>
                  <a:schemeClr val="bg2"/>
                </a:solidFill>
                <a:latin typeface="Kristen ITC" panose="03050502040202030202" pitchFamily="66" charset="0"/>
              </a:rPr>
              <a:t> </a:t>
            </a:r>
            <a:r>
              <a:rPr lang="tr-TR" sz="2800" dirty="0" err="1" smtClean="0">
                <a:solidFill>
                  <a:schemeClr val="bg2"/>
                </a:solidFill>
                <a:latin typeface="Kristen ITC" panose="03050502040202030202" pitchFamily="66" charset="0"/>
              </a:rPr>
              <a:t>school</a:t>
            </a:r>
            <a:r>
              <a:rPr lang="tr-TR" sz="2800" dirty="0" smtClean="0">
                <a:solidFill>
                  <a:schemeClr val="bg2"/>
                </a:solidFill>
                <a:latin typeface="Kristen ITC" panose="03050502040202030202" pitchFamily="66" charset="0"/>
              </a:rPr>
              <a:t> </a:t>
            </a:r>
            <a:r>
              <a:rPr lang="tr-TR" sz="2800" dirty="0" err="1" smtClean="0">
                <a:solidFill>
                  <a:schemeClr val="bg2"/>
                </a:solidFill>
                <a:latin typeface="Kristen ITC" panose="03050502040202030202" pitchFamily="66" charset="0"/>
              </a:rPr>
              <a:t>and</a:t>
            </a:r>
            <a:r>
              <a:rPr lang="tr-TR" sz="2800" dirty="0" smtClean="0">
                <a:solidFill>
                  <a:schemeClr val="bg2"/>
                </a:solidFill>
                <a:latin typeface="Kristen ITC" panose="03050502040202030202" pitchFamily="66" charset="0"/>
              </a:rPr>
              <a:t> </a:t>
            </a:r>
            <a:r>
              <a:rPr lang="tr-TR" sz="2800" dirty="0" err="1" smtClean="0">
                <a:solidFill>
                  <a:schemeClr val="bg2"/>
                </a:solidFill>
                <a:latin typeface="Kristen ITC" panose="03050502040202030202" pitchFamily="66" charset="0"/>
              </a:rPr>
              <a:t>supermarket</a:t>
            </a:r>
            <a:r>
              <a:rPr lang="tr-TR" sz="2800" dirty="0" smtClean="0">
                <a:solidFill>
                  <a:schemeClr val="bg2"/>
                </a:solidFill>
                <a:latin typeface="Kristen ITC" panose="03050502040202030202" pitchFamily="66" charset="0"/>
              </a:rPr>
              <a:t>. (Kütüphane ,  okul ve marketin arasındadır.)</a:t>
            </a:r>
          </a:p>
          <a:p>
            <a:pPr marL="457200" indent="-457200">
              <a:buBlip>
                <a:blip r:embed="rId2"/>
              </a:buBlip>
            </a:pPr>
            <a:r>
              <a:rPr lang="tr-TR" sz="2800" dirty="0" err="1" smtClean="0">
                <a:solidFill>
                  <a:schemeClr val="accent1"/>
                </a:solidFill>
                <a:latin typeface="Kristen ITC" panose="03050502040202030202" pitchFamily="66" charset="0"/>
              </a:rPr>
              <a:t>The</a:t>
            </a:r>
            <a:r>
              <a:rPr lang="tr-TR" sz="2800" dirty="0" smtClean="0">
                <a:solidFill>
                  <a:schemeClr val="accent1"/>
                </a:solidFill>
                <a:latin typeface="Kristen ITC" panose="03050502040202030202" pitchFamily="66" charset="0"/>
              </a:rPr>
              <a:t> </a:t>
            </a:r>
            <a:r>
              <a:rPr lang="tr-TR" sz="2800" dirty="0" err="1" smtClean="0">
                <a:solidFill>
                  <a:schemeClr val="accent1"/>
                </a:solidFill>
                <a:latin typeface="Kristen ITC" panose="03050502040202030202" pitchFamily="66" charset="0"/>
              </a:rPr>
              <a:t>manicupality</a:t>
            </a:r>
            <a:r>
              <a:rPr lang="tr-TR" sz="2800" dirty="0" smtClean="0">
                <a:solidFill>
                  <a:schemeClr val="accent1"/>
                </a:solidFill>
                <a:latin typeface="Kristen ITC" panose="03050502040202030202" pitchFamily="66" charset="0"/>
              </a:rPr>
              <a:t> is in </a:t>
            </a:r>
            <a:r>
              <a:rPr lang="tr-TR" sz="2800" dirty="0" err="1" smtClean="0">
                <a:solidFill>
                  <a:schemeClr val="accent1"/>
                </a:solidFill>
                <a:latin typeface="Kristen ITC" panose="03050502040202030202" pitchFamily="66" charset="0"/>
              </a:rPr>
              <a:t>front</a:t>
            </a:r>
            <a:r>
              <a:rPr lang="tr-TR" sz="2800" dirty="0" smtClean="0">
                <a:solidFill>
                  <a:schemeClr val="accent1"/>
                </a:solidFill>
                <a:latin typeface="Kristen ITC" panose="03050502040202030202" pitchFamily="66" charset="0"/>
              </a:rPr>
              <a:t> of </a:t>
            </a:r>
            <a:r>
              <a:rPr lang="tr-TR" sz="2800" dirty="0" err="1" smtClean="0">
                <a:solidFill>
                  <a:schemeClr val="accent1"/>
                </a:solidFill>
                <a:latin typeface="Kristen ITC" panose="03050502040202030202" pitchFamily="66" charset="0"/>
              </a:rPr>
              <a:t>the</a:t>
            </a:r>
            <a:r>
              <a:rPr lang="tr-TR" sz="2800" dirty="0" smtClean="0">
                <a:solidFill>
                  <a:schemeClr val="accent1"/>
                </a:solidFill>
                <a:latin typeface="Kristen ITC" panose="03050502040202030202" pitchFamily="66" charset="0"/>
              </a:rPr>
              <a:t> hotel.              ( Belediye otelin önündedir.)</a:t>
            </a:r>
          </a:p>
        </p:txBody>
      </p:sp>
    </p:spTree>
    <p:extLst>
      <p:ext uri="{BB962C8B-B14F-4D97-AF65-F5344CB8AC3E}">
        <p14:creationId xmlns:p14="http://schemas.microsoft.com/office/powerpoint/2010/main" xmlns="" val="3553885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0" y="0"/>
            <a:ext cx="9144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400" dirty="0" smtClean="0">
                <a:solidFill>
                  <a:schemeClr val="accent1"/>
                </a:solidFill>
                <a:latin typeface="Goudy Stout" panose="0202090407030B020401" pitchFamily="18" charset="0"/>
              </a:rPr>
              <a:t>GIVING DIRECTIONS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0" y="476672"/>
            <a:ext cx="9144000" cy="378565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Asking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directions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and</a:t>
            </a:r>
            <a:r>
              <a:rPr lang="tr-TR" sz="2400" dirty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adress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 in English: </a:t>
            </a:r>
            <a:r>
              <a:rPr lang="tr-TR" sz="2400" dirty="0" smtClean="0">
                <a:solidFill>
                  <a:schemeClr val="accent1"/>
                </a:solidFill>
                <a:latin typeface="Kristen ITC" panose="03050502040202030202" pitchFamily="66" charset="0"/>
              </a:rPr>
              <a:t>(İngilizcede bir adres sorarken:)</a:t>
            </a:r>
          </a:p>
          <a:p>
            <a:pPr marL="342900" indent="-342900">
              <a:buBlip>
                <a:blip r:embed="rId2"/>
              </a:buBlip>
            </a:pP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Excuse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me </a:t>
            </a: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where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is </a:t>
            </a: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the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bank? </a:t>
            </a:r>
            <a:r>
              <a:rPr lang="tr-TR" sz="2400" dirty="0" smtClean="0">
                <a:solidFill>
                  <a:schemeClr val="accent1"/>
                </a:solidFill>
                <a:latin typeface="Kristen ITC" panose="03050502040202030202" pitchFamily="66" charset="0"/>
              </a:rPr>
              <a:t>(Affedersiniz  banka nerede?)</a:t>
            </a:r>
            <a:endParaRPr lang="tr-TR" sz="2400" dirty="0">
              <a:solidFill>
                <a:schemeClr val="accent1"/>
              </a:solidFill>
              <a:latin typeface="Kristen ITC" panose="03050502040202030202" pitchFamily="66" charset="0"/>
            </a:endParaRPr>
          </a:p>
          <a:p>
            <a:pPr marL="342900" indent="-342900">
              <a:buBlip>
                <a:blip r:embed="rId2"/>
              </a:buBlip>
            </a:pP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Excuse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me, how do </a:t>
            </a: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you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I </a:t>
            </a: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get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to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the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bank ? </a:t>
            </a:r>
            <a:r>
              <a:rPr lang="tr-TR" sz="2400" dirty="0" smtClean="0">
                <a:solidFill>
                  <a:schemeClr val="accent1"/>
                </a:solidFill>
                <a:latin typeface="Kristen ITC" panose="03050502040202030202" pitchFamily="66" charset="0"/>
              </a:rPr>
              <a:t>(Affedersiniz, bankaya nasıl gidebilirim?)</a:t>
            </a:r>
          </a:p>
          <a:p>
            <a:pPr marL="342900" indent="-342900">
              <a:buBlip>
                <a:blip r:embed="rId2"/>
              </a:buBlip>
            </a:pP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What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is </a:t>
            </a: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the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best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way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to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go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to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the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bank? </a:t>
            </a:r>
            <a:r>
              <a:rPr lang="tr-TR" sz="2400" dirty="0" smtClean="0">
                <a:solidFill>
                  <a:schemeClr val="accent1"/>
                </a:solidFill>
                <a:latin typeface="Kristen ITC" panose="03050502040202030202" pitchFamily="66" charset="0"/>
              </a:rPr>
              <a:t>( Affedersiniz, bankaya giden en iyi yol hangisidir?)</a:t>
            </a:r>
          </a:p>
          <a:p>
            <a:pPr marL="342900" indent="-342900">
              <a:buBlip>
                <a:blip r:embed="rId2"/>
              </a:buBlip>
            </a:pP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Excuse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me can </a:t>
            </a: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you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tell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me </a:t>
            </a: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the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way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to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the</a:t>
            </a:r>
            <a:r>
              <a:rPr lang="tr-TR" sz="24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bank ?               </a:t>
            </a:r>
            <a:r>
              <a:rPr lang="tr-TR" sz="2400" dirty="0" smtClean="0">
                <a:solidFill>
                  <a:schemeClr val="accent1"/>
                </a:solidFill>
                <a:latin typeface="Kristen ITC" panose="03050502040202030202" pitchFamily="66" charset="0"/>
              </a:rPr>
              <a:t>(Affedersiniz bankaya giden yolu tarif edebilir misiniz?)</a:t>
            </a:r>
            <a:endParaRPr lang="tr-TR" sz="2400" dirty="0">
              <a:solidFill>
                <a:schemeClr val="accent1"/>
              </a:solidFill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3434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0" y="0"/>
            <a:ext cx="914400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Giving</a:t>
            </a:r>
            <a:r>
              <a:rPr lang="tr-TR" sz="28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8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directions</a:t>
            </a:r>
            <a:r>
              <a:rPr lang="tr-TR" sz="28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in </a:t>
            </a:r>
            <a:r>
              <a:rPr lang="tr-TR" sz="28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Englısh</a:t>
            </a:r>
            <a:r>
              <a:rPr lang="tr-TR" sz="28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: </a:t>
            </a:r>
            <a:r>
              <a:rPr lang="tr-TR" sz="2800" dirty="0" smtClean="0">
                <a:solidFill>
                  <a:schemeClr val="accent2"/>
                </a:solidFill>
                <a:latin typeface="Kristen ITC" panose="03050502040202030202" pitchFamily="66" charset="0"/>
              </a:rPr>
              <a:t>(İngilizcede bir adresi veya yönü tarif ederken: )</a:t>
            </a:r>
          </a:p>
          <a:p>
            <a:pPr marL="457200" indent="-457200">
              <a:buBlip>
                <a:blip r:embed="rId2"/>
              </a:buBlip>
            </a:pP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Go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straight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on / 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ahead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smtClean="0">
                <a:solidFill>
                  <a:schemeClr val="accent2"/>
                </a:solidFill>
                <a:latin typeface="Kristen ITC" panose="03050502040202030202" pitchFamily="66" charset="0"/>
              </a:rPr>
              <a:t>(Düz git, doğruca git)</a:t>
            </a:r>
          </a:p>
          <a:p>
            <a:pPr marL="457200" indent="-457200">
              <a:buBlip>
                <a:blip r:embed="rId2"/>
              </a:buBlip>
            </a:pP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Turn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left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smtClean="0">
                <a:solidFill>
                  <a:schemeClr val="accent2"/>
                </a:solidFill>
                <a:latin typeface="Kristen ITC" panose="03050502040202030202" pitchFamily="66" charset="0"/>
              </a:rPr>
              <a:t>(Sola dön)</a:t>
            </a:r>
          </a:p>
          <a:p>
            <a:pPr marL="457200" indent="-457200">
              <a:buBlip>
                <a:blip r:embed="rId2"/>
              </a:buBlip>
            </a:pP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Turn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right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smtClean="0">
                <a:solidFill>
                  <a:schemeClr val="accent2"/>
                </a:solidFill>
                <a:latin typeface="Kristen ITC" panose="03050502040202030202" pitchFamily="66" charset="0"/>
              </a:rPr>
              <a:t>(Sağa dön)</a:t>
            </a:r>
          </a:p>
          <a:p>
            <a:pPr marL="457200" indent="-457200">
              <a:buBlip>
                <a:blip r:embed="rId2"/>
              </a:buBlip>
            </a:pP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Cross 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the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street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smtClean="0">
                <a:solidFill>
                  <a:schemeClr val="accent2"/>
                </a:solidFill>
                <a:latin typeface="Kristen ITC" panose="03050502040202030202" pitchFamily="66" charset="0"/>
              </a:rPr>
              <a:t>(Caddeden karşıya geç)</a:t>
            </a:r>
          </a:p>
          <a:p>
            <a:pPr marL="457200" indent="-457200">
              <a:buBlip>
                <a:blip r:embed="rId2"/>
              </a:buBlip>
            </a:pP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Walk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/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go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along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this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road</a:t>
            </a:r>
            <a:r>
              <a:rPr lang="tr-TR" sz="2400" dirty="0" smtClean="0">
                <a:solidFill>
                  <a:schemeClr val="accent2"/>
                </a:solidFill>
                <a:latin typeface="Kristen ITC" panose="03050502040202030202" pitchFamily="66" charset="0"/>
              </a:rPr>
              <a:t>( Bu yol boyunca git/yürü)</a:t>
            </a:r>
          </a:p>
          <a:p>
            <a:pPr marL="457200" indent="-457200">
              <a:buBlip>
                <a:blip r:embed="rId2"/>
              </a:buBlip>
            </a:pP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Go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down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this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street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smtClean="0">
                <a:solidFill>
                  <a:schemeClr val="accent2"/>
                </a:solidFill>
                <a:latin typeface="Kristen ITC" panose="03050502040202030202" pitchFamily="66" charset="0"/>
              </a:rPr>
              <a:t>( Bu caddeden aşağıya git)</a:t>
            </a:r>
          </a:p>
          <a:p>
            <a:pPr marL="457200" indent="-457200">
              <a:buBlip>
                <a:blip r:embed="rId2"/>
              </a:buBlip>
            </a:pP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Go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over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the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bridge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smtClean="0">
                <a:solidFill>
                  <a:schemeClr val="accent2"/>
                </a:solidFill>
                <a:latin typeface="Kristen ITC" panose="03050502040202030202" pitchFamily="66" charset="0"/>
              </a:rPr>
              <a:t>(Köprüyü geç)</a:t>
            </a:r>
          </a:p>
          <a:p>
            <a:pPr marL="457200" indent="-457200">
              <a:buBlip>
                <a:blip r:embed="rId2"/>
              </a:buBlip>
            </a:pP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Go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past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the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hospital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smtClean="0">
                <a:solidFill>
                  <a:schemeClr val="accent2"/>
                </a:solidFill>
                <a:latin typeface="Kristen ITC" panose="03050502040202030202" pitchFamily="66" charset="0"/>
              </a:rPr>
              <a:t>(Hastaneyi geç)</a:t>
            </a:r>
          </a:p>
          <a:p>
            <a:pPr marL="457200" indent="-457200">
              <a:buBlip>
                <a:blip r:embed="rId2"/>
              </a:buBlip>
            </a:pP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Pass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the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post 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office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smtClean="0">
                <a:solidFill>
                  <a:schemeClr val="accent2"/>
                </a:solidFill>
                <a:latin typeface="Kristen ITC" panose="03050502040202030202" pitchFamily="66" charset="0"/>
              </a:rPr>
              <a:t>(Postaneyi geç)</a:t>
            </a:r>
          </a:p>
          <a:p>
            <a:pPr marL="457200" indent="-457200">
              <a:buBlip>
                <a:blip r:embed="rId2"/>
              </a:buBlip>
            </a:pP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It</a:t>
            </a:r>
            <a:r>
              <a:rPr lang="tr-TR" sz="2400" dirty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on 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your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right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/</a:t>
            </a:r>
            <a:r>
              <a:rPr lang="tr-TR" sz="2400" dirty="0" err="1" smtClean="0">
                <a:solidFill>
                  <a:schemeClr val="accent5"/>
                </a:solidFill>
                <a:latin typeface="Kristen ITC" panose="03050502040202030202" pitchFamily="66" charset="0"/>
              </a:rPr>
              <a:t>left</a:t>
            </a:r>
            <a:r>
              <a:rPr lang="tr-TR" sz="2400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 </a:t>
            </a:r>
            <a:r>
              <a:rPr lang="tr-TR" sz="2400" dirty="0" smtClean="0">
                <a:solidFill>
                  <a:schemeClr val="accent2"/>
                </a:solidFill>
                <a:latin typeface="Kristen ITC" panose="03050502040202030202" pitchFamily="66" charset="0"/>
              </a:rPr>
              <a:t>(Sağında/solunda)</a:t>
            </a:r>
            <a:endParaRPr lang="tr-TR" sz="2400" dirty="0">
              <a:solidFill>
                <a:schemeClr val="accent2"/>
              </a:solidFill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1581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51520" y="1916831"/>
            <a:ext cx="8661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err="1" smtClean="0">
                <a:solidFill>
                  <a:srgbClr val="FF0000"/>
                </a:solidFill>
                <a:latin typeface="Goudy Stout" panose="0202090407030B020401" pitchFamily="18" charset="0"/>
              </a:rPr>
              <a:t>Exercise</a:t>
            </a:r>
            <a:endParaRPr lang="tr-TR" sz="7200" dirty="0">
              <a:solidFill>
                <a:srgbClr val="FF0000"/>
              </a:solidFill>
              <a:latin typeface="Goudy Stout" panose="0202090407030B020401" pitchFamily="18" charset="0"/>
            </a:endParaRPr>
          </a:p>
        </p:txBody>
      </p:sp>
      <p:sp>
        <p:nvSpPr>
          <p:cNvPr id="3" name="5-Nokta Yıldız 2"/>
          <p:cNvSpPr/>
          <p:nvPr/>
        </p:nvSpPr>
        <p:spPr>
          <a:xfrm rot="20462317">
            <a:off x="453949" y="342486"/>
            <a:ext cx="1116855" cy="1152128"/>
          </a:xfrm>
          <a:prstGeom prst="star5">
            <a:avLst/>
          </a:prstGeom>
          <a:solidFill>
            <a:srgbClr val="DE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Gülen Yüz 4"/>
          <p:cNvSpPr/>
          <p:nvPr/>
        </p:nvSpPr>
        <p:spPr>
          <a:xfrm>
            <a:off x="3610000" y="96147"/>
            <a:ext cx="1944216" cy="1644806"/>
          </a:xfrm>
          <a:prstGeom prst="smileyFac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Güneş 5"/>
          <p:cNvSpPr/>
          <p:nvPr/>
        </p:nvSpPr>
        <p:spPr>
          <a:xfrm>
            <a:off x="4283968" y="3075531"/>
            <a:ext cx="1682080" cy="1584176"/>
          </a:xfrm>
          <a:prstGeom prst="su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Bulut 7"/>
          <p:cNvSpPr/>
          <p:nvPr/>
        </p:nvSpPr>
        <p:spPr>
          <a:xfrm>
            <a:off x="611560" y="3277410"/>
            <a:ext cx="2834771" cy="1584176"/>
          </a:xfrm>
          <a:prstGeom prst="cloud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Bulut 8"/>
          <p:cNvSpPr/>
          <p:nvPr/>
        </p:nvSpPr>
        <p:spPr>
          <a:xfrm>
            <a:off x="5298188" y="3075531"/>
            <a:ext cx="2664296" cy="1728192"/>
          </a:xfrm>
          <a:prstGeom prst="cloud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5-Nokta Yıldız 9"/>
          <p:cNvSpPr/>
          <p:nvPr/>
        </p:nvSpPr>
        <p:spPr>
          <a:xfrm rot="1190349">
            <a:off x="7579085" y="308309"/>
            <a:ext cx="1124744" cy="1220482"/>
          </a:xfrm>
          <a:prstGeom prst="star5">
            <a:avLst>
              <a:gd name="adj" fmla="val 17405"/>
              <a:gd name="hf" fmla="val 105146"/>
              <a:gd name="vf" fmla="val 110557"/>
            </a:avLst>
          </a:prstGeom>
          <a:solidFill>
            <a:srgbClr val="DE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39330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Match</a:t>
            </a:r>
            <a:r>
              <a:rPr lang="tr-TR" sz="32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sz="32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the</a:t>
            </a:r>
            <a:r>
              <a:rPr lang="tr-TR" sz="32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sz="32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pictures</a:t>
            </a:r>
            <a:r>
              <a:rPr lang="tr-TR" sz="32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sz="32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with</a:t>
            </a:r>
            <a:r>
              <a:rPr lang="tr-TR" sz="32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sz="32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the</a:t>
            </a:r>
            <a:r>
              <a:rPr lang="tr-TR" sz="32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 </a:t>
            </a:r>
            <a:r>
              <a:rPr lang="tr-TR" sz="3200" dirty="0" err="1" smtClean="0">
                <a:solidFill>
                  <a:schemeClr val="accent3"/>
                </a:solidFill>
                <a:latin typeface="Kristen ITC" panose="03050502040202030202" pitchFamily="66" charset="0"/>
              </a:rPr>
              <a:t>words</a:t>
            </a:r>
            <a:r>
              <a:rPr lang="tr-TR" sz="3200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.</a:t>
            </a:r>
            <a:endParaRPr lang="tr-TR" sz="3200" dirty="0">
              <a:solidFill>
                <a:schemeClr val="accent3"/>
              </a:solidFill>
              <a:latin typeface="Kristen ITC" panose="03050502040202030202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594" y="523087"/>
            <a:ext cx="1785937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4261" y="571414"/>
            <a:ext cx="2160240" cy="1817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928" t="50911" r="42895" b="35763"/>
          <a:stretch/>
        </p:blipFill>
        <p:spPr bwMode="auto">
          <a:xfrm>
            <a:off x="4774501" y="572199"/>
            <a:ext cx="1741715" cy="16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391" t="10567" r="10129" b="10567"/>
          <a:stretch/>
        </p:blipFill>
        <p:spPr bwMode="auto">
          <a:xfrm>
            <a:off x="6516216" y="572199"/>
            <a:ext cx="1842655" cy="1817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533936"/>
            <a:ext cx="1871663" cy="197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41942" y="2705753"/>
            <a:ext cx="24482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err="1" smtClean="0">
                <a:solidFill>
                  <a:schemeClr val="accent2"/>
                </a:solidFill>
                <a:latin typeface="Kristen ITC" panose="03050502040202030202" pitchFamily="66" charset="0"/>
              </a:rPr>
              <a:t>Behind</a:t>
            </a:r>
            <a:endParaRPr lang="tr-TR" sz="2000" b="1" dirty="0" smtClean="0">
              <a:solidFill>
                <a:schemeClr val="accent2"/>
              </a:solidFill>
              <a:latin typeface="Kristen ITC" panose="03050502040202030202" pitchFamily="66" charset="0"/>
            </a:endParaRPr>
          </a:p>
          <a:p>
            <a:r>
              <a:rPr lang="tr-TR" sz="2000" b="1" dirty="0" smtClean="0">
                <a:solidFill>
                  <a:schemeClr val="accent2"/>
                </a:solidFill>
                <a:latin typeface="Kristen ITC" panose="03050502040202030202" pitchFamily="66" charset="0"/>
              </a:rPr>
              <a:t>Under</a:t>
            </a:r>
          </a:p>
          <a:p>
            <a:r>
              <a:rPr lang="tr-TR" sz="2000" b="1" dirty="0" smtClean="0">
                <a:solidFill>
                  <a:schemeClr val="accent2"/>
                </a:solidFill>
                <a:latin typeface="Kristen ITC" panose="03050502040202030202" pitchFamily="66" charset="0"/>
              </a:rPr>
              <a:t>On</a:t>
            </a:r>
          </a:p>
          <a:p>
            <a:r>
              <a:rPr lang="tr-TR" sz="2000" b="1" dirty="0" err="1" smtClean="0">
                <a:solidFill>
                  <a:schemeClr val="accent2"/>
                </a:solidFill>
                <a:latin typeface="Kristen ITC" panose="03050502040202030202" pitchFamily="66" charset="0"/>
              </a:rPr>
              <a:t>In</a:t>
            </a:r>
            <a:r>
              <a:rPr lang="tr-TR" sz="2000" b="1" dirty="0" smtClean="0">
                <a:solidFill>
                  <a:schemeClr val="accent2"/>
                </a:solidFill>
                <a:latin typeface="Kristen ITC" panose="03050502040202030202" pitchFamily="66" charset="0"/>
              </a:rPr>
              <a:t> Front Of</a:t>
            </a:r>
          </a:p>
          <a:p>
            <a:r>
              <a:rPr lang="tr-TR" sz="2000" b="1" dirty="0" err="1" smtClean="0">
                <a:solidFill>
                  <a:schemeClr val="accent2"/>
                </a:solidFill>
                <a:latin typeface="Kristen ITC" panose="03050502040202030202" pitchFamily="66" charset="0"/>
              </a:rPr>
              <a:t>In</a:t>
            </a:r>
            <a:endParaRPr lang="tr-TR" sz="2000" b="1" dirty="0" smtClean="0">
              <a:solidFill>
                <a:schemeClr val="accent2"/>
              </a:solidFill>
              <a:latin typeface="Kristen ITC" panose="03050502040202030202" pitchFamily="66" charset="0"/>
            </a:endParaRPr>
          </a:p>
          <a:p>
            <a:r>
              <a:rPr lang="tr-TR" sz="2000" b="1" dirty="0" err="1" smtClean="0">
                <a:solidFill>
                  <a:schemeClr val="accent2"/>
                </a:solidFill>
                <a:latin typeface="Kristen ITC" panose="03050502040202030202" pitchFamily="66" charset="0"/>
              </a:rPr>
              <a:t>Near</a:t>
            </a:r>
            <a:endParaRPr lang="tr-TR" sz="2000" b="1" dirty="0" smtClean="0">
              <a:solidFill>
                <a:schemeClr val="accent2"/>
              </a:solidFill>
              <a:latin typeface="Kristen ITC" panose="03050502040202030202" pitchFamily="66" charset="0"/>
            </a:endParaRPr>
          </a:p>
          <a:p>
            <a:r>
              <a:rPr lang="tr-TR" sz="2000" b="1" dirty="0" err="1" smtClean="0">
                <a:solidFill>
                  <a:schemeClr val="accent2"/>
                </a:solidFill>
                <a:latin typeface="Kristen ITC" panose="03050502040202030202" pitchFamily="66" charset="0"/>
              </a:rPr>
              <a:t>Between</a:t>
            </a:r>
            <a:endParaRPr lang="tr-TR" sz="2000" b="1" dirty="0">
              <a:solidFill>
                <a:schemeClr val="accent2"/>
              </a:solidFill>
              <a:latin typeface="Kristen ITC" panose="03050502040202030202" pitchFamily="66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40"/>
          <a:stretch/>
        </p:blipFill>
        <p:spPr bwMode="auto">
          <a:xfrm>
            <a:off x="4003964" y="2533936"/>
            <a:ext cx="2512252" cy="1803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722"/>
          <a:stretch/>
        </p:blipFill>
        <p:spPr bwMode="auto">
          <a:xfrm>
            <a:off x="6418872" y="2637123"/>
            <a:ext cx="2037341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746267" y="2252946"/>
            <a:ext cx="1994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chemeClr val="accent2"/>
                </a:solidFill>
                <a:latin typeface="Kristen ITC" panose="03050502040202030202" pitchFamily="66" charset="0"/>
              </a:rPr>
              <a:t>…………………</a:t>
            </a:r>
            <a:endParaRPr lang="tr-TR" b="1" dirty="0">
              <a:solidFill>
                <a:schemeClr val="accent2"/>
              </a:solidFill>
              <a:latin typeface="Kristen ITC" panose="03050502040202030202" pitchFamily="66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636531" y="2252946"/>
            <a:ext cx="1935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chemeClr val="accent1"/>
                </a:solidFill>
                <a:latin typeface="Kristen ITC" panose="03050502040202030202" pitchFamily="66" charset="0"/>
              </a:rPr>
              <a:t>……………........</a:t>
            </a:r>
            <a:endParaRPr lang="tr-TR" b="1" dirty="0">
              <a:solidFill>
                <a:schemeClr val="accent1"/>
              </a:solidFill>
              <a:latin typeface="Kristen ITC" panose="03050502040202030202" pitchFamily="66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4774501" y="2224849"/>
            <a:ext cx="1644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chemeClr val="accent3"/>
                </a:solidFill>
                <a:latin typeface="Kristen ITC" panose="03050502040202030202" pitchFamily="66" charset="0"/>
              </a:rPr>
              <a:t>……………….</a:t>
            </a:r>
            <a:endParaRPr lang="tr-TR" b="1" dirty="0">
              <a:solidFill>
                <a:schemeClr val="accent3"/>
              </a:solidFill>
              <a:latin typeface="Kristen ITC" panose="03050502040202030202" pitchFamily="66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516216" y="2224849"/>
            <a:ext cx="1842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chemeClr val="accent5"/>
                </a:solidFill>
                <a:latin typeface="Kristen ITC" panose="03050502040202030202" pitchFamily="66" charset="0"/>
              </a:rPr>
              <a:t>…………………</a:t>
            </a:r>
            <a:endParaRPr lang="tr-TR" b="1" dirty="0">
              <a:solidFill>
                <a:schemeClr val="accent5"/>
              </a:solidFill>
              <a:latin typeface="Kristen ITC" panose="03050502040202030202" pitchFamily="66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2267744" y="4336969"/>
            <a:ext cx="1736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chemeClr val="accent4"/>
                </a:solidFill>
                <a:latin typeface="Kristen ITC" panose="03050502040202030202" pitchFamily="66" charset="0"/>
              </a:rPr>
              <a:t>………………..</a:t>
            </a:r>
            <a:endParaRPr lang="tr-TR" b="1" dirty="0">
              <a:solidFill>
                <a:schemeClr val="accent4"/>
              </a:solidFill>
              <a:latin typeface="Kristen ITC" panose="03050502040202030202" pitchFamily="66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4003964" y="4336969"/>
            <a:ext cx="2414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chemeClr val="accent6"/>
                </a:solidFill>
                <a:latin typeface="Kristen ITC" panose="03050502040202030202" pitchFamily="66" charset="0"/>
              </a:rPr>
              <a:t>………………………..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6516216" y="4336969"/>
            <a:ext cx="1842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Kristen ITC" panose="03050502040202030202" pitchFamily="66" charset="0"/>
              </a:rPr>
              <a:t>………………....</a:t>
            </a:r>
            <a:endParaRPr lang="tr-TR" b="1" dirty="0">
              <a:solidFill>
                <a:srgbClr val="FF0000"/>
              </a:solidFill>
              <a:latin typeface="Kristen ITC" panose="03050502040202030202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186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çılar">
  <a:themeElements>
    <a:clrScheme name="Özel 21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F00FF"/>
      </a:accent1>
      <a:accent2>
        <a:srgbClr val="00FF00"/>
      </a:accent2>
      <a:accent3>
        <a:srgbClr val="9900CC"/>
      </a:accent3>
      <a:accent4>
        <a:srgbClr val="FFFF00"/>
      </a:accent4>
      <a:accent5>
        <a:srgbClr val="00FFFF"/>
      </a:accent5>
      <a:accent6>
        <a:srgbClr val="FF6600"/>
      </a:accent6>
      <a:hlink>
        <a:srgbClr val="00FF99"/>
      </a:hlink>
      <a:folHlink>
        <a:srgbClr val="FF66CC"/>
      </a:folHlink>
    </a:clrScheme>
    <a:fontScheme name="Açılar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çıla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209</TotalTime>
  <Words>368</Words>
  <PresentationFormat>Ekran Gösterisi (4:3)</PresentationFormat>
  <Paragraphs>89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Açılar</vt:lpstr>
      <vt:lpstr>UNIT 2  MY TOWN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2016-01-21T10:36:14Z</dcterms:created>
  <dcterms:modified xsi:type="dcterms:W3CDTF">2016-11-12T09:08:37Z</dcterms:modified>
  <cp:category>www.sorubak.com</cp:category>
</cp:coreProperties>
</file>