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34" r:id="rId1"/>
  </p:sldMasterIdLst>
  <p:notesMasterIdLst>
    <p:notesMasterId r:id="rId15"/>
  </p:notesMasterIdLst>
  <p:sldIdLst>
    <p:sldId id="256" r:id="rId2"/>
    <p:sldId id="257" r:id="rId3"/>
    <p:sldId id="259" r:id="rId4"/>
    <p:sldId id="260" r:id="rId5"/>
    <p:sldId id="261" r:id="rId6"/>
    <p:sldId id="258" r:id="rId7"/>
    <p:sldId id="262" r:id="rId8"/>
    <p:sldId id="263" r:id="rId9"/>
    <p:sldId id="264" r:id="rId10"/>
    <p:sldId id="265" r:id="rId11"/>
    <p:sldId id="268" r:id="rId12"/>
    <p:sldId id="267" r:id="rId13"/>
    <p:sldId id="266" r:id="rId1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CC00FF"/>
    <a:srgbClr val="66FFFF"/>
    <a:srgbClr val="D8285A"/>
    <a:srgbClr val="814761"/>
    <a:srgbClr val="CF8DC6"/>
    <a:srgbClr val="EA082E"/>
    <a:srgbClr val="9966FF"/>
    <a:srgbClr val="F83644"/>
    <a:srgbClr val="70E6E3"/>
    <a:srgbClr val="C454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31" autoAdjust="0"/>
    <p:restoredTop sz="94576" autoAdjust="0"/>
  </p:normalViewPr>
  <p:slideViewPr>
    <p:cSldViewPr>
      <p:cViewPr>
        <p:scale>
          <a:sx n="77" d="100"/>
          <a:sy n="77" d="100"/>
        </p:scale>
        <p:origin x="-1332" y="-29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239B78-1AB5-4FD9-AD2E-E3523C59A77F}" type="datetimeFigureOut">
              <a:rPr lang="tr-TR" smtClean="0"/>
              <a:pPr/>
              <a:t>15.04.2017</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7E7A39-6B6F-4502-B38D-43328212E8A1}" type="slidenum">
              <a:rPr lang="tr-TR" smtClean="0"/>
              <a:pPr/>
              <a:t>‹#›</a:t>
            </a:fld>
            <a:endParaRPr lang="tr-TR"/>
          </a:p>
        </p:txBody>
      </p:sp>
    </p:spTree>
    <p:extLst>
      <p:ext uri="{BB962C8B-B14F-4D97-AF65-F5344CB8AC3E}">
        <p14:creationId xmlns:p14="http://schemas.microsoft.com/office/powerpoint/2010/main" xmlns="" val="10849580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387E7A39-6B6F-4502-B38D-43328212E8A1}" type="slidenum">
              <a:rPr lang="tr-TR" smtClean="0"/>
              <a:pPr/>
              <a:t>13</a:t>
            </a:fld>
            <a:endParaRPr lang="tr-TR"/>
          </a:p>
        </p:txBody>
      </p:sp>
    </p:spTree>
    <p:extLst>
      <p:ext uri="{BB962C8B-B14F-4D97-AF65-F5344CB8AC3E}">
        <p14:creationId xmlns:p14="http://schemas.microsoft.com/office/powerpoint/2010/main" xmlns="" val="42345987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tr-TR" smtClean="0"/>
              <a:t>Asıl başlık stili için tıklatın</a:t>
            </a:r>
            <a:endParaRPr lang="en-US"/>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Date Placeholder 6"/>
          <p:cNvSpPr>
            <a:spLocks noGrp="1"/>
          </p:cNvSpPr>
          <p:nvPr>
            <p:ph type="dt" sz="half" idx="10"/>
          </p:nvPr>
        </p:nvSpPr>
        <p:spPr/>
        <p:txBody>
          <a:bodyPr/>
          <a:lstStyle/>
          <a:p>
            <a:fld id="{04AF466F-BDA4-4F18-9C7B-FF0A9A1B0E80}" type="datetime1">
              <a:rPr lang="en-US" smtClean="0"/>
              <a:pPr/>
              <a:t>4/15/2017</a:t>
            </a:fld>
            <a:endParaRPr lang="en-US"/>
          </a:p>
        </p:txBody>
      </p:sp>
      <p:sp>
        <p:nvSpPr>
          <p:cNvPr id="8" name="Slide Number Placeholder 7"/>
          <p:cNvSpPr>
            <a:spLocks noGrp="1"/>
          </p:cNvSpPr>
          <p:nvPr>
            <p:ph type="sldNum" sz="quarter" idx="11"/>
          </p:nvPr>
        </p:nvSpPr>
        <p:spPr/>
        <p:txBody>
          <a:bodyPr/>
          <a:lstStyle/>
          <a:p>
            <a:fld id="{6E2D2B3B-882E-40F3-A32F-6DD516915044}" type="slidenum">
              <a:rPr lang="en-US" smtClean="0"/>
              <a:pPr/>
              <a:t>‹#›</a:t>
            </a:fld>
            <a:endParaRPr lang="en-US" dirty="0"/>
          </a:p>
        </p:txBody>
      </p:sp>
      <p:sp>
        <p:nvSpPr>
          <p:cNvPr id="9" name="Footer Placeholder 8"/>
          <p:cNvSpPr>
            <a:spLocks noGrp="1"/>
          </p:cNvSpPr>
          <p:nvPr>
            <p:ph type="ftr" sz="quarter" idx="12"/>
          </p:nvPr>
        </p:nvSpPr>
        <p:spPr/>
        <p:txBody>
          <a:bodyPr/>
          <a:lstStyle/>
          <a:p>
            <a:endParaRPr lang="en-US"/>
          </a:p>
        </p:txBody>
      </p:sp>
    </p:spTree>
  </p:cSld>
  <p:clrMapOvr>
    <a:masterClrMapping/>
  </p:clrMapOvr>
  <p:transition spd="med">
    <p:wedg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15.04.2017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edg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tr-TR" smtClean="0"/>
              <a:t>Asıl başlık stili için tıklatın</a:t>
            </a:r>
            <a:endParaRPr lang="en-US"/>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15.04.2017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edg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15.04.2017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edg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tr-TR" smtClean="0"/>
              <a:t>Asıl başlık stili için tıklatın</a:t>
            </a:r>
            <a:endParaRPr lang="en-US"/>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pPr/>
              <a:t>15.04.2017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edg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23720DD-5B6D-40BF-8493-A6B52D484E6B}" type="datetimeFigureOut">
              <a:rPr lang="tr-TR" smtClean="0"/>
              <a:pPr/>
              <a:t>15.04.2017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9" name="Title 8"/>
          <p:cNvSpPr>
            <a:spLocks noGrp="1"/>
          </p:cNvSpPr>
          <p:nvPr>
            <p:ph type="title"/>
          </p:nvPr>
        </p:nvSpPr>
        <p:spPr>
          <a:xfrm>
            <a:off x="914400" y="1544715"/>
            <a:ext cx="7315200" cy="1154097"/>
          </a:xfrm>
        </p:spPr>
        <p:txBody>
          <a:bodyPr/>
          <a:lstStyle/>
          <a:p>
            <a:r>
              <a:rPr lang="tr-TR" smtClean="0"/>
              <a:t>Asıl başlık stili için tıklatın</a:t>
            </a:r>
            <a:endParaRPr lang="en-US"/>
          </a:p>
        </p:txBody>
      </p:sp>
      <p:sp>
        <p:nvSpPr>
          <p:cNvPr id="8" name="Content Placeholder 7"/>
          <p:cNvSpPr>
            <a:spLocks noGrp="1"/>
          </p:cNvSpPr>
          <p:nvPr>
            <p:ph sz="quarter" idx="13"/>
          </p:nvPr>
        </p:nvSpPr>
        <p:spPr>
          <a:xfrm>
            <a:off x="914400" y="2743200"/>
            <a:ext cx="3566160" cy="359359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81728" y="2743200"/>
            <a:ext cx="3566160" cy="3595687"/>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transition spd="med">
    <p:wedg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A23720DD-5B6D-40BF-8493-A6B52D484E6B}" type="datetimeFigureOut">
              <a:rPr lang="tr-TR" smtClean="0"/>
              <a:pPr/>
              <a:t>15.04.2017</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sp>
        <p:nvSpPr>
          <p:cNvPr id="10" name="Title 9"/>
          <p:cNvSpPr>
            <a:spLocks noGrp="1"/>
          </p:cNvSpPr>
          <p:nvPr>
            <p:ph type="title"/>
          </p:nvPr>
        </p:nvSpPr>
        <p:spPr>
          <a:xfrm>
            <a:off x="914400" y="1544715"/>
            <a:ext cx="7315200" cy="1154097"/>
          </a:xfrm>
        </p:spPr>
        <p:txBody>
          <a:bodyPr/>
          <a:lstStyle/>
          <a:p>
            <a:r>
              <a:rPr lang="tr-TR" smtClean="0"/>
              <a:t>Asıl başlık stili için tıklatın</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transition spd="med">
    <p:wedg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A23720DD-5B6D-40BF-8493-A6B52D484E6B}" type="datetimeFigureOut">
              <a:rPr lang="tr-TR" smtClean="0"/>
              <a:pPr/>
              <a:t>15.04.2017</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edg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pPr/>
              <a:t>15.04.2017</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edg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chor="b">
            <a:normAutofit/>
          </a:bodyPr>
          <a:lstStyle>
            <a:lvl1pPr algn="l">
              <a:defRPr sz="2800" b="0"/>
            </a:lvl1pPr>
          </a:lstStyle>
          <a:p>
            <a:r>
              <a:rPr lang="tr-TR" smtClean="0"/>
              <a:t>Asıl başlık stili için tıklatın</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15.04.2017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edg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chor="b">
            <a:normAutofit/>
          </a:bodyPr>
          <a:lstStyle>
            <a:lvl1pPr algn="l">
              <a:defRPr sz="2800" b="0"/>
            </a:lvl1pPr>
          </a:lstStyle>
          <a:p>
            <a:r>
              <a:rPr lang="tr-TR" smtClean="0"/>
              <a:t>Asıl başlık stili için tıklatın</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15.04.2017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edg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CCCCFF"/>
            </a:gs>
            <a:gs pos="17999">
              <a:srgbClr val="99CCFF"/>
            </a:gs>
            <a:gs pos="36000">
              <a:srgbClr val="9966FF"/>
            </a:gs>
            <a:gs pos="61000">
              <a:srgbClr val="CC99FF"/>
            </a:gs>
            <a:gs pos="82001">
              <a:srgbClr val="99CCFF"/>
            </a:gs>
            <a:gs pos="100000">
              <a:srgbClr val="CCCCFF"/>
            </a:gs>
          </a:gsLst>
          <a:lin ang="5400000" scaled="0"/>
          <a:tileRect/>
        </a:gradFill>
        <a:effectLst/>
      </p:bgPr>
    </p:bg>
    <p:spTree>
      <p:nvGrpSpPr>
        <p:cNvPr id="1" name=""/>
        <p:cNvGrpSpPr/>
        <p:nvPr/>
      </p:nvGrpSpPr>
      <p:grpSpPr>
        <a:xfrm>
          <a:off x="0" y="0"/>
          <a:ext cx="0" cy="0"/>
          <a:chOff x="0" y="0"/>
          <a:chExt cx="0" cy="0"/>
        </a:xfrm>
      </p:grpSpPr>
      <p:sp>
        <p:nvSpPr>
          <p:cNvPr id="10" name="Rectangle 9"/>
          <p:cNvSpPr/>
          <p:nvPr/>
        </p:nvSpPr>
        <p:spPr>
          <a:xfrm>
            <a:off x="8435268" y="573807"/>
            <a:ext cx="86236"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569419" y="573807"/>
            <a:ext cx="576072"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defRPr>
            </a:lvl1pPr>
          </a:lstStyle>
          <a:p>
            <a:fld id="{A23720DD-5B6D-40BF-8493-A6B52D484E6B}" type="datetimeFigureOut">
              <a:rPr lang="tr-TR" smtClean="0"/>
              <a:pPr/>
              <a:t>15.04.2017</a:t>
            </a:fld>
            <a:endParaRPr lang="tr-TR"/>
          </a:p>
        </p:txBody>
      </p:sp>
      <p:sp>
        <p:nvSpPr>
          <p:cNvPr id="6" name="Slide Number Placeholder 5"/>
          <p:cNvSpPr>
            <a:spLocks noGrp="1"/>
          </p:cNvSpPr>
          <p:nvPr>
            <p:ph type="sldNum" sz="quarter" idx="4"/>
          </p:nvPr>
        </p:nvSpPr>
        <p:spPr>
          <a:xfrm>
            <a:off x="7314415" y="548797"/>
            <a:ext cx="941203" cy="301752"/>
          </a:xfrm>
          <a:prstGeom prst="rect">
            <a:avLst/>
          </a:prstGeom>
        </p:spPr>
        <p:txBody>
          <a:bodyPr vert="horz" lIns="91440" tIns="45720" rIns="91440" bIns="45720" rtlCol="0" anchor="ctr"/>
          <a:lstStyle>
            <a:lvl1pPr algn="r">
              <a:defRPr sz="1200">
                <a:solidFill>
                  <a:schemeClr val="tx1"/>
                </a:solidFill>
              </a:defRPr>
            </a:lvl1pPr>
          </a:lstStyle>
          <a:p>
            <a:fld id="{F302176B-0E47-46AC-8F43-DAB4B8A37D06}" type="slidenum">
              <a:rPr lang="tr-TR" smtClean="0"/>
              <a:pPr/>
              <a:t>‹#›</a:t>
            </a:fld>
            <a:endParaRPr lang="tr-TR"/>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endParaRPr lang="tr-TR"/>
          </a:p>
        </p:txBody>
      </p:sp>
    </p:spTree>
  </p:cSld>
  <p:clrMap bg1="dk1" tx1="lt1" bg2="dk2" tx2="lt2" accent1="accent1" accent2="accent2" accent3="accent3" accent4="accent4" accent5="accent5" accent6="accent6" hlink="hlink" folHlink="folHlink"/>
  <p:sldLayoutIdLst>
    <p:sldLayoutId id="2147484035" r:id="rId1"/>
    <p:sldLayoutId id="2147484036" r:id="rId2"/>
    <p:sldLayoutId id="2147484037" r:id="rId3"/>
    <p:sldLayoutId id="2147484038" r:id="rId4"/>
    <p:sldLayoutId id="2147484039" r:id="rId5"/>
    <p:sldLayoutId id="2147484040" r:id="rId6"/>
    <p:sldLayoutId id="2147484041" r:id="rId7"/>
    <p:sldLayoutId id="2147484042" r:id="rId8"/>
    <p:sldLayoutId id="2147484043" r:id="rId9"/>
    <p:sldLayoutId id="2147484044" r:id="rId10"/>
    <p:sldLayoutId id="2147484045" r:id="rId11"/>
  </p:sldLayoutIdLst>
  <p:transition spd="med">
    <p:wedge/>
  </p:transition>
  <p:timing>
    <p:tnLst>
      <p:par>
        <p:cTn id="1" dur="indefinite" restart="never" nodeType="tmRoot"/>
      </p:par>
    </p:tnLst>
  </p:timing>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sanatpenceresi.com/kakma-sanati/" TargetMode="External"/><Relationship Id="rId2" Type="http://schemas.openxmlformats.org/officeDocument/2006/relationships/hyperlink" Target="http://www.sessiztarih.net/2014/03/kakmaclk-nedir.html" TargetMode="External"/><Relationship Id="rId1" Type="http://schemas.openxmlformats.org/officeDocument/2006/relationships/slideLayout" Target="../slideLayouts/slideLayout2.xml"/><Relationship Id="rId5" Type="http://schemas.openxmlformats.org/officeDocument/2006/relationships/hyperlink" Target="http://www.unutulmussanatlar.com/2015/09/sedef-kakma-sanat-sedefkarlk.html" TargetMode="External"/><Relationship Id="rId4" Type="http://schemas.openxmlformats.org/officeDocument/2006/relationships/hyperlink" Target="http://www.ayyildizahsap.com/?product=1288835&amp;pt=Bak%C4%B1r+R%C3%B6lyef+Panolar"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a:grad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a:xfrm>
            <a:off x="251520" y="908720"/>
            <a:ext cx="7882248" cy="1080120"/>
          </a:xfrm>
        </p:spPr>
        <p:txBody>
          <a:bodyPr/>
          <a:lstStyle/>
          <a:p>
            <a:r>
              <a:rPr lang="tr-TR" dirty="0" smtClean="0">
                <a:solidFill>
                  <a:srgbClr val="D8285A"/>
                </a:solidFill>
              </a:rPr>
              <a:t>KAKMACILIK SANATI</a:t>
            </a:r>
            <a:endParaRPr lang="tr-TR" dirty="0">
              <a:solidFill>
                <a:srgbClr val="D8285A"/>
              </a:solidFill>
            </a:endParaRPr>
          </a:p>
        </p:txBody>
      </p:sp>
      <p:sp>
        <p:nvSpPr>
          <p:cNvPr id="3" name="Alt Başlık 2"/>
          <p:cNvSpPr>
            <a:spLocks noGrp="1"/>
          </p:cNvSpPr>
          <p:nvPr>
            <p:ph type="subTitle" idx="1"/>
          </p:nvPr>
        </p:nvSpPr>
        <p:spPr/>
        <p:txBody>
          <a:bodyPr>
            <a:normAutofit/>
          </a:bodyPr>
          <a:lstStyle/>
          <a:p>
            <a:endParaRPr lang="tr-TR"/>
          </a:p>
        </p:txBody>
      </p:sp>
      <p:pic>
        <p:nvPicPr>
          <p:cNvPr id="4" name="3 Resim" descr="AHSAP-PRINC-KAKMA-KAHVE-TEPSISI-ELYAPIMI-KARGOSZ__35277118_0.jpg"/>
          <p:cNvPicPr>
            <a:picLocks noChangeAspect="1"/>
          </p:cNvPicPr>
          <p:nvPr/>
        </p:nvPicPr>
        <p:blipFill>
          <a:blip r:embed="rId2" cstate="print"/>
          <a:stretch>
            <a:fillRect/>
          </a:stretch>
        </p:blipFill>
        <p:spPr>
          <a:xfrm>
            <a:off x="1331640" y="2420888"/>
            <a:ext cx="5403433" cy="3743807"/>
          </a:xfrm>
          <a:prstGeom prst="rect">
            <a:avLst/>
          </a:prstGeom>
        </p:spPr>
      </p:pic>
    </p:spTree>
    <p:extLst>
      <p:ext uri="{BB962C8B-B14F-4D97-AF65-F5344CB8AC3E}">
        <p14:creationId xmlns:p14="http://schemas.microsoft.com/office/powerpoint/2010/main" xmlns="" val="4154723656"/>
      </p:ext>
    </p:extLst>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linds(horizont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1" nodeType="clickEffect">
                                  <p:stCondLst>
                                    <p:cond delay="0"/>
                                  </p:stCondLst>
                                  <p:childTnLst>
                                    <p:anim calcmode="lin" valueType="num">
                                      <p:cBhvr additive="base">
                                        <p:cTn id="18" dur="500"/>
                                        <p:tgtEl>
                                          <p:spTgt spid="2"/>
                                        </p:tgtEl>
                                        <p:attrNameLst>
                                          <p:attrName>ppt_x</p:attrName>
                                        </p:attrNameLst>
                                      </p:cBhvr>
                                      <p:tavLst>
                                        <p:tav tm="0">
                                          <p:val>
                                            <p:strVal val="ppt_x"/>
                                          </p:val>
                                        </p:tav>
                                        <p:tav tm="100000">
                                          <p:val>
                                            <p:strVal val="ppt_x"/>
                                          </p:val>
                                        </p:tav>
                                      </p:tavLst>
                                    </p:anim>
                                    <p:anim calcmode="lin" valueType="num">
                                      <p:cBhvr additive="base">
                                        <p:cTn id="19" dur="500"/>
                                        <p:tgtEl>
                                          <p:spTgt spid="2"/>
                                        </p:tgtEl>
                                        <p:attrNameLst>
                                          <p:attrName>ppt_y</p:attrName>
                                        </p:attrNameLst>
                                      </p:cBhvr>
                                      <p:tavLst>
                                        <p:tav tm="0">
                                          <p:val>
                                            <p:strVal val="ppt_y"/>
                                          </p:val>
                                        </p:tav>
                                        <p:tav tm="100000">
                                          <p:val>
                                            <p:strVal val="1+ppt_h/2"/>
                                          </p:val>
                                        </p:tav>
                                      </p:tavLst>
                                    </p:anim>
                                    <p:set>
                                      <p:cBhvr>
                                        <p:cTn id="20" dur="1" fill="hold">
                                          <p:stCondLst>
                                            <p:cond delay="499"/>
                                          </p:stCondLst>
                                        </p:cTn>
                                        <p:tgtEl>
                                          <p:spTgt spid="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 presetClass="exit" presetSubtype="10" fill="hold" nodeType="clickEffect">
                                  <p:stCondLst>
                                    <p:cond delay="0"/>
                                  </p:stCondLst>
                                  <p:childTnLst>
                                    <p:animEffect transition="out" filter="blinds(horizontal)">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3399FF"/>
            </a:gs>
            <a:gs pos="16000">
              <a:srgbClr val="00CCCC"/>
            </a:gs>
            <a:gs pos="47000">
              <a:srgbClr val="9999FF"/>
            </a:gs>
            <a:gs pos="60001">
              <a:srgbClr val="2E6792"/>
            </a:gs>
            <a:gs pos="71001">
              <a:srgbClr val="3333CC"/>
            </a:gs>
            <a:gs pos="81000">
              <a:srgbClr val="1170FF"/>
            </a:gs>
            <a:gs pos="100000">
              <a:srgbClr val="006699"/>
            </a:gs>
          </a:gsLst>
          <a:lin ang="5400000" scaled="0"/>
          <a:tileRect/>
        </a:gradFill>
        <a:effectLst/>
      </p:bgPr>
    </p:bg>
    <p:spTree>
      <p:nvGrpSpPr>
        <p:cNvPr id="1" name=""/>
        <p:cNvGrpSpPr/>
        <p:nvPr/>
      </p:nvGrpSpPr>
      <p:grpSpPr>
        <a:xfrm>
          <a:off x="0" y="0"/>
          <a:ext cx="0" cy="0"/>
          <a:chOff x="0" y="0"/>
          <a:chExt cx="0" cy="0"/>
        </a:xfrm>
      </p:grpSpPr>
      <p:sp>
        <p:nvSpPr>
          <p:cNvPr id="4" name="3 Başlık"/>
          <p:cNvSpPr>
            <a:spLocks noGrp="1"/>
          </p:cNvSpPr>
          <p:nvPr>
            <p:ph type="title"/>
          </p:nvPr>
        </p:nvSpPr>
        <p:spPr>
          <a:xfrm>
            <a:off x="2483768" y="764704"/>
            <a:ext cx="4377680" cy="1154097"/>
          </a:xfrm>
        </p:spPr>
        <p:txBody>
          <a:bodyPr/>
          <a:lstStyle/>
          <a:p>
            <a:r>
              <a:rPr lang="tr-TR" dirty="0" smtClean="0"/>
              <a:t>Metal Kakma</a:t>
            </a:r>
            <a:endParaRPr lang="tr-TR" dirty="0"/>
          </a:p>
        </p:txBody>
      </p:sp>
      <p:pic>
        <p:nvPicPr>
          <p:cNvPr id="8" name="7 İçerik Yer Tutucusu" descr="images.jpg"/>
          <p:cNvPicPr>
            <a:picLocks noGrp="1" noChangeAspect="1"/>
          </p:cNvPicPr>
          <p:nvPr>
            <p:ph idx="1"/>
          </p:nvPr>
        </p:nvPicPr>
        <p:blipFill>
          <a:blip r:embed="rId2" cstate="print"/>
          <a:stretch>
            <a:fillRect/>
          </a:stretch>
        </p:blipFill>
        <p:spPr>
          <a:xfrm>
            <a:off x="1691680" y="2276872"/>
            <a:ext cx="5679051" cy="4248472"/>
          </a:xfrm>
        </p:spPr>
      </p:pic>
      <p:sp>
        <p:nvSpPr>
          <p:cNvPr id="6" name="5 Metin kutusu"/>
          <p:cNvSpPr txBox="1"/>
          <p:nvPr/>
        </p:nvSpPr>
        <p:spPr>
          <a:xfrm>
            <a:off x="179512" y="4869160"/>
            <a:ext cx="3635896" cy="307777"/>
          </a:xfrm>
          <a:prstGeom prst="rect">
            <a:avLst/>
          </a:prstGeom>
          <a:noFill/>
        </p:spPr>
        <p:txBody>
          <a:bodyPr wrap="square" rtlCol="0">
            <a:spAutoFit/>
          </a:bodyPr>
          <a:lstStyle/>
          <a:p>
            <a:r>
              <a:rPr lang="tr-TR" sz="1400" dirty="0" smtClean="0"/>
              <a:t> </a:t>
            </a:r>
            <a:endParaRPr lang="tr-TR" sz="1400" dirty="0"/>
          </a:p>
        </p:txBody>
      </p:sp>
      <p:sp>
        <p:nvSpPr>
          <p:cNvPr id="7" name="6 Metin kutusu"/>
          <p:cNvSpPr txBox="1"/>
          <p:nvPr/>
        </p:nvSpPr>
        <p:spPr>
          <a:xfrm>
            <a:off x="331912" y="5021560"/>
            <a:ext cx="3635896" cy="307777"/>
          </a:xfrm>
          <a:prstGeom prst="rect">
            <a:avLst/>
          </a:prstGeom>
          <a:noFill/>
        </p:spPr>
        <p:txBody>
          <a:bodyPr wrap="square" rtlCol="0">
            <a:spAutoFit/>
          </a:bodyPr>
          <a:lstStyle/>
          <a:p>
            <a:endParaRPr lang="tr-TR" sz="1400" dirty="0"/>
          </a:p>
        </p:txBody>
      </p:sp>
    </p:spTree>
    <p:extLst>
      <p:ext uri="{BB962C8B-B14F-4D97-AF65-F5344CB8AC3E}">
        <p14:creationId xmlns:p14="http://schemas.microsoft.com/office/powerpoint/2010/main" xmlns="" val="1350348790"/>
      </p:ext>
    </p:extLst>
  </p:cSld>
  <p:clrMapOvr>
    <a:masterClrMapping/>
  </p:clrMapOvr>
  <p:transition spd="med">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6B19C"/>
            </a:gs>
            <a:gs pos="30000">
              <a:srgbClr val="D49E6C"/>
            </a:gs>
            <a:gs pos="70000">
              <a:srgbClr val="A65528"/>
            </a:gs>
            <a:gs pos="100000">
              <a:srgbClr val="663012"/>
            </a:gs>
          </a:gsLst>
          <a:lin ang="5400000" scaled="0"/>
          <a:tileRect/>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683568" y="0"/>
            <a:ext cx="7315200" cy="1154097"/>
          </a:xfrm>
        </p:spPr>
        <p:txBody>
          <a:bodyPr/>
          <a:lstStyle/>
          <a:p>
            <a:r>
              <a:rPr lang="tr-TR" i="1" dirty="0" smtClean="0">
                <a:solidFill>
                  <a:srgbClr val="D8285A"/>
                </a:solidFill>
              </a:rPr>
              <a:t>SEDEF KAKMA</a:t>
            </a:r>
            <a:endParaRPr lang="tr-TR" i="1" dirty="0">
              <a:solidFill>
                <a:srgbClr val="D8285A"/>
              </a:solidFill>
            </a:endParaRPr>
          </a:p>
        </p:txBody>
      </p:sp>
      <p:sp>
        <p:nvSpPr>
          <p:cNvPr id="3" name="2 İçerik Yer Tutucusu"/>
          <p:cNvSpPr>
            <a:spLocks noGrp="1"/>
          </p:cNvSpPr>
          <p:nvPr>
            <p:ph idx="1"/>
          </p:nvPr>
        </p:nvSpPr>
        <p:spPr>
          <a:xfrm>
            <a:off x="467544" y="1124744"/>
            <a:ext cx="7315200" cy="4752528"/>
          </a:xfrm>
        </p:spPr>
        <p:txBody>
          <a:bodyPr>
            <a:normAutofit lnSpcReduction="10000"/>
          </a:bodyPr>
          <a:lstStyle/>
          <a:p>
            <a:r>
              <a:rPr lang="tr-TR" dirty="0" smtClean="0"/>
              <a:t>Sedef kakma, ayrıca sedefçilik ya da sedef işleme olarak bilinen teknikte sedef, ahşap üzerine açılan çukur veya oymalara yerleştirilir ve tahtaya temas eden yüzeyden düşmelerini önleyecek yapıştırıcılar sürülür ya da sedeflerin etrafı madeni tellerle çevrilir. Sedef kakmacılık işine </a:t>
            </a:r>
            <a:r>
              <a:rPr lang="tr-TR" dirty="0" err="1" smtClean="0"/>
              <a:t>sedefkâri</a:t>
            </a:r>
            <a:r>
              <a:rPr lang="tr-TR" dirty="0" smtClean="0"/>
              <a:t>, sedef kakma yapan ustaya sedefkâr denilmektedir. Bağa, fildişi, kemik, çeşitli filetolar ve altın, gümüş gibi kıymetli madenler de sedefkârlıkta kullanılan malzemelerdir. </a:t>
            </a:r>
          </a:p>
          <a:p>
            <a:r>
              <a:rPr lang="tr-TR" dirty="0" smtClean="0"/>
              <a:t>İlk çağın en eski uygarlıklarında görülmekle birlikte, sedefin eşyada süs öğesi olarak uygulanışı çok sonradır. Her ne kadar bazı kaynaklar Sümer sanatında sedefin </a:t>
            </a:r>
            <a:r>
              <a:rPr lang="tr-TR" dirty="0" err="1" smtClean="0"/>
              <a:t>traş</a:t>
            </a:r>
            <a:r>
              <a:rPr lang="tr-TR" dirty="0" smtClean="0"/>
              <a:t> edilerek ahşaba uygulandığını, Uzak Doğu ve Güney Asya’da Hint Sanatında sedef süslemelere rastlansa da, sedefin en yaygın ve en gelişmiş şekliyle Türk-Osmanlı Sanatında görüldüğü bilinmektedir. </a:t>
            </a:r>
            <a:endParaRPr lang="tr-TR" dirty="0"/>
          </a:p>
        </p:txBody>
      </p:sp>
      <p:pic>
        <p:nvPicPr>
          <p:cNvPr id="4" name="3 Resim" descr="Adsız.png"/>
          <p:cNvPicPr>
            <a:picLocks noChangeAspect="1"/>
          </p:cNvPicPr>
          <p:nvPr/>
        </p:nvPicPr>
        <p:blipFill>
          <a:blip r:embed="rId2" cstate="print"/>
          <a:stretch>
            <a:fillRect/>
          </a:stretch>
        </p:blipFill>
        <p:spPr>
          <a:xfrm>
            <a:off x="5292080" y="4077072"/>
            <a:ext cx="5616624" cy="3433564"/>
          </a:xfrm>
          <a:prstGeom prst="rect">
            <a:avLst/>
          </a:prstGeom>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heckerboard(across)">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xit" presetSubtype="4" fill="hold" nodeType="clickEffect">
                                  <p:stCondLst>
                                    <p:cond delay="0"/>
                                  </p:stCondLst>
                                  <p:childTnLst>
                                    <p:anim calcmode="lin" valueType="num">
                                      <p:cBhvr additive="base">
                                        <p:cTn id="27" dur="500"/>
                                        <p:tgtEl>
                                          <p:spTgt spid="4"/>
                                        </p:tgtEl>
                                        <p:attrNameLst>
                                          <p:attrName>ppt_x</p:attrName>
                                        </p:attrNameLst>
                                      </p:cBhvr>
                                      <p:tavLst>
                                        <p:tav tm="0">
                                          <p:val>
                                            <p:strVal val="ppt_x"/>
                                          </p:val>
                                        </p:tav>
                                        <p:tav tm="100000">
                                          <p:val>
                                            <p:strVal val="ppt_x"/>
                                          </p:val>
                                        </p:tav>
                                      </p:tavLst>
                                    </p:anim>
                                    <p:anim calcmode="lin" valueType="num">
                                      <p:cBhvr additive="base">
                                        <p:cTn id="28" dur="500"/>
                                        <p:tgtEl>
                                          <p:spTgt spid="4"/>
                                        </p:tgtEl>
                                        <p:attrNameLst>
                                          <p:attrName>ppt_y</p:attrName>
                                        </p:attrNameLst>
                                      </p:cBhvr>
                                      <p:tavLst>
                                        <p:tav tm="0">
                                          <p:val>
                                            <p:strVal val="ppt_y"/>
                                          </p:val>
                                        </p:tav>
                                        <p:tav tm="100000">
                                          <p:val>
                                            <p:strVal val="1+ppt_h/2"/>
                                          </p:val>
                                        </p:tav>
                                      </p:tavLst>
                                    </p:anim>
                                    <p:set>
                                      <p:cBhvr>
                                        <p:cTn id="29" dur="1" fill="hold">
                                          <p:stCondLst>
                                            <p:cond delay="499"/>
                                          </p:stCondLst>
                                        </p:cTn>
                                        <p:tgtEl>
                                          <p:spTgt spid="4"/>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nodeType="clickEffect">
                                  <p:stCondLst>
                                    <p:cond delay="0"/>
                                  </p:stCondLst>
                                  <p:childTnLst>
                                    <p:anim calcmode="lin" valueType="num">
                                      <p:cBhvr additive="base">
                                        <p:cTn id="33"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4" dur="500"/>
                                        <p:tgtEl>
                                          <p:spTgt spid="3">
                                            <p:txEl>
                                              <p:pRg st="0" end="0"/>
                                            </p:txEl>
                                          </p:spTgt>
                                        </p:tgtEl>
                                        <p:attrNameLst>
                                          <p:attrName>ppt_y</p:attrName>
                                        </p:attrNameLst>
                                      </p:cBhvr>
                                      <p:tavLst>
                                        <p:tav tm="0">
                                          <p:val>
                                            <p:strVal val="ppt_y"/>
                                          </p:val>
                                        </p:tav>
                                        <p:tav tm="100000">
                                          <p:val>
                                            <p:strVal val="1+ppt_h/2"/>
                                          </p:val>
                                        </p:tav>
                                      </p:tavLst>
                                    </p:anim>
                                    <p:set>
                                      <p:cBhvr>
                                        <p:cTn id="35" dur="1" fill="hold">
                                          <p:stCondLst>
                                            <p:cond delay="499"/>
                                          </p:stCondLst>
                                        </p:cTn>
                                        <p:tgtEl>
                                          <p:spTgt spid="3">
                                            <p:txEl>
                                              <p:pRg st="0" end="0"/>
                                            </p:txEl>
                                          </p:spTgt>
                                        </p:tgtEl>
                                        <p:attrNameLst>
                                          <p:attrName>style.visibility</p:attrName>
                                        </p:attrNameLst>
                                      </p:cBhvr>
                                      <p:to>
                                        <p:strVal val="hidden"/>
                                      </p:to>
                                    </p:set>
                                  </p:childTnLst>
                                </p:cTn>
                              </p:par>
                              <p:par>
                                <p:cTn id="36" presetID="2" presetClass="exit" presetSubtype="4" fill="hold" nodeType="withEffect">
                                  <p:stCondLst>
                                    <p:cond delay="0"/>
                                  </p:stCondLst>
                                  <p:childTnLst>
                                    <p:anim calcmode="lin" valueType="num">
                                      <p:cBhvr additive="base">
                                        <p:cTn id="37" dur="500"/>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8" dur="500"/>
                                        <p:tgtEl>
                                          <p:spTgt spid="3">
                                            <p:txEl>
                                              <p:pRg st="1" end="1"/>
                                            </p:txEl>
                                          </p:spTgt>
                                        </p:tgtEl>
                                        <p:attrNameLst>
                                          <p:attrName>ppt_y</p:attrName>
                                        </p:attrNameLst>
                                      </p:cBhvr>
                                      <p:tavLst>
                                        <p:tav tm="0">
                                          <p:val>
                                            <p:strVal val="ppt_y"/>
                                          </p:val>
                                        </p:tav>
                                        <p:tav tm="100000">
                                          <p:val>
                                            <p:strVal val="1+ppt_h/2"/>
                                          </p:val>
                                        </p:tav>
                                      </p:tavLst>
                                    </p:anim>
                                    <p:set>
                                      <p:cBhvr>
                                        <p:cTn id="39"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8" presetClass="exit" presetSubtype="16" fill="hold" grpId="1" nodeType="clickEffect">
                                  <p:stCondLst>
                                    <p:cond delay="0"/>
                                  </p:stCondLst>
                                  <p:childTnLst>
                                    <p:animEffect transition="out" filter="diamond(in)">
                                      <p:cBhvr>
                                        <p:cTn id="43" dur="2000"/>
                                        <p:tgtEl>
                                          <p:spTgt spid="2"/>
                                        </p:tgtEl>
                                      </p:cBhvr>
                                    </p:animEffect>
                                    <p:set>
                                      <p:cBhvr>
                                        <p:cTn id="44" dur="1" fill="hold">
                                          <p:stCondLst>
                                            <p:cond delay="1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tileRect/>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3347864" y="476672"/>
            <a:ext cx="2448272" cy="1154097"/>
          </a:xfrm>
        </p:spPr>
        <p:txBody>
          <a:bodyPr/>
          <a:lstStyle/>
          <a:p>
            <a:r>
              <a:rPr lang="tr-TR" dirty="0" smtClean="0">
                <a:solidFill>
                  <a:srgbClr val="D8285A"/>
                </a:solidFill>
              </a:rPr>
              <a:t>Kaynakça</a:t>
            </a:r>
            <a:endParaRPr lang="tr-TR" dirty="0">
              <a:solidFill>
                <a:srgbClr val="D8285A"/>
              </a:solidFill>
            </a:endParaRPr>
          </a:p>
        </p:txBody>
      </p:sp>
      <p:sp>
        <p:nvSpPr>
          <p:cNvPr id="3" name="2 İçerik Yer Tutucusu"/>
          <p:cNvSpPr>
            <a:spLocks noGrp="1"/>
          </p:cNvSpPr>
          <p:nvPr>
            <p:ph idx="1"/>
          </p:nvPr>
        </p:nvSpPr>
        <p:spPr>
          <a:xfrm>
            <a:off x="899592" y="2204864"/>
            <a:ext cx="7315200" cy="3539527"/>
          </a:xfrm>
        </p:spPr>
        <p:txBody>
          <a:bodyPr/>
          <a:lstStyle/>
          <a:p>
            <a:pPr>
              <a:buClr>
                <a:srgbClr val="FF0000"/>
              </a:buClr>
              <a:buFont typeface="Wingdings" pitchFamily="2" charset="2"/>
              <a:buChar char="Ø"/>
            </a:pPr>
            <a:r>
              <a:rPr lang="tr-TR" dirty="0" smtClean="0">
                <a:hlinkClick r:id="rId2"/>
              </a:rPr>
              <a:t>http://www.</a:t>
            </a:r>
            <a:r>
              <a:rPr lang="tr-TR" dirty="0" err="1" smtClean="0">
                <a:hlinkClick r:id="rId2"/>
              </a:rPr>
              <a:t>sessiztarih</a:t>
            </a:r>
            <a:r>
              <a:rPr lang="tr-TR" dirty="0" smtClean="0">
                <a:hlinkClick r:id="rId2"/>
              </a:rPr>
              <a:t>.net/2014/03/</a:t>
            </a:r>
            <a:r>
              <a:rPr lang="tr-TR" dirty="0" err="1" smtClean="0">
                <a:hlinkClick r:id="rId2"/>
              </a:rPr>
              <a:t>kakmaclk</a:t>
            </a:r>
            <a:r>
              <a:rPr lang="tr-TR" dirty="0" smtClean="0">
                <a:hlinkClick r:id="rId2"/>
              </a:rPr>
              <a:t>-nedir.html</a:t>
            </a:r>
            <a:endParaRPr lang="tr-TR" dirty="0" smtClean="0"/>
          </a:p>
          <a:p>
            <a:pPr>
              <a:buClr>
                <a:srgbClr val="FF0000"/>
              </a:buClr>
              <a:buFont typeface="Wingdings" pitchFamily="2" charset="2"/>
              <a:buChar char="Ø"/>
            </a:pPr>
            <a:r>
              <a:rPr lang="tr-TR" dirty="0" smtClean="0">
                <a:hlinkClick r:id="rId3"/>
              </a:rPr>
              <a:t>http://www.</a:t>
            </a:r>
            <a:r>
              <a:rPr lang="tr-TR" dirty="0" err="1" smtClean="0">
                <a:hlinkClick r:id="rId3"/>
              </a:rPr>
              <a:t>sanatpenceresi</a:t>
            </a:r>
            <a:r>
              <a:rPr lang="tr-TR" dirty="0" smtClean="0">
                <a:hlinkClick r:id="rId3"/>
              </a:rPr>
              <a:t>.com/kakma-</a:t>
            </a:r>
            <a:r>
              <a:rPr lang="tr-TR" dirty="0" err="1" smtClean="0">
                <a:hlinkClick r:id="rId3"/>
              </a:rPr>
              <a:t>sanati</a:t>
            </a:r>
            <a:r>
              <a:rPr lang="tr-TR" dirty="0" smtClean="0">
                <a:hlinkClick r:id="rId3"/>
              </a:rPr>
              <a:t>/</a:t>
            </a:r>
            <a:endParaRPr lang="tr-TR" dirty="0" smtClean="0"/>
          </a:p>
          <a:p>
            <a:pPr>
              <a:buClr>
                <a:srgbClr val="FF0000"/>
              </a:buClr>
              <a:buFont typeface="Wingdings" pitchFamily="2" charset="2"/>
              <a:buChar char="Ø"/>
            </a:pPr>
            <a:r>
              <a:rPr lang="tr-TR" dirty="0" smtClean="0">
                <a:hlinkClick r:id="rId4"/>
              </a:rPr>
              <a:t>http://www.</a:t>
            </a:r>
            <a:r>
              <a:rPr lang="tr-TR" dirty="0" err="1" smtClean="0">
                <a:hlinkClick r:id="rId4"/>
              </a:rPr>
              <a:t>ayyildizahsap</a:t>
            </a:r>
            <a:r>
              <a:rPr lang="tr-TR" dirty="0" smtClean="0">
                <a:hlinkClick r:id="rId4"/>
              </a:rPr>
              <a:t>.com/?</a:t>
            </a:r>
            <a:r>
              <a:rPr lang="tr-TR" dirty="0" err="1" smtClean="0">
                <a:hlinkClick r:id="rId4"/>
              </a:rPr>
              <a:t>product</a:t>
            </a:r>
            <a:r>
              <a:rPr lang="tr-TR" dirty="0" smtClean="0">
                <a:hlinkClick r:id="rId4"/>
              </a:rPr>
              <a:t>=1288835&amp;</a:t>
            </a:r>
            <a:r>
              <a:rPr lang="tr-TR" dirty="0" err="1" smtClean="0">
                <a:hlinkClick r:id="rId4"/>
              </a:rPr>
              <a:t>pt</a:t>
            </a:r>
            <a:r>
              <a:rPr lang="tr-TR" dirty="0" smtClean="0">
                <a:hlinkClick r:id="rId4"/>
              </a:rPr>
              <a:t>=Bak%C4%B1r+R%C3%B6lyef+Panolar</a:t>
            </a:r>
            <a:endParaRPr lang="tr-TR" dirty="0" smtClean="0"/>
          </a:p>
          <a:p>
            <a:pPr>
              <a:buClr>
                <a:srgbClr val="FF0000"/>
              </a:buClr>
              <a:buFont typeface="Wingdings" pitchFamily="2" charset="2"/>
              <a:buChar char="Ø"/>
            </a:pPr>
            <a:r>
              <a:rPr lang="tr-TR" dirty="0" smtClean="0">
                <a:hlinkClick r:id="rId5"/>
              </a:rPr>
              <a:t>http://www.</a:t>
            </a:r>
            <a:r>
              <a:rPr lang="tr-TR" dirty="0" err="1" smtClean="0">
                <a:hlinkClick r:id="rId5"/>
              </a:rPr>
              <a:t>unutulmussanatlar</a:t>
            </a:r>
            <a:r>
              <a:rPr lang="tr-TR" dirty="0" smtClean="0">
                <a:hlinkClick r:id="rId5"/>
              </a:rPr>
              <a:t>.com/2015/09/sedef-kakma-sanat-</a:t>
            </a:r>
            <a:r>
              <a:rPr lang="tr-TR" dirty="0" err="1" smtClean="0">
                <a:hlinkClick r:id="rId5"/>
              </a:rPr>
              <a:t>sedefkarlk</a:t>
            </a:r>
            <a:r>
              <a:rPr lang="tr-TR" dirty="0" smtClean="0">
                <a:hlinkClick r:id="rId5"/>
              </a:rPr>
              <a:t>.html</a:t>
            </a:r>
            <a:endParaRPr lang="tr-TR" dirty="0" smtClean="0"/>
          </a:p>
          <a:p>
            <a:pPr>
              <a:buClr>
                <a:srgbClr val="FF0000"/>
              </a:buClr>
              <a:buFont typeface="Wingdings" pitchFamily="2" charset="2"/>
              <a:buChar char="Ø"/>
            </a:pPr>
            <a:endParaRPr lang="tr-TR" dirty="0"/>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additive="base">
                                        <p:cTn id="16"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 presetClass="exit" presetSubtype="10" fill="hold" grpId="1" nodeType="clickEffect">
                                  <p:stCondLst>
                                    <p:cond delay="0"/>
                                  </p:stCondLst>
                                  <p:childTnLst>
                                    <p:animEffect transition="out" filter="checkerboard(across)">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nodeType="clickEffect">
                                  <p:stCondLst>
                                    <p:cond delay="0"/>
                                  </p:stCondLst>
                                  <p:childTnLst>
                                    <p:anim calcmode="lin" valueType="num">
                                      <p:cBhvr additive="base">
                                        <p:cTn id="34"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5" dur="500"/>
                                        <p:tgtEl>
                                          <p:spTgt spid="3">
                                            <p:txEl>
                                              <p:pRg st="0" end="0"/>
                                            </p:txEl>
                                          </p:spTgt>
                                        </p:tgtEl>
                                        <p:attrNameLst>
                                          <p:attrName>ppt_y</p:attrName>
                                        </p:attrNameLst>
                                      </p:cBhvr>
                                      <p:tavLst>
                                        <p:tav tm="0">
                                          <p:val>
                                            <p:strVal val="ppt_y"/>
                                          </p:val>
                                        </p:tav>
                                        <p:tav tm="100000">
                                          <p:val>
                                            <p:strVal val="1+ppt_h/2"/>
                                          </p:val>
                                        </p:tav>
                                      </p:tavLst>
                                    </p:anim>
                                    <p:set>
                                      <p:cBhvr>
                                        <p:cTn id="36" dur="1" fill="hold">
                                          <p:stCondLst>
                                            <p:cond delay="499"/>
                                          </p:stCondLst>
                                        </p:cTn>
                                        <p:tgtEl>
                                          <p:spTgt spid="3">
                                            <p:txEl>
                                              <p:pRg st="0" end="0"/>
                                            </p:txEl>
                                          </p:spTgt>
                                        </p:tgtEl>
                                        <p:attrNameLst>
                                          <p:attrName>style.visibility</p:attrName>
                                        </p:attrNameLst>
                                      </p:cBhvr>
                                      <p:to>
                                        <p:strVal val="hidden"/>
                                      </p:to>
                                    </p:set>
                                  </p:childTnLst>
                                </p:cTn>
                              </p:par>
                              <p:par>
                                <p:cTn id="37" presetID="2" presetClass="exit" presetSubtype="4" fill="hold" nodeType="withEffect">
                                  <p:stCondLst>
                                    <p:cond delay="0"/>
                                  </p:stCondLst>
                                  <p:childTnLst>
                                    <p:anim calcmode="lin" valueType="num">
                                      <p:cBhvr additive="base">
                                        <p:cTn id="38" dur="500"/>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9" dur="500"/>
                                        <p:tgtEl>
                                          <p:spTgt spid="3">
                                            <p:txEl>
                                              <p:pRg st="1" end="1"/>
                                            </p:txEl>
                                          </p:spTgt>
                                        </p:tgtEl>
                                        <p:attrNameLst>
                                          <p:attrName>ppt_y</p:attrName>
                                        </p:attrNameLst>
                                      </p:cBhvr>
                                      <p:tavLst>
                                        <p:tav tm="0">
                                          <p:val>
                                            <p:strVal val="ppt_y"/>
                                          </p:val>
                                        </p:tav>
                                        <p:tav tm="100000">
                                          <p:val>
                                            <p:strVal val="1+ppt_h/2"/>
                                          </p:val>
                                        </p:tav>
                                      </p:tavLst>
                                    </p:anim>
                                    <p:set>
                                      <p:cBhvr>
                                        <p:cTn id="40" dur="1" fill="hold">
                                          <p:stCondLst>
                                            <p:cond delay="499"/>
                                          </p:stCondLst>
                                        </p:cTn>
                                        <p:tgtEl>
                                          <p:spTgt spid="3">
                                            <p:txEl>
                                              <p:pRg st="1" end="1"/>
                                            </p:txEl>
                                          </p:spTgt>
                                        </p:tgtEl>
                                        <p:attrNameLst>
                                          <p:attrName>style.visibility</p:attrName>
                                        </p:attrNameLst>
                                      </p:cBhvr>
                                      <p:to>
                                        <p:strVal val="hidden"/>
                                      </p:to>
                                    </p:set>
                                  </p:childTnLst>
                                </p:cTn>
                              </p:par>
                              <p:par>
                                <p:cTn id="41" presetID="2" presetClass="exit" presetSubtype="4" fill="hold" nodeType="withEffect">
                                  <p:stCondLst>
                                    <p:cond delay="0"/>
                                  </p:stCondLst>
                                  <p:childTnLst>
                                    <p:anim calcmode="lin" valueType="num">
                                      <p:cBhvr additive="base">
                                        <p:cTn id="42" dur="500"/>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43" dur="500"/>
                                        <p:tgtEl>
                                          <p:spTgt spid="3">
                                            <p:txEl>
                                              <p:pRg st="2" end="2"/>
                                            </p:txEl>
                                          </p:spTgt>
                                        </p:tgtEl>
                                        <p:attrNameLst>
                                          <p:attrName>ppt_y</p:attrName>
                                        </p:attrNameLst>
                                      </p:cBhvr>
                                      <p:tavLst>
                                        <p:tav tm="0">
                                          <p:val>
                                            <p:strVal val="ppt_y"/>
                                          </p:val>
                                        </p:tav>
                                        <p:tav tm="100000">
                                          <p:val>
                                            <p:strVal val="1+ppt_h/2"/>
                                          </p:val>
                                        </p:tav>
                                      </p:tavLst>
                                    </p:anim>
                                    <p:set>
                                      <p:cBhvr>
                                        <p:cTn id="44" dur="1" fill="hold">
                                          <p:stCondLst>
                                            <p:cond delay="499"/>
                                          </p:stCondLst>
                                        </p:cTn>
                                        <p:tgtEl>
                                          <p:spTgt spid="3">
                                            <p:txEl>
                                              <p:pRg st="2" end="2"/>
                                            </p:txEl>
                                          </p:spTgt>
                                        </p:tgtEl>
                                        <p:attrNameLst>
                                          <p:attrName>style.visibility</p:attrName>
                                        </p:attrNameLst>
                                      </p:cBhvr>
                                      <p:to>
                                        <p:strVal val="hidden"/>
                                      </p:to>
                                    </p:set>
                                  </p:childTnLst>
                                </p:cTn>
                              </p:par>
                              <p:par>
                                <p:cTn id="45" presetID="2" presetClass="exit" presetSubtype="4" fill="hold" nodeType="withEffect">
                                  <p:stCondLst>
                                    <p:cond delay="0"/>
                                  </p:stCondLst>
                                  <p:childTnLst>
                                    <p:anim calcmode="lin" valueType="num">
                                      <p:cBhvr additive="base">
                                        <p:cTn id="46" dur="500"/>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7" dur="500"/>
                                        <p:tgtEl>
                                          <p:spTgt spid="3">
                                            <p:txEl>
                                              <p:pRg st="3" end="3"/>
                                            </p:txEl>
                                          </p:spTgt>
                                        </p:tgtEl>
                                        <p:attrNameLst>
                                          <p:attrName>ppt_y</p:attrName>
                                        </p:attrNameLst>
                                      </p:cBhvr>
                                      <p:tavLst>
                                        <p:tav tm="0">
                                          <p:val>
                                            <p:strVal val="ppt_y"/>
                                          </p:val>
                                        </p:tav>
                                        <p:tav tm="100000">
                                          <p:val>
                                            <p:strVal val="1+ppt_h/2"/>
                                          </p:val>
                                        </p:tav>
                                      </p:tavLst>
                                    </p:anim>
                                    <p:set>
                                      <p:cBhvr>
                                        <p:cTn id="48"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5400000" scaled="0"/>
          <a:tileRect/>
        </a:gradFill>
        <a:effectLst/>
      </p:bgPr>
    </p:bg>
    <p:spTree>
      <p:nvGrpSpPr>
        <p:cNvPr id="1" name=""/>
        <p:cNvGrpSpPr/>
        <p:nvPr/>
      </p:nvGrpSpPr>
      <p:grpSpPr>
        <a:xfrm>
          <a:off x="0" y="0"/>
          <a:ext cx="0" cy="0"/>
          <a:chOff x="0" y="0"/>
          <a:chExt cx="0" cy="0"/>
        </a:xfrm>
      </p:grpSpPr>
      <p:sp>
        <p:nvSpPr>
          <p:cNvPr id="6" name="5 Başlık"/>
          <p:cNvSpPr>
            <a:spLocks noGrp="1"/>
          </p:cNvSpPr>
          <p:nvPr>
            <p:ph type="title"/>
          </p:nvPr>
        </p:nvSpPr>
        <p:spPr>
          <a:xfrm>
            <a:off x="3059832" y="2492896"/>
            <a:ext cx="3816424" cy="1293592"/>
          </a:xfrm>
        </p:spPr>
        <p:style>
          <a:lnRef idx="1">
            <a:schemeClr val="accent4"/>
          </a:lnRef>
          <a:fillRef idx="3">
            <a:schemeClr val="accent4"/>
          </a:fillRef>
          <a:effectRef idx="2">
            <a:schemeClr val="accent4"/>
          </a:effectRef>
          <a:fontRef idx="minor">
            <a:schemeClr val="lt1"/>
          </a:fontRef>
        </p:style>
        <p:txBody>
          <a:bodyPr>
            <a:normAutofit fontScale="90000"/>
          </a:bodyPr>
          <a:lstStyle/>
          <a:p>
            <a:r>
              <a:rPr lang="tr-TR" dirty="0" smtClean="0">
                <a:solidFill>
                  <a:schemeClr val="tx1"/>
                </a:solidFill>
              </a:rPr>
              <a:t>Aysel Ada Topur</a:t>
            </a:r>
            <a:br>
              <a:rPr lang="tr-TR" dirty="0" smtClean="0">
                <a:solidFill>
                  <a:schemeClr val="tx1"/>
                </a:solidFill>
              </a:rPr>
            </a:br>
            <a:r>
              <a:rPr lang="tr-TR" dirty="0" smtClean="0">
                <a:solidFill>
                  <a:schemeClr val="tx1"/>
                </a:solidFill>
              </a:rPr>
              <a:t>        5-D 201</a:t>
            </a:r>
            <a:endParaRPr lang="tr-TR" dirty="0">
              <a:solidFill>
                <a:schemeClr val="tx1"/>
              </a:solidFill>
            </a:endParaRPr>
          </a:p>
        </p:txBody>
      </p:sp>
      <p:sp>
        <p:nvSpPr>
          <p:cNvPr id="7" name="6 Metin Yer Tutucusu"/>
          <p:cNvSpPr>
            <a:spLocks noGrp="1"/>
          </p:cNvSpPr>
          <p:nvPr>
            <p:ph type="body" idx="1"/>
          </p:nvPr>
        </p:nvSpPr>
        <p:spPr>
          <a:xfrm>
            <a:off x="971600" y="908720"/>
            <a:ext cx="7315200" cy="1098439"/>
          </a:xfrm>
        </p:spPr>
        <p:txBody>
          <a:bodyPr>
            <a:normAutofit/>
          </a:bodyPr>
          <a:lstStyle/>
          <a:p>
            <a:r>
              <a:rPr lang="tr-TR" sz="4800" dirty="0" smtClean="0">
                <a:solidFill>
                  <a:srgbClr val="66FFFF"/>
                </a:solidFill>
              </a:rPr>
              <a:t>Hazırlayanlar:</a:t>
            </a:r>
            <a:endParaRPr lang="tr-TR" sz="4800" dirty="0">
              <a:solidFill>
                <a:srgbClr val="66FFFF"/>
              </a:solidFill>
            </a:endParaRPr>
          </a:p>
        </p:txBody>
      </p:sp>
      <p:sp>
        <p:nvSpPr>
          <p:cNvPr id="4" name="3 Çentikli Sağ Ok"/>
          <p:cNvSpPr/>
          <p:nvPr/>
        </p:nvSpPr>
        <p:spPr>
          <a:xfrm>
            <a:off x="539552" y="2564904"/>
            <a:ext cx="1475656" cy="1296144"/>
          </a:xfrm>
          <a:prstGeom prst="notched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tr-TR"/>
          </a:p>
        </p:txBody>
      </p:sp>
      <p:sp>
        <p:nvSpPr>
          <p:cNvPr id="5" name="4 Çentikli Sağ Ok"/>
          <p:cNvSpPr/>
          <p:nvPr/>
        </p:nvSpPr>
        <p:spPr>
          <a:xfrm>
            <a:off x="539552" y="3861048"/>
            <a:ext cx="1440160" cy="1296144"/>
          </a:xfrm>
          <a:prstGeom prst="notched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tr-TR" dirty="0">
              <a:solidFill>
                <a:schemeClr val="tx1"/>
              </a:solidFill>
            </a:endParaRPr>
          </a:p>
        </p:txBody>
      </p:sp>
      <p:sp>
        <p:nvSpPr>
          <p:cNvPr id="9" name="8 Metin kutusu"/>
          <p:cNvSpPr txBox="1"/>
          <p:nvPr/>
        </p:nvSpPr>
        <p:spPr>
          <a:xfrm>
            <a:off x="3131840" y="4005064"/>
            <a:ext cx="3672408" cy="1200329"/>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tr-TR" sz="3600" dirty="0" smtClean="0"/>
              <a:t>   Ada Sağlam</a:t>
            </a:r>
          </a:p>
          <a:p>
            <a:r>
              <a:rPr lang="tr-TR" sz="3600" dirty="0" smtClean="0"/>
              <a:t>     5-D 376</a:t>
            </a:r>
            <a:endParaRPr lang="tr-TR" sz="3600" dirty="0"/>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ox(i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i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Effect transition="in" filter="box(in)">
                                      <p:cBhvr>
                                        <p:cTn id="27" dur="500"/>
                                        <p:tgtEl>
                                          <p:spTgt spid="9">
                                            <p:bg/>
                                          </p:spTgt>
                                        </p:tgtEl>
                                      </p:cBhvr>
                                    </p:animEffect>
                                  </p:childTnLst>
                                </p:cTn>
                              </p:par>
                              <p:par>
                                <p:cTn id="28" presetID="4" presetClass="entr" presetSubtype="16" fill="hold" grpId="0" nodeType="withEffect">
                                  <p:stCondLst>
                                    <p:cond delay="0"/>
                                  </p:stCondLst>
                                  <p:childTnLst>
                                    <p:set>
                                      <p:cBhvr>
                                        <p:cTn id="29" dur="1" fill="hold">
                                          <p:stCondLst>
                                            <p:cond delay="0"/>
                                          </p:stCondLst>
                                        </p:cTn>
                                        <p:tgtEl>
                                          <p:spTgt spid="9">
                                            <p:txEl>
                                              <p:pRg st="0" end="0"/>
                                            </p:txEl>
                                          </p:spTgt>
                                        </p:tgtEl>
                                        <p:attrNameLst>
                                          <p:attrName>style.visibility</p:attrName>
                                        </p:attrNameLst>
                                      </p:cBhvr>
                                      <p:to>
                                        <p:strVal val="visible"/>
                                      </p:to>
                                    </p:set>
                                    <p:animEffect transition="in" filter="box(in)">
                                      <p:cBhvr>
                                        <p:cTn id="30" dur="500"/>
                                        <p:tgtEl>
                                          <p:spTgt spid="9">
                                            <p:txEl>
                                              <p:pRg st="0" end="0"/>
                                            </p:txEl>
                                          </p:spTgt>
                                        </p:tgtEl>
                                      </p:cBhvr>
                                    </p:animEffect>
                                  </p:childTnLst>
                                </p:cTn>
                              </p:par>
                              <p:par>
                                <p:cTn id="31" presetID="4" presetClass="entr" presetSubtype="16" fill="hold" grpId="0" nodeType="withEffect">
                                  <p:stCondLst>
                                    <p:cond delay="0"/>
                                  </p:stCondLst>
                                  <p:childTnLst>
                                    <p:set>
                                      <p:cBhvr>
                                        <p:cTn id="32" dur="1" fill="hold">
                                          <p:stCondLst>
                                            <p:cond delay="0"/>
                                          </p:stCondLst>
                                        </p:cTn>
                                        <p:tgtEl>
                                          <p:spTgt spid="9">
                                            <p:txEl>
                                              <p:pRg st="1" end="1"/>
                                            </p:txEl>
                                          </p:spTgt>
                                        </p:tgtEl>
                                        <p:attrNameLst>
                                          <p:attrName>style.visibility</p:attrName>
                                        </p:attrNameLst>
                                      </p:cBhvr>
                                      <p:to>
                                        <p:strVal val="visible"/>
                                      </p:to>
                                    </p:set>
                                    <p:animEffect transition="in" filter="box(in)">
                                      <p:cBhvr>
                                        <p:cTn id="33" dur="500"/>
                                        <p:tgtEl>
                                          <p:spTgt spid="9">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xit" presetSubtype="4" fill="hold" nodeType="clickEffect">
                                  <p:stCondLst>
                                    <p:cond delay="0"/>
                                  </p:stCondLst>
                                  <p:childTnLst>
                                    <p:anim calcmode="lin" valueType="num">
                                      <p:cBhvr additive="base">
                                        <p:cTn id="37" dur="500"/>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8" dur="500"/>
                                        <p:tgtEl>
                                          <p:spTgt spid="7">
                                            <p:txEl>
                                              <p:pRg st="0" end="0"/>
                                            </p:txEl>
                                          </p:spTgt>
                                        </p:tgtEl>
                                        <p:attrNameLst>
                                          <p:attrName>ppt_y</p:attrName>
                                        </p:attrNameLst>
                                      </p:cBhvr>
                                      <p:tavLst>
                                        <p:tav tm="0">
                                          <p:val>
                                            <p:strVal val="ppt_y"/>
                                          </p:val>
                                        </p:tav>
                                        <p:tav tm="100000">
                                          <p:val>
                                            <p:strVal val="1+ppt_h/2"/>
                                          </p:val>
                                        </p:tav>
                                      </p:tavLst>
                                    </p:anim>
                                    <p:set>
                                      <p:cBhvr>
                                        <p:cTn id="39"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2" presetClass="exit" presetSubtype="4" fill="hold" grpId="1" nodeType="clickEffect">
                                  <p:stCondLst>
                                    <p:cond delay="0"/>
                                  </p:stCondLst>
                                  <p:childTnLst>
                                    <p:anim calcmode="lin" valueType="num">
                                      <p:cBhvr additive="base">
                                        <p:cTn id="43" dur="500"/>
                                        <p:tgtEl>
                                          <p:spTgt spid="4"/>
                                        </p:tgtEl>
                                        <p:attrNameLst>
                                          <p:attrName>ppt_x</p:attrName>
                                        </p:attrNameLst>
                                      </p:cBhvr>
                                      <p:tavLst>
                                        <p:tav tm="0">
                                          <p:val>
                                            <p:strVal val="ppt_x"/>
                                          </p:val>
                                        </p:tav>
                                        <p:tav tm="100000">
                                          <p:val>
                                            <p:strVal val="ppt_x"/>
                                          </p:val>
                                        </p:tav>
                                      </p:tavLst>
                                    </p:anim>
                                    <p:anim calcmode="lin" valueType="num">
                                      <p:cBhvr additive="base">
                                        <p:cTn id="44" dur="500"/>
                                        <p:tgtEl>
                                          <p:spTgt spid="4"/>
                                        </p:tgtEl>
                                        <p:attrNameLst>
                                          <p:attrName>ppt_y</p:attrName>
                                        </p:attrNameLst>
                                      </p:cBhvr>
                                      <p:tavLst>
                                        <p:tav tm="0">
                                          <p:val>
                                            <p:strVal val="ppt_y"/>
                                          </p:val>
                                        </p:tav>
                                        <p:tav tm="100000">
                                          <p:val>
                                            <p:strVal val="1+ppt_h/2"/>
                                          </p:val>
                                        </p:tav>
                                      </p:tavLst>
                                    </p:anim>
                                    <p:set>
                                      <p:cBhvr>
                                        <p:cTn id="45" dur="1" fill="hold">
                                          <p:stCondLst>
                                            <p:cond delay="499"/>
                                          </p:stCondLst>
                                        </p:cTn>
                                        <p:tgtEl>
                                          <p:spTgt spid="4"/>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 presetClass="exit" presetSubtype="4" fill="hold" grpId="1" nodeType="clickEffect">
                                  <p:stCondLst>
                                    <p:cond delay="0"/>
                                  </p:stCondLst>
                                  <p:childTnLst>
                                    <p:anim calcmode="lin" valueType="num">
                                      <p:cBhvr additive="base">
                                        <p:cTn id="49" dur="500"/>
                                        <p:tgtEl>
                                          <p:spTgt spid="5"/>
                                        </p:tgtEl>
                                        <p:attrNameLst>
                                          <p:attrName>ppt_x</p:attrName>
                                        </p:attrNameLst>
                                      </p:cBhvr>
                                      <p:tavLst>
                                        <p:tav tm="0">
                                          <p:val>
                                            <p:strVal val="ppt_x"/>
                                          </p:val>
                                        </p:tav>
                                        <p:tav tm="100000">
                                          <p:val>
                                            <p:strVal val="ppt_x"/>
                                          </p:val>
                                        </p:tav>
                                      </p:tavLst>
                                    </p:anim>
                                    <p:anim calcmode="lin" valueType="num">
                                      <p:cBhvr additive="base">
                                        <p:cTn id="50" dur="500"/>
                                        <p:tgtEl>
                                          <p:spTgt spid="5"/>
                                        </p:tgtEl>
                                        <p:attrNameLst>
                                          <p:attrName>ppt_y</p:attrName>
                                        </p:attrNameLst>
                                      </p:cBhvr>
                                      <p:tavLst>
                                        <p:tav tm="0">
                                          <p:val>
                                            <p:strVal val="ppt_y"/>
                                          </p:val>
                                        </p:tav>
                                        <p:tav tm="100000">
                                          <p:val>
                                            <p:strVal val="1+ppt_h/2"/>
                                          </p:val>
                                        </p:tav>
                                      </p:tavLst>
                                    </p:anim>
                                    <p:set>
                                      <p:cBhvr>
                                        <p:cTn id="51" dur="1" fill="hold">
                                          <p:stCondLst>
                                            <p:cond delay="499"/>
                                          </p:stCondLst>
                                        </p:cTn>
                                        <p:tgtEl>
                                          <p:spTgt spid="5"/>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 presetClass="exit" presetSubtype="4" fill="hold" grpId="2" nodeType="clickEffect">
                                  <p:stCondLst>
                                    <p:cond delay="0"/>
                                  </p:stCondLst>
                                  <p:childTnLst>
                                    <p:anim calcmode="lin" valueType="num">
                                      <p:cBhvr additive="base">
                                        <p:cTn id="55" dur="500"/>
                                        <p:tgtEl>
                                          <p:spTgt spid="6"/>
                                        </p:tgtEl>
                                        <p:attrNameLst>
                                          <p:attrName>ppt_x</p:attrName>
                                        </p:attrNameLst>
                                      </p:cBhvr>
                                      <p:tavLst>
                                        <p:tav tm="0">
                                          <p:val>
                                            <p:strVal val="ppt_x"/>
                                          </p:val>
                                        </p:tav>
                                        <p:tav tm="100000">
                                          <p:val>
                                            <p:strVal val="ppt_x"/>
                                          </p:val>
                                        </p:tav>
                                      </p:tavLst>
                                    </p:anim>
                                    <p:anim calcmode="lin" valueType="num">
                                      <p:cBhvr additive="base">
                                        <p:cTn id="56" dur="500"/>
                                        <p:tgtEl>
                                          <p:spTgt spid="6"/>
                                        </p:tgtEl>
                                        <p:attrNameLst>
                                          <p:attrName>ppt_y</p:attrName>
                                        </p:attrNameLst>
                                      </p:cBhvr>
                                      <p:tavLst>
                                        <p:tav tm="0">
                                          <p:val>
                                            <p:strVal val="ppt_y"/>
                                          </p:val>
                                        </p:tav>
                                        <p:tav tm="100000">
                                          <p:val>
                                            <p:strVal val="1+ppt_h/2"/>
                                          </p:val>
                                        </p:tav>
                                      </p:tavLst>
                                    </p:anim>
                                    <p:set>
                                      <p:cBhvr>
                                        <p:cTn id="57" dur="1" fill="hold">
                                          <p:stCondLst>
                                            <p:cond delay="499"/>
                                          </p:stCondLst>
                                        </p:cTn>
                                        <p:tgtEl>
                                          <p:spTgt spid="6"/>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 presetClass="exit" presetSubtype="4" fill="hold" grpId="1" nodeType="clickEffect">
                                  <p:stCondLst>
                                    <p:cond delay="0"/>
                                  </p:stCondLst>
                                  <p:childTnLst>
                                    <p:anim calcmode="lin" valueType="num">
                                      <p:cBhvr additive="base">
                                        <p:cTn id="61" dur="500"/>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62" dur="500"/>
                                        <p:tgtEl>
                                          <p:spTgt spid="9">
                                            <p:txEl>
                                              <p:pRg st="0" end="0"/>
                                            </p:txEl>
                                          </p:spTgt>
                                        </p:tgtEl>
                                        <p:attrNameLst>
                                          <p:attrName>ppt_y</p:attrName>
                                        </p:attrNameLst>
                                      </p:cBhvr>
                                      <p:tavLst>
                                        <p:tav tm="0">
                                          <p:val>
                                            <p:strVal val="ppt_y"/>
                                          </p:val>
                                        </p:tav>
                                        <p:tav tm="100000">
                                          <p:val>
                                            <p:strVal val="1+ppt_h/2"/>
                                          </p:val>
                                        </p:tav>
                                      </p:tavLst>
                                    </p:anim>
                                    <p:set>
                                      <p:cBhvr>
                                        <p:cTn id="63" dur="1" fill="hold">
                                          <p:stCondLst>
                                            <p:cond delay="499"/>
                                          </p:stCondLst>
                                        </p:cTn>
                                        <p:tgtEl>
                                          <p:spTgt spid="9">
                                            <p:txEl>
                                              <p:pRg st="0" end="0"/>
                                            </p:txEl>
                                          </p:spTgt>
                                        </p:tgtEl>
                                        <p:attrNameLst>
                                          <p:attrName>style.visibility</p:attrName>
                                        </p:attrNameLst>
                                      </p:cBhvr>
                                      <p:to>
                                        <p:strVal val="hidden"/>
                                      </p:to>
                                    </p:set>
                                  </p:childTnLst>
                                </p:cTn>
                              </p:par>
                              <p:par>
                                <p:cTn id="64" presetID="2" presetClass="exit" presetSubtype="4" fill="hold" grpId="1" nodeType="withEffect">
                                  <p:stCondLst>
                                    <p:cond delay="0"/>
                                  </p:stCondLst>
                                  <p:childTnLst>
                                    <p:anim calcmode="lin" valueType="num">
                                      <p:cBhvr additive="base">
                                        <p:cTn id="65" dur="500"/>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66" dur="500"/>
                                        <p:tgtEl>
                                          <p:spTgt spid="9">
                                            <p:txEl>
                                              <p:pRg st="1" end="1"/>
                                            </p:txEl>
                                          </p:spTgt>
                                        </p:tgtEl>
                                        <p:attrNameLst>
                                          <p:attrName>ppt_y</p:attrName>
                                        </p:attrNameLst>
                                      </p:cBhvr>
                                      <p:tavLst>
                                        <p:tav tm="0">
                                          <p:val>
                                            <p:strVal val="ppt_y"/>
                                          </p:val>
                                        </p:tav>
                                        <p:tav tm="100000">
                                          <p:val>
                                            <p:strVal val="1+ppt_h/2"/>
                                          </p:val>
                                        </p:tav>
                                      </p:tavLst>
                                    </p:anim>
                                    <p:set>
                                      <p:cBhvr>
                                        <p:cTn id="67" dur="1" fill="hold">
                                          <p:stCondLst>
                                            <p:cond delay="499"/>
                                          </p:stCondLst>
                                        </p:cTn>
                                        <p:tgtEl>
                                          <p:spTgt spid="9">
                                            <p:txEl>
                                              <p:pRg st="1" end="1"/>
                                            </p:txEl>
                                          </p:spTgt>
                                        </p:tgtEl>
                                        <p:attrNameLst>
                                          <p:attrName>style.visibility</p:attrName>
                                        </p:attrNameLst>
                                      </p:cBhvr>
                                      <p:to>
                                        <p:strVal val="hidden"/>
                                      </p:to>
                                    </p:set>
                                  </p:childTnLst>
                                </p:cTn>
                              </p:par>
                              <p:par>
                                <p:cTn id="68" presetID="2" presetClass="exit" presetSubtype="4" fill="hold" grpId="1" nodeType="withEffect">
                                  <p:stCondLst>
                                    <p:cond delay="0"/>
                                  </p:stCondLst>
                                  <p:childTnLst>
                                    <p:anim calcmode="lin" valueType="num">
                                      <p:cBhvr additive="base">
                                        <p:cTn id="69" dur="500"/>
                                        <p:tgtEl>
                                          <p:spTgt spid="9">
                                            <p:bg/>
                                          </p:spTgt>
                                        </p:tgtEl>
                                        <p:attrNameLst>
                                          <p:attrName>ppt_x</p:attrName>
                                        </p:attrNameLst>
                                      </p:cBhvr>
                                      <p:tavLst>
                                        <p:tav tm="0">
                                          <p:val>
                                            <p:strVal val="ppt_x"/>
                                          </p:val>
                                        </p:tav>
                                        <p:tav tm="100000">
                                          <p:val>
                                            <p:strVal val="ppt_x"/>
                                          </p:val>
                                        </p:tav>
                                      </p:tavLst>
                                    </p:anim>
                                    <p:anim calcmode="lin" valueType="num">
                                      <p:cBhvr additive="base">
                                        <p:cTn id="70" dur="500"/>
                                        <p:tgtEl>
                                          <p:spTgt spid="9">
                                            <p:bg/>
                                          </p:spTgt>
                                        </p:tgtEl>
                                        <p:attrNameLst>
                                          <p:attrName>ppt_y</p:attrName>
                                        </p:attrNameLst>
                                      </p:cBhvr>
                                      <p:tavLst>
                                        <p:tav tm="0">
                                          <p:val>
                                            <p:strVal val="ppt_y"/>
                                          </p:val>
                                        </p:tav>
                                        <p:tav tm="100000">
                                          <p:val>
                                            <p:strVal val="1+ppt_h/2"/>
                                          </p:val>
                                        </p:tav>
                                      </p:tavLst>
                                    </p:anim>
                                    <p:set>
                                      <p:cBhvr>
                                        <p:cTn id="71" dur="1" fill="hold">
                                          <p:stCondLst>
                                            <p:cond delay="499"/>
                                          </p:stCondLst>
                                        </p:cTn>
                                        <p:tgtEl>
                                          <p:spTgt spid="9">
                                            <p:bg/>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2" animBg="1"/>
      <p:bldP spid="4" grpId="0" animBg="1"/>
      <p:bldP spid="4" grpId="1" animBg="1"/>
      <p:bldP spid="5" grpId="0" animBg="1"/>
      <p:bldP spid="5" grpId="1" animBg="1"/>
      <p:bldP spid="9" grpId="0" build="allAtOnce" animBg="1"/>
      <p:bldP spid="9" grpId="1" build="allAtOnce"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DEBCF"/>
            </a:gs>
            <a:gs pos="50000">
              <a:srgbClr val="9CB86E"/>
            </a:gs>
            <a:gs pos="100000">
              <a:srgbClr val="156B13"/>
            </a:gs>
          </a:gsLst>
          <a:lin ang="5400000" scaled="0"/>
          <a:tileRect/>
        </a:gradFill>
        <a:effectLst/>
      </p:bgPr>
    </p:bg>
    <p:spTree>
      <p:nvGrpSpPr>
        <p:cNvPr id="1" name=""/>
        <p:cNvGrpSpPr/>
        <p:nvPr/>
      </p:nvGrpSpPr>
      <p:grpSpPr>
        <a:xfrm>
          <a:off x="0" y="0"/>
          <a:ext cx="0" cy="0"/>
          <a:chOff x="0" y="0"/>
          <a:chExt cx="0" cy="0"/>
        </a:xfrm>
      </p:grpSpPr>
      <p:sp>
        <p:nvSpPr>
          <p:cNvPr id="4" name="Başlık 3"/>
          <p:cNvSpPr>
            <a:spLocks noGrp="1"/>
          </p:cNvSpPr>
          <p:nvPr>
            <p:ph type="title"/>
          </p:nvPr>
        </p:nvSpPr>
        <p:spPr>
          <a:xfrm>
            <a:off x="899592" y="1340768"/>
            <a:ext cx="7315200" cy="1154097"/>
          </a:xfrm>
        </p:spPr>
        <p:txBody>
          <a:bodyPr/>
          <a:lstStyle/>
          <a:p>
            <a:r>
              <a:rPr lang="tr-TR" dirty="0" smtClean="0">
                <a:solidFill>
                  <a:schemeClr val="accent4">
                    <a:lumMod val="50000"/>
                  </a:schemeClr>
                </a:solidFill>
              </a:rPr>
              <a:t>Kakmacılık Nedir?</a:t>
            </a:r>
            <a:endParaRPr lang="tr-TR" dirty="0">
              <a:solidFill>
                <a:schemeClr val="accent4">
                  <a:lumMod val="50000"/>
                </a:schemeClr>
              </a:solidFill>
            </a:endParaRPr>
          </a:p>
        </p:txBody>
      </p:sp>
      <p:sp>
        <p:nvSpPr>
          <p:cNvPr id="5" name="İçerik Yer Tutucusu 4"/>
          <p:cNvSpPr>
            <a:spLocks noGrp="1"/>
          </p:cNvSpPr>
          <p:nvPr>
            <p:ph idx="1"/>
          </p:nvPr>
        </p:nvSpPr>
        <p:spPr/>
        <p:txBody>
          <a:bodyPr/>
          <a:lstStyle/>
          <a:p>
            <a:pPr algn="ctr"/>
            <a:r>
              <a:rPr lang="tr-TR" sz="3600" b="1" dirty="0">
                <a:solidFill>
                  <a:schemeClr val="accent4">
                    <a:lumMod val="75000"/>
                  </a:schemeClr>
                </a:solidFill>
                <a:latin typeface="Georgia"/>
              </a:rPr>
              <a:t>Kakmacılık</a:t>
            </a:r>
            <a:endParaRPr lang="tr-TR" sz="3600" dirty="0">
              <a:solidFill>
                <a:schemeClr val="accent4">
                  <a:lumMod val="75000"/>
                </a:schemeClr>
              </a:solidFill>
              <a:latin typeface="PT Sans Narrow"/>
            </a:endParaRPr>
          </a:p>
          <a:p>
            <a:pPr marL="0" indent="0" algn="just">
              <a:spcBef>
                <a:spcPts val="0"/>
              </a:spcBef>
              <a:buNone/>
            </a:pPr>
            <a:r>
              <a:rPr lang="tr-TR" dirty="0">
                <a:solidFill>
                  <a:srgbClr val="444444"/>
                </a:solidFill>
                <a:latin typeface="PT Sans Narrow"/>
              </a:rPr>
              <a:t/>
            </a:r>
            <a:br>
              <a:rPr lang="tr-TR" dirty="0">
                <a:solidFill>
                  <a:srgbClr val="444444"/>
                </a:solidFill>
                <a:latin typeface="PT Sans Narrow"/>
              </a:rPr>
            </a:br>
            <a:endParaRPr lang="tr-TR" dirty="0">
              <a:solidFill>
                <a:srgbClr val="444444"/>
              </a:solidFill>
              <a:latin typeface="PT Sans Narrow"/>
            </a:endParaRPr>
          </a:p>
          <a:p>
            <a:pPr algn="just">
              <a:spcBef>
                <a:spcPts val="0"/>
              </a:spcBef>
            </a:pPr>
            <a:r>
              <a:rPr lang="tr-TR" sz="2400" dirty="0">
                <a:solidFill>
                  <a:srgbClr val="444444"/>
                </a:solidFill>
                <a:latin typeface="Georgia"/>
              </a:rPr>
              <a:t>Ahşap, metal ya da taş bir yüzey üzerine açılan yuvalara altın, gümüş, sedef ve fildişi gibi değerli </a:t>
            </a:r>
            <a:r>
              <a:rPr lang="tr-TR" sz="2400" dirty="0" smtClean="0">
                <a:solidFill>
                  <a:srgbClr val="444444"/>
                </a:solidFill>
                <a:latin typeface="Georgia"/>
              </a:rPr>
              <a:t>maddeleri gömerek </a:t>
            </a:r>
            <a:r>
              <a:rPr lang="tr-TR" sz="2400" dirty="0">
                <a:solidFill>
                  <a:srgbClr val="444444"/>
                </a:solidFill>
                <a:latin typeface="Georgia"/>
              </a:rPr>
              <a:t>meydana getirilen bir tür süsleme sanatıdır</a:t>
            </a:r>
            <a:r>
              <a:rPr lang="tr-TR" dirty="0">
                <a:solidFill>
                  <a:srgbClr val="444444"/>
                </a:solidFill>
                <a:latin typeface="Georgia"/>
              </a:rPr>
              <a:t>.</a:t>
            </a:r>
            <a:r>
              <a:rPr lang="tr-TR" dirty="0">
                <a:solidFill>
                  <a:srgbClr val="444444"/>
                </a:solidFill>
                <a:latin typeface="PT Sans Narrow"/>
              </a:rPr>
              <a:t> </a:t>
            </a:r>
          </a:p>
          <a:p>
            <a:pPr>
              <a:spcBef>
                <a:spcPts val="0"/>
              </a:spcBef>
            </a:pPr>
            <a:endParaRPr lang="tr-TR" dirty="0"/>
          </a:p>
        </p:txBody>
      </p:sp>
      <p:pic>
        <p:nvPicPr>
          <p:cNvPr id="8" name="Resim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919161" y="4725144"/>
            <a:ext cx="3240360" cy="2430270"/>
          </a:xfrm>
          <a:prstGeom prst="rect">
            <a:avLst/>
          </a:prstGeom>
        </p:spPr>
      </p:pic>
    </p:spTree>
    <p:extLst>
      <p:ext uri="{BB962C8B-B14F-4D97-AF65-F5344CB8AC3E}">
        <p14:creationId xmlns:p14="http://schemas.microsoft.com/office/powerpoint/2010/main" xmlns="" val="2507181598"/>
      </p:ext>
    </p:extLst>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ipe(down)">
                                      <p:cBhvr>
                                        <p:cTn id="10" dur="500"/>
                                        <p:tgtEl>
                                          <p:spTgt spid="5">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wipe(down)">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755576" y="404664"/>
            <a:ext cx="7315200" cy="1154097"/>
          </a:xfrm>
        </p:spPr>
        <p:txBody>
          <a:bodyPr/>
          <a:lstStyle/>
          <a:p>
            <a:r>
              <a:rPr lang="tr-TR" dirty="0" smtClean="0"/>
              <a:t>       Kakmacılık</a:t>
            </a:r>
            <a:endParaRPr lang="tr-TR" dirty="0"/>
          </a:p>
        </p:txBody>
      </p:sp>
      <p:sp>
        <p:nvSpPr>
          <p:cNvPr id="3" name="İçerik Yer Tutucusu 2"/>
          <p:cNvSpPr>
            <a:spLocks noGrp="1"/>
          </p:cNvSpPr>
          <p:nvPr>
            <p:ph idx="1"/>
          </p:nvPr>
        </p:nvSpPr>
        <p:spPr>
          <a:xfrm>
            <a:off x="539552" y="1628800"/>
            <a:ext cx="7848872" cy="4896585"/>
          </a:xfrm>
        </p:spPr>
        <p:txBody>
          <a:bodyPr>
            <a:normAutofit/>
          </a:bodyPr>
          <a:lstStyle/>
          <a:p>
            <a:endParaRPr lang="tr-TR" dirty="0"/>
          </a:p>
          <a:p>
            <a:endParaRPr lang="tr-TR" dirty="0"/>
          </a:p>
          <a:p>
            <a:pPr marL="45720" indent="0">
              <a:buNone/>
            </a:pPr>
            <a:r>
              <a:rPr lang="tr-TR" sz="2200" dirty="0" smtClean="0">
                <a:solidFill>
                  <a:srgbClr val="002060"/>
                </a:solidFill>
              </a:rPr>
              <a:t>Kakma sanatı ile süslenen eşyalar, kullanılan maddeye göre çeşitli adlar ile anılırlardı. Bunlar; sedef kakmalı, fildişi kakmalı, altın kakmalı, gümüş kamalı isimlerini alırdı. Özellikle sedef kakma sanatında en gelişmiş uygarlık Türk- Osmanlı sanatı olduğu kabul edilmektedir. Sedef kakma işine </a:t>
            </a:r>
            <a:r>
              <a:rPr lang="tr-TR" sz="2200" dirty="0" err="1" smtClean="0">
                <a:solidFill>
                  <a:srgbClr val="002060"/>
                </a:solidFill>
              </a:rPr>
              <a:t>Sedefkari</a:t>
            </a:r>
            <a:r>
              <a:rPr lang="tr-TR" sz="2200" dirty="0" smtClean="0">
                <a:solidFill>
                  <a:srgbClr val="002060"/>
                </a:solidFill>
              </a:rPr>
              <a:t>, ustasına ise sedefkar denirdi.</a:t>
            </a:r>
          </a:p>
          <a:p>
            <a:endParaRPr lang="tr-TR" sz="2200" dirty="0" smtClean="0">
              <a:solidFill>
                <a:srgbClr val="002060"/>
              </a:solidFill>
            </a:endParaRPr>
          </a:p>
          <a:p>
            <a:pPr marL="45720" indent="0">
              <a:buNone/>
            </a:pPr>
            <a:r>
              <a:rPr lang="tr-TR" sz="2200" dirty="0" smtClean="0">
                <a:solidFill>
                  <a:srgbClr val="002060"/>
                </a:solidFill>
              </a:rPr>
              <a:t>Kakma </a:t>
            </a:r>
            <a:r>
              <a:rPr lang="tr-TR" sz="2200" dirty="0">
                <a:solidFill>
                  <a:srgbClr val="002060"/>
                </a:solidFill>
              </a:rPr>
              <a:t>sanatında Türk uygarlığı ve diğer </a:t>
            </a:r>
            <a:r>
              <a:rPr lang="tr-TR" sz="2200" dirty="0" err="1">
                <a:solidFill>
                  <a:srgbClr val="002060"/>
                </a:solidFill>
              </a:rPr>
              <a:t>müslüman</a:t>
            </a:r>
            <a:r>
              <a:rPr lang="tr-TR" sz="2200" dirty="0">
                <a:solidFill>
                  <a:srgbClr val="002060"/>
                </a:solidFill>
              </a:rPr>
              <a:t> toplumlar,  gelişme gösterdi. </a:t>
            </a:r>
            <a:r>
              <a:rPr lang="tr-TR" sz="2200" dirty="0" err="1">
                <a:solidFill>
                  <a:srgbClr val="002060"/>
                </a:solidFill>
              </a:rPr>
              <a:t>türkler</a:t>
            </a:r>
            <a:r>
              <a:rPr lang="tr-TR" sz="2200" dirty="0">
                <a:solidFill>
                  <a:srgbClr val="002060"/>
                </a:solidFill>
              </a:rPr>
              <a:t> kullandıkları bıçak, kılıç, miğfer, kalkan, tabanca ve tüfek kabzalarına süslemeler yapar, yazılar yazardı.</a:t>
            </a:r>
          </a:p>
        </p:txBody>
      </p:sp>
      <p:sp>
        <p:nvSpPr>
          <p:cNvPr id="6" name="Şimşek İşareti 5"/>
          <p:cNvSpPr/>
          <p:nvPr/>
        </p:nvSpPr>
        <p:spPr>
          <a:xfrm>
            <a:off x="395536" y="404664"/>
            <a:ext cx="1584176" cy="1656184"/>
          </a:xfrm>
          <a:prstGeom prst="lightningBol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tr-TR"/>
          </a:p>
        </p:txBody>
      </p:sp>
      <p:sp>
        <p:nvSpPr>
          <p:cNvPr id="9" name="Yukarı Bükülü Ok 8"/>
          <p:cNvSpPr/>
          <p:nvPr/>
        </p:nvSpPr>
        <p:spPr>
          <a:xfrm flipV="1">
            <a:off x="4572000" y="1052736"/>
            <a:ext cx="792088" cy="1260140"/>
          </a:xfrm>
          <a:prstGeom prst="bentUpArrow">
            <a:avLst>
              <a:gd name="adj1" fmla="val 25000"/>
              <a:gd name="adj2" fmla="val 50000"/>
              <a:gd name="adj3" fmla="val 25000"/>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609426192"/>
      </p:ext>
    </p:extLst>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circle(in)">
                                      <p:cBhvr>
                                        <p:cTn id="19" dur="20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circle(in)">
                                      <p:cBhvr>
                                        <p:cTn id="24"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00"/>
            </a:gs>
            <a:gs pos="39999">
              <a:srgbClr val="0A128C"/>
            </a:gs>
            <a:gs pos="70000">
              <a:srgbClr val="181CC7"/>
            </a:gs>
            <a:gs pos="88000">
              <a:srgbClr val="7005D4"/>
            </a:gs>
            <a:gs pos="100000">
              <a:srgbClr val="8C3D91"/>
            </a:gs>
          </a:gsLst>
          <a:lin ang="5400000" scaled="0"/>
          <a:tileRect/>
        </a:gra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15616" y="764704"/>
            <a:ext cx="7315200" cy="1154097"/>
          </a:xfrm>
        </p:spPr>
        <p:txBody>
          <a:bodyPr/>
          <a:lstStyle/>
          <a:p>
            <a:r>
              <a:rPr lang="tr-TR" i="1" dirty="0" smtClean="0">
                <a:solidFill>
                  <a:srgbClr val="C454C4"/>
                </a:solidFill>
              </a:rPr>
              <a:t>Kakmacılık Nasıl Yapılır?</a:t>
            </a:r>
            <a:endParaRPr lang="tr-TR" i="1" dirty="0">
              <a:solidFill>
                <a:srgbClr val="C454C4"/>
              </a:solidFill>
            </a:endParaRPr>
          </a:p>
        </p:txBody>
      </p:sp>
      <p:sp>
        <p:nvSpPr>
          <p:cNvPr id="5" name="Metin kutusu 4"/>
          <p:cNvSpPr txBox="1"/>
          <p:nvPr/>
        </p:nvSpPr>
        <p:spPr>
          <a:xfrm>
            <a:off x="611560" y="2564904"/>
            <a:ext cx="7848872" cy="3416320"/>
          </a:xfrm>
          <a:prstGeom prst="rect">
            <a:avLst/>
          </a:prstGeom>
          <a:noFill/>
        </p:spPr>
        <p:txBody>
          <a:bodyPr wrap="square" rtlCol="0">
            <a:spAutoFit/>
          </a:bodyPr>
          <a:lstStyle/>
          <a:p>
            <a:r>
              <a:rPr lang="tr-TR" dirty="0">
                <a:solidFill>
                  <a:srgbClr val="EA082E"/>
                </a:solidFill>
              </a:rPr>
              <a:t>Altın ya da gümüş gibi metal plaklar, metalde esnemeyi önleyen zifte ısıl işlemle yapıştırılır. Çok sayıda ve çeşitli şekillerde uçları olan çelik kalemlere, çekiçle binlerce defa vurularak metal levhanın yüzeyi kabartma desenlerle süslenir. Kakmacılığın tekniği budur. Kabartmalar, maden plakasına içten ve dıştan veya hem içten hem dıştan çelik kalemlere çekiçle vurularak, detaylar işlemek suretiyle elde edilmektedir.</a:t>
            </a:r>
            <a:endParaRPr lang="tr-TR" dirty="0" smtClean="0">
              <a:solidFill>
                <a:srgbClr val="EA082E"/>
              </a:solidFill>
            </a:endParaRPr>
          </a:p>
          <a:p>
            <a:endParaRPr lang="tr-TR" dirty="0" smtClean="0">
              <a:solidFill>
                <a:srgbClr val="70E6E3"/>
              </a:solidFill>
            </a:endParaRPr>
          </a:p>
          <a:p>
            <a:endParaRPr lang="tr-TR" dirty="0">
              <a:solidFill>
                <a:srgbClr val="70E6E3"/>
              </a:solidFill>
            </a:endParaRPr>
          </a:p>
          <a:p>
            <a:endParaRPr lang="tr-TR" dirty="0">
              <a:solidFill>
                <a:srgbClr val="70E6E3"/>
              </a:solidFill>
            </a:endParaRPr>
          </a:p>
          <a:p>
            <a:endParaRPr lang="tr-TR" dirty="0" smtClean="0">
              <a:solidFill>
                <a:srgbClr val="70E6E3"/>
              </a:solidFill>
            </a:endParaRPr>
          </a:p>
          <a:p>
            <a:endParaRPr lang="tr-TR" dirty="0">
              <a:solidFill>
                <a:srgbClr val="70E6E3"/>
              </a:solidFill>
            </a:endParaRPr>
          </a:p>
          <a:p>
            <a:endParaRPr lang="tr-TR" dirty="0">
              <a:solidFill>
                <a:srgbClr val="70E6E3"/>
              </a:solidFill>
            </a:endParaRPr>
          </a:p>
        </p:txBody>
      </p:sp>
    </p:spTree>
    <p:extLst>
      <p:ext uri="{BB962C8B-B14F-4D97-AF65-F5344CB8AC3E}">
        <p14:creationId xmlns:p14="http://schemas.microsoft.com/office/powerpoint/2010/main" xmlns="" val="2503174482"/>
      </p:ext>
    </p:extLst>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5"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3399"/>
            </a:gs>
            <a:gs pos="25000">
              <a:srgbClr val="FF6633"/>
            </a:gs>
            <a:gs pos="50000">
              <a:srgbClr val="FFFF00"/>
            </a:gs>
            <a:gs pos="75000">
              <a:srgbClr val="01A78F"/>
            </a:gs>
            <a:gs pos="100000">
              <a:srgbClr val="3366FF"/>
            </a:gs>
          </a:gsLst>
          <a:lin ang="5400000" scaled="0"/>
          <a:tileRect/>
        </a:gra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899592" y="620688"/>
            <a:ext cx="7315200" cy="1154097"/>
          </a:xfrm>
        </p:spPr>
        <p:txBody>
          <a:bodyPr/>
          <a:lstStyle/>
          <a:p>
            <a:r>
              <a:rPr lang="tr-TR" i="1" dirty="0" smtClean="0">
                <a:solidFill>
                  <a:srgbClr val="D8285A"/>
                </a:solidFill>
              </a:rPr>
              <a:t>KAKMACILIK NASIL YAPILIR?</a:t>
            </a:r>
            <a:endParaRPr lang="tr-TR" i="1" dirty="0">
              <a:solidFill>
                <a:srgbClr val="D8285A"/>
              </a:solidFill>
            </a:endParaRPr>
          </a:p>
        </p:txBody>
      </p:sp>
      <p:sp>
        <p:nvSpPr>
          <p:cNvPr id="3" name="İçerik Yer Tutucusu 2"/>
          <p:cNvSpPr>
            <a:spLocks noGrp="1"/>
          </p:cNvSpPr>
          <p:nvPr>
            <p:ph idx="1"/>
          </p:nvPr>
        </p:nvSpPr>
        <p:spPr>
          <a:xfrm>
            <a:off x="899592" y="1689673"/>
            <a:ext cx="7315200" cy="3539527"/>
          </a:xfrm>
        </p:spPr>
        <p:txBody>
          <a:bodyPr>
            <a:normAutofit/>
          </a:bodyPr>
          <a:lstStyle/>
          <a:p>
            <a:pPr marL="45720" indent="0">
              <a:buNone/>
            </a:pPr>
            <a:r>
              <a:rPr lang="tr-TR" smtClean="0">
                <a:solidFill>
                  <a:srgbClr val="002060"/>
                </a:solidFill>
              </a:rPr>
              <a:t> </a:t>
            </a:r>
            <a:r>
              <a:rPr lang="tr-TR" dirty="0">
                <a:solidFill>
                  <a:srgbClr val="002060"/>
                </a:solidFill>
              </a:rPr>
              <a:t>Kakma sanatında tasarım büyük önem taşıyor. Tasarım yapılacak ürünün özelliğine göre şekilleniyor. Ön taslak çalışması hazırlanır ve müşteriyle yapılacak görüşme sonrasında detaylı tasarımlara geçiliyor. Detaylı tasarımlar tamamlanınca sıra uygulama tasarımına geliyor. Bundan sonra artık astarın çekilmesi, </a:t>
            </a:r>
            <a:r>
              <a:rPr lang="tr-TR" dirty="0" err="1">
                <a:solidFill>
                  <a:srgbClr val="002060"/>
                </a:solidFill>
              </a:rPr>
              <a:t>dövü</a:t>
            </a:r>
            <a:r>
              <a:rPr lang="tr-TR" dirty="0">
                <a:solidFill>
                  <a:srgbClr val="002060"/>
                </a:solidFill>
              </a:rPr>
              <a:t>, sıvama teknikleri kullanılır, form vermek için de kakma işlemi desenler kabartma teknikleri devreye giriyor. İşin desen ve kakma işlemi bittikten sonra işin sade kısmına geçiliyor. Kaynak kesiminde ise, parçalara bölünen ürünlerin birleştirilme işlemi yapılır.</a:t>
            </a:r>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1520" y="5085184"/>
            <a:ext cx="2088232" cy="1772816"/>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915816" y="5148051"/>
            <a:ext cx="2215480" cy="1647081"/>
          </a:xfrm>
          <a:prstGeom prst="rect">
            <a:avLst/>
          </a:prstGeom>
        </p:spPr>
      </p:pic>
      <p:pic>
        <p:nvPicPr>
          <p:cNvPr id="6" name="Resim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353922" y="5085184"/>
            <a:ext cx="3538558" cy="1709948"/>
          </a:xfrm>
          <a:prstGeom prst="rect">
            <a:avLst/>
          </a:prstGeom>
        </p:spPr>
      </p:pic>
    </p:spTree>
    <p:extLst>
      <p:ext uri="{BB962C8B-B14F-4D97-AF65-F5344CB8AC3E}">
        <p14:creationId xmlns:p14="http://schemas.microsoft.com/office/powerpoint/2010/main" xmlns="" val="414273204"/>
      </p:ext>
    </p:extLst>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style.rotation</p:attrName>
                                        </p:attrNameLst>
                                      </p:cBhvr>
                                      <p:tavLst>
                                        <p:tav tm="0">
                                          <p:val>
                                            <p:fltVal val="90"/>
                                          </p:val>
                                        </p:tav>
                                        <p:tav tm="100000">
                                          <p:val>
                                            <p:fltVal val="0"/>
                                          </p:val>
                                        </p:tav>
                                      </p:tavLst>
                                    </p:anim>
                                    <p:animEffect transition="in" filter="fade">
                                      <p:cBhvr>
                                        <p:cTn id="25" dur="10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ppt_w</p:attrName>
                                        </p:attrNameLst>
                                      </p:cBhvr>
                                      <p:tavLst>
                                        <p:tav tm="0">
                                          <p:val>
                                            <p:fltVal val="0"/>
                                          </p:val>
                                        </p:tav>
                                        <p:tav tm="100000">
                                          <p:val>
                                            <p:strVal val="#ppt_w"/>
                                          </p:val>
                                        </p:tav>
                                      </p:tavLst>
                                    </p:anim>
                                    <p:anim calcmode="lin" valueType="num">
                                      <p:cBhvr>
                                        <p:cTn id="31" dur="1000" fill="hold"/>
                                        <p:tgtEl>
                                          <p:spTgt spid="6"/>
                                        </p:tgtEl>
                                        <p:attrNameLst>
                                          <p:attrName>ppt_h</p:attrName>
                                        </p:attrNameLst>
                                      </p:cBhvr>
                                      <p:tavLst>
                                        <p:tav tm="0">
                                          <p:val>
                                            <p:fltVal val="0"/>
                                          </p:val>
                                        </p:tav>
                                        <p:tav tm="100000">
                                          <p:val>
                                            <p:strVal val="#ppt_h"/>
                                          </p:val>
                                        </p:tav>
                                      </p:tavLst>
                                    </p:anim>
                                    <p:anim calcmode="lin" valueType="num">
                                      <p:cBhvr>
                                        <p:cTn id="32" dur="1000" fill="hold"/>
                                        <p:tgtEl>
                                          <p:spTgt spid="6"/>
                                        </p:tgtEl>
                                        <p:attrNameLst>
                                          <p:attrName>style.rotation</p:attrName>
                                        </p:attrNameLst>
                                      </p:cBhvr>
                                      <p:tavLst>
                                        <p:tav tm="0">
                                          <p:val>
                                            <p:fltVal val="90"/>
                                          </p:val>
                                        </p:tav>
                                        <p:tav tm="100000">
                                          <p:val>
                                            <p:fltVal val="0"/>
                                          </p:val>
                                        </p:tav>
                                      </p:tavLst>
                                    </p:anim>
                                    <p:animEffect transition="in" filter="fade">
                                      <p:cBhvr>
                                        <p:cTn id="33" dur="10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 calcmode="lin" valueType="num">
                                      <p:cBhvr additive="base">
                                        <p:cTn id="3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200"/>
            </a:gs>
            <a:gs pos="45000">
              <a:srgbClr val="FF7A00"/>
            </a:gs>
            <a:gs pos="70000">
              <a:srgbClr val="FF0300"/>
            </a:gs>
            <a:gs pos="100000">
              <a:srgbClr val="4D0808"/>
            </a:gs>
          </a:gsLst>
          <a:lin ang="5400000" scaled="0"/>
          <a:tileRect/>
        </a:gra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899592" y="4725144"/>
            <a:ext cx="7315200" cy="1154097"/>
          </a:xfrm>
        </p:spPr>
        <p:txBody>
          <a:bodyPr>
            <a:normAutofit fontScale="90000"/>
          </a:bodyPr>
          <a:lstStyle/>
          <a:p>
            <a:r>
              <a:rPr lang="tr-TR" b="1" dirty="0" smtClean="0">
                <a:solidFill>
                  <a:srgbClr val="FF0000"/>
                </a:solidFill>
              </a:rPr>
              <a:t>KAKMACILIK </a:t>
            </a:r>
            <a:r>
              <a:rPr lang="tr-TR" b="1" dirty="0">
                <a:solidFill>
                  <a:srgbClr val="FF0000"/>
                </a:solidFill>
              </a:rPr>
              <a:t>TÜRLERİ</a:t>
            </a:r>
            <a:r>
              <a:rPr lang="tr-TR" dirty="0"/>
              <a:t/>
            </a:r>
            <a:br>
              <a:rPr lang="tr-TR" dirty="0"/>
            </a:br>
            <a:r>
              <a:rPr lang="tr-TR" dirty="0" smtClean="0">
                <a:solidFill>
                  <a:srgbClr val="7030A0"/>
                </a:solidFill>
              </a:rPr>
              <a:t>Masif </a:t>
            </a:r>
            <a:r>
              <a:rPr lang="tr-TR" dirty="0">
                <a:solidFill>
                  <a:srgbClr val="7030A0"/>
                </a:solidFill>
              </a:rPr>
              <a:t>K</a:t>
            </a:r>
            <a:r>
              <a:rPr lang="tr-TR" dirty="0" smtClean="0">
                <a:solidFill>
                  <a:srgbClr val="7030A0"/>
                </a:solidFill>
              </a:rPr>
              <a:t>akma</a:t>
            </a:r>
            <a:r>
              <a:rPr lang="tr-TR" dirty="0">
                <a:solidFill>
                  <a:srgbClr val="7030A0"/>
                </a:solidFill>
              </a:rPr>
              <a:t>,</a:t>
            </a:r>
            <a:br>
              <a:rPr lang="tr-TR" dirty="0">
                <a:solidFill>
                  <a:srgbClr val="7030A0"/>
                </a:solidFill>
              </a:rPr>
            </a:br>
            <a:r>
              <a:rPr lang="tr-TR" dirty="0" smtClean="0">
                <a:solidFill>
                  <a:srgbClr val="7030A0"/>
                </a:solidFill>
              </a:rPr>
              <a:t>Rölyef </a:t>
            </a:r>
            <a:r>
              <a:rPr lang="tr-TR" dirty="0">
                <a:solidFill>
                  <a:srgbClr val="7030A0"/>
                </a:solidFill>
              </a:rPr>
              <a:t>K</a:t>
            </a:r>
            <a:r>
              <a:rPr lang="tr-TR" dirty="0" smtClean="0">
                <a:solidFill>
                  <a:srgbClr val="7030A0"/>
                </a:solidFill>
              </a:rPr>
              <a:t>akma</a:t>
            </a:r>
            <a:r>
              <a:rPr lang="tr-TR" dirty="0">
                <a:solidFill>
                  <a:srgbClr val="7030A0"/>
                </a:solidFill>
              </a:rPr>
              <a:t>,</a:t>
            </a:r>
            <a:br>
              <a:rPr lang="tr-TR" dirty="0">
                <a:solidFill>
                  <a:srgbClr val="7030A0"/>
                </a:solidFill>
              </a:rPr>
            </a:br>
            <a:r>
              <a:rPr lang="tr-TR" dirty="0" smtClean="0">
                <a:solidFill>
                  <a:srgbClr val="7030A0"/>
                </a:solidFill>
              </a:rPr>
              <a:t>Zemin </a:t>
            </a:r>
            <a:r>
              <a:rPr lang="tr-TR" dirty="0">
                <a:solidFill>
                  <a:srgbClr val="7030A0"/>
                </a:solidFill>
              </a:rPr>
              <a:t>D</a:t>
            </a:r>
            <a:r>
              <a:rPr lang="tr-TR" dirty="0" smtClean="0">
                <a:solidFill>
                  <a:srgbClr val="7030A0"/>
                </a:solidFill>
              </a:rPr>
              <a:t>öşeme</a:t>
            </a:r>
            <a:r>
              <a:rPr lang="tr-TR" dirty="0">
                <a:solidFill>
                  <a:srgbClr val="7030A0"/>
                </a:solidFill>
              </a:rPr>
              <a:t>,</a:t>
            </a:r>
            <a:br>
              <a:rPr lang="tr-TR" dirty="0">
                <a:solidFill>
                  <a:srgbClr val="7030A0"/>
                </a:solidFill>
              </a:rPr>
            </a:br>
            <a:r>
              <a:rPr lang="tr-TR" dirty="0" smtClean="0">
                <a:solidFill>
                  <a:srgbClr val="7030A0"/>
                </a:solidFill>
              </a:rPr>
              <a:t>Blok </a:t>
            </a:r>
            <a:r>
              <a:rPr lang="tr-TR" dirty="0">
                <a:solidFill>
                  <a:srgbClr val="7030A0"/>
                </a:solidFill>
              </a:rPr>
              <a:t>M</a:t>
            </a:r>
            <a:r>
              <a:rPr lang="tr-TR" dirty="0" smtClean="0">
                <a:solidFill>
                  <a:srgbClr val="7030A0"/>
                </a:solidFill>
              </a:rPr>
              <a:t>ozaik</a:t>
            </a:r>
            <a:r>
              <a:rPr lang="tr-TR" dirty="0">
                <a:solidFill>
                  <a:srgbClr val="7030A0"/>
                </a:solidFill>
              </a:rPr>
              <a:t>,</a:t>
            </a:r>
            <a:br>
              <a:rPr lang="tr-TR" dirty="0">
                <a:solidFill>
                  <a:srgbClr val="7030A0"/>
                </a:solidFill>
              </a:rPr>
            </a:br>
            <a:r>
              <a:rPr lang="tr-TR" dirty="0" smtClean="0">
                <a:solidFill>
                  <a:srgbClr val="7030A0"/>
                </a:solidFill>
              </a:rPr>
              <a:t>Formika </a:t>
            </a:r>
            <a:r>
              <a:rPr lang="tr-TR" dirty="0">
                <a:solidFill>
                  <a:srgbClr val="7030A0"/>
                </a:solidFill>
              </a:rPr>
              <a:t>K</a:t>
            </a:r>
            <a:r>
              <a:rPr lang="tr-TR" dirty="0" smtClean="0">
                <a:solidFill>
                  <a:srgbClr val="7030A0"/>
                </a:solidFill>
              </a:rPr>
              <a:t>akma</a:t>
            </a:r>
            <a:r>
              <a:rPr lang="tr-TR" dirty="0">
                <a:solidFill>
                  <a:srgbClr val="7030A0"/>
                </a:solidFill>
              </a:rPr>
              <a:t>,</a:t>
            </a:r>
            <a:br>
              <a:rPr lang="tr-TR" dirty="0">
                <a:solidFill>
                  <a:srgbClr val="7030A0"/>
                </a:solidFill>
              </a:rPr>
            </a:br>
            <a:r>
              <a:rPr lang="tr-TR" dirty="0" smtClean="0">
                <a:solidFill>
                  <a:srgbClr val="7030A0"/>
                </a:solidFill>
              </a:rPr>
              <a:t>Metal </a:t>
            </a:r>
            <a:r>
              <a:rPr lang="tr-TR" dirty="0">
                <a:solidFill>
                  <a:srgbClr val="7030A0"/>
                </a:solidFill>
              </a:rPr>
              <a:t>K</a:t>
            </a:r>
            <a:r>
              <a:rPr lang="tr-TR" dirty="0" smtClean="0">
                <a:solidFill>
                  <a:srgbClr val="7030A0"/>
                </a:solidFill>
              </a:rPr>
              <a:t>akma</a:t>
            </a:r>
            <a:r>
              <a:rPr lang="tr-TR" dirty="0">
                <a:solidFill>
                  <a:srgbClr val="7030A0"/>
                </a:solidFill>
              </a:rPr>
              <a:t>,</a:t>
            </a:r>
            <a:br>
              <a:rPr lang="tr-TR" dirty="0">
                <a:solidFill>
                  <a:srgbClr val="7030A0"/>
                </a:solidFill>
              </a:rPr>
            </a:br>
            <a:r>
              <a:rPr lang="tr-TR" dirty="0" smtClean="0">
                <a:solidFill>
                  <a:srgbClr val="7030A0"/>
                </a:solidFill>
              </a:rPr>
              <a:t>Sedef </a:t>
            </a:r>
            <a:r>
              <a:rPr lang="tr-TR" dirty="0">
                <a:solidFill>
                  <a:srgbClr val="7030A0"/>
                </a:solidFill>
              </a:rPr>
              <a:t>K</a:t>
            </a:r>
            <a:r>
              <a:rPr lang="tr-TR" dirty="0" smtClean="0">
                <a:solidFill>
                  <a:srgbClr val="7030A0"/>
                </a:solidFill>
              </a:rPr>
              <a:t>akma</a:t>
            </a:r>
            <a:r>
              <a:rPr lang="tr-TR" dirty="0"/>
              <a:t/>
            </a:r>
            <a:br>
              <a:rPr lang="tr-TR" dirty="0"/>
            </a:br>
            <a:endParaRPr lang="tr-TR" dirty="0"/>
          </a:p>
        </p:txBody>
      </p:sp>
    </p:spTree>
    <p:extLst>
      <p:ext uri="{BB962C8B-B14F-4D97-AF65-F5344CB8AC3E}">
        <p14:creationId xmlns:p14="http://schemas.microsoft.com/office/powerpoint/2010/main" xmlns="" val="887511154"/>
      </p:ext>
    </p:extLst>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tileRect/>
        </a:gra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539552" y="620688"/>
            <a:ext cx="7315200" cy="1154097"/>
          </a:xfrm>
        </p:spPr>
        <p:txBody>
          <a:bodyPr/>
          <a:lstStyle/>
          <a:p>
            <a:r>
              <a:rPr lang="tr-TR" dirty="0" smtClean="0"/>
              <a:t>Masif Kakma</a:t>
            </a:r>
            <a:endParaRPr lang="tr-TR" dirty="0"/>
          </a:p>
        </p:txBody>
      </p:sp>
      <p:pic>
        <p:nvPicPr>
          <p:cNvPr id="4" name="3 İçerik Yer Tutucusu" descr="3feb6931-cc96-4f56-8e56-69e0f8d52944.JPG"/>
          <p:cNvPicPr>
            <a:picLocks noGrp="1" noChangeAspect="1"/>
          </p:cNvPicPr>
          <p:nvPr>
            <p:ph idx="1"/>
          </p:nvPr>
        </p:nvPicPr>
        <p:blipFill>
          <a:blip r:embed="rId2" cstate="print"/>
          <a:stretch>
            <a:fillRect/>
          </a:stretch>
        </p:blipFill>
        <p:spPr>
          <a:xfrm>
            <a:off x="1691680" y="1889448"/>
            <a:ext cx="5328592" cy="4968552"/>
          </a:xfrm>
        </p:spPr>
      </p:pic>
    </p:spTree>
    <p:extLst>
      <p:ext uri="{BB962C8B-B14F-4D97-AF65-F5344CB8AC3E}">
        <p14:creationId xmlns:p14="http://schemas.microsoft.com/office/powerpoint/2010/main" xmlns="" val="837630742"/>
      </p:ext>
    </p:extLst>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1" nodeType="clickEffect">
                                  <p:stCondLst>
                                    <p:cond delay="0"/>
                                  </p:stCondLst>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xit" presetSubtype="10" fill="hold" nodeType="clickEffect">
                                  <p:stCondLst>
                                    <p:cond delay="0"/>
                                  </p:stCondLst>
                                  <p:childTnLst>
                                    <p:animEffect transition="out" filter="blinds(horizontal)">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8" presetClass="exit" presetSubtype="16" fill="hold" grpId="2" nodeType="clickEffect">
                                  <p:stCondLst>
                                    <p:cond delay="0"/>
                                  </p:stCondLst>
                                  <p:childTnLst>
                                    <p:animEffect transition="out" filter="diamond(in)">
                                      <p:cBhvr>
                                        <p:cTn id="20" dur="2000"/>
                                        <p:tgtEl>
                                          <p:spTgt spid="2"/>
                                        </p:tgtEl>
                                      </p:cBhvr>
                                    </p:animEffect>
                                    <p:set>
                                      <p:cBhvr>
                                        <p:cTn id="21" dur="1" fill="hold">
                                          <p:stCondLst>
                                            <p:cond delay="1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2" grpId="2"/>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332656"/>
            <a:ext cx="7315200" cy="1154097"/>
          </a:xfrm>
        </p:spPr>
        <p:txBody>
          <a:bodyPr/>
          <a:lstStyle/>
          <a:p>
            <a:r>
              <a:rPr lang="tr-TR" dirty="0" smtClean="0">
                <a:solidFill>
                  <a:srgbClr val="814761"/>
                </a:solidFill>
              </a:rPr>
              <a:t>Rölyef Kakma</a:t>
            </a:r>
            <a:endParaRPr lang="tr-TR" dirty="0">
              <a:solidFill>
                <a:srgbClr val="814761"/>
              </a:solidFill>
            </a:endParaRPr>
          </a:p>
        </p:txBody>
      </p:sp>
      <p:pic>
        <p:nvPicPr>
          <p:cNvPr id="4" name="3 İçerik Yer Tutucusu" descr="Ekran Alıntısı.PNG"/>
          <p:cNvPicPr>
            <a:picLocks noGrp="1" noChangeAspect="1"/>
          </p:cNvPicPr>
          <p:nvPr>
            <p:ph idx="1"/>
          </p:nvPr>
        </p:nvPicPr>
        <p:blipFill>
          <a:blip r:embed="rId2" cstate="print"/>
          <a:stretch>
            <a:fillRect/>
          </a:stretch>
        </p:blipFill>
        <p:spPr>
          <a:xfrm>
            <a:off x="2339752" y="1556792"/>
            <a:ext cx="1883134" cy="2448272"/>
          </a:xfrm>
        </p:spPr>
      </p:pic>
      <p:pic>
        <p:nvPicPr>
          <p:cNvPr id="7" name="6 Resim" descr="Ekran Alıntısı.PNG"/>
          <p:cNvPicPr>
            <a:picLocks noChangeAspect="1"/>
          </p:cNvPicPr>
          <p:nvPr/>
        </p:nvPicPr>
        <p:blipFill>
          <a:blip r:embed="rId3" cstate="print"/>
          <a:stretch>
            <a:fillRect/>
          </a:stretch>
        </p:blipFill>
        <p:spPr>
          <a:xfrm>
            <a:off x="2411760" y="4077072"/>
            <a:ext cx="2016224" cy="433902"/>
          </a:xfrm>
          <a:prstGeom prst="rect">
            <a:avLst/>
          </a:prstGeom>
        </p:spPr>
      </p:pic>
      <p:pic>
        <p:nvPicPr>
          <p:cNvPr id="8" name="7 Resim" descr="Ekran Alıntısı1.PNG"/>
          <p:cNvPicPr>
            <a:picLocks noChangeAspect="1"/>
          </p:cNvPicPr>
          <p:nvPr/>
        </p:nvPicPr>
        <p:blipFill>
          <a:blip r:embed="rId4" cstate="print"/>
          <a:stretch>
            <a:fillRect/>
          </a:stretch>
        </p:blipFill>
        <p:spPr>
          <a:xfrm>
            <a:off x="1" y="1556792"/>
            <a:ext cx="2051720" cy="2376264"/>
          </a:xfrm>
          <a:prstGeom prst="rect">
            <a:avLst/>
          </a:prstGeom>
        </p:spPr>
      </p:pic>
      <p:pic>
        <p:nvPicPr>
          <p:cNvPr id="9" name="8 Resim" descr="Ekran Alıntısı^1.PNG"/>
          <p:cNvPicPr>
            <a:picLocks noChangeAspect="1"/>
          </p:cNvPicPr>
          <p:nvPr/>
        </p:nvPicPr>
        <p:blipFill>
          <a:blip r:embed="rId5" cstate="print"/>
          <a:stretch>
            <a:fillRect/>
          </a:stretch>
        </p:blipFill>
        <p:spPr>
          <a:xfrm>
            <a:off x="0" y="4077072"/>
            <a:ext cx="2339752" cy="283607"/>
          </a:xfrm>
          <a:prstGeom prst="rect">
            <a:avLst/>
          </a:prstGeom>
        </p:spPr>
      </p:pic>
      <p:pic>
        <p:nvPicPr>
          <p:cNvPr id="10" name="9 Resim" descr="Ekran Alıntısı2.PNG"/>
          <p:cNvPicPr>
            <a:picLocks noChangeAspect="1"/>
          </p:cNvPicPr>
          <p:nvPr/>
        </p:nvPicPr>
        <p:blipFill>
          <a:blip r:embed="rId6" cstate="print"/>
          <a:stretch>
            <a:fillRect/>
          </a:stretch>
        </p:blipFill>
        <p:spPr>
          <a:xfrm>
            <a:off x="4716016" y="1628800"/>
            <a:ext cx="1872208" cy="2160240"/>
          </a:xfrm>
          <a:prstGeom prst="rect">
            <a:avLst/>
          </a:prstGeom>
        </p:spPr>
      </p:pic>
      <p:pic>
        <p:nvPicPr>
          <p:cNvPr id="11" name="10 Resim" descr="Ekran Alıntısı2.PNG"/>
          <p:cNvPicPr>
            <a:picLocks noChangeAspect="1"/>
          </p:cNvPicPr>
          <p:nvPr/>
        </p:nvPicPr>
        <p:blipFill>
          <a:blip r:embed="rId7" cstate="print"/>
          <a:stretch>
            <a:fillRect/>
          </a:stretch>
        </p:blipFill>
        <p:spPr>
          <a:xfrm>
            <a:off x="4644008" y="3933056"/>
            <a:ext cx="2016224" cy="245454"/>
          </a:xfrm>
          <a:prstGeom prst="rect">
            <a:avLst/>
          </a:prstGeom>
        </p:spPr>
      </p:pic>
      <p:pic>
        <p:nvPicPr>
          <p:cNvPr id="12" name="11 Resim" descr="Ekran Alıntısı3.PNG"/>
          <p:cNvPicPr>
            <a:picLocks noChangeAspect="1"/>
          </p:cNvPicPr>
          <p:nvPr/>
        </p:nvPicPr>
        <p:blipFill>
          <a:blip r:embed="rId8" cstate="print"/>
          <a:stretch>
            <a:fillRect/>
          </a:stretch>
        </p:blipFill>
        <p:spPr>
          <a:xfrm>
            <a:off x="7020272" y="1700808"/>
            <a:ext cx="1651140" cy="1916832"/>
          </a:xfrm>
          <a:prstGeom prst="rect">
            <a:avLst/>
          </a:prstGeom>
        </p:spPr>
      </p:pic>
      <p:pic>
        <p:nvPicPr>
          <p:cNvPr id="13" name="12 Resim" descr="Ekran Alıntısı3.PNG"/>
          <p:cNvPicPr>
            <a:picLocks noChangeAspect="1"/>
          </p:cNvPicPr>
          <p:nvPr/>
        </p:nvPicPr>
        <p:blipFill>
          <a:blip r:embed="rId9" cstate="print"/>
          <a:stretch>
            <a:fillRect/>
          </a:stretch>
        </p:blipFill>
        <p:spPr>
          <a:xfrm>
            <a:off x="6804248" y="3861048"/>
            <a:ext cx="1990855" cy="292235"/>
          </a:xfrm>
          <a:prstGeom prst="rect">
            <a:avLst/>
          </a:prstGeom>
        </p:spPr>
      </p:pic>
      <p:pic>
        <p:nvPicPr>
          <p:cNvPr id="14" name="13 Resim" descr="Ekran Alıntısı4.PNG"/>
          <p:cNvPicPr>
            <a:picLocks noChangeAspect="1"/>
          </p:cNvPicPr>
          <p:nvPr/>
        </p:nvPicPr>
        <p:blipFill>
          <a:blip r:embed="rId10" cstate="print"/>
          <a:stretch>
            <a:fillRect/>
          </a:stretch>
        </p:blipFill>
        <p:spPr>
          <a:xfrm>
            <a:off x="0" y="4452317"/>
            <a:ext cx="1818971" cy="2405683"/>
          </a:xfrm>
          <a:prstGeom prst="rect">
            <a:avLst/>
          </a:prstGeom>
        </p:spPr>
      </p:pic>
      <p:pic>
        <p:nvPicPr>
          <p:cNvPr id="15" name="14 Resim" descr="Ekran Alıntısı4.PNG"/>
          <p:cNvPicPr>
            <a:picLocks noChangeAspect="1"/>
          </p:cNvPicPr>
          <p:nvPr/>
        </p:nvPicPr>
        <p:blipFill>
          <a:blip r:embed="rId11" cstate="print"/>
          <a:stretch>
            <a:fillRect/>
          </a:stretch>
        </p:blipFill>
        <p:spPr>
          <a:xfrm>
            <a:off x="2123728" y="5301208"/>
            <a:ext cx="1865660" cy="648072"/>
          </a:xfrm>
          <a:prstGeom prst="rect">
            <a:avLst/>
          </a:prstGeom>
        </p:spPr>
      </p:pic>
      <p:pic>
        <p:nvPicPr>
          <p:cNvPr id="16" name="15 Resim" descr="Ekran Alıntısı5.PNG"/>
          <p:cNvPicPr>
            <a:picLocks noChangeAspect="1"/>
          </p:cNvPicPr>
          <p:nvPr/>
        </p:nvPicPr>
        <p:blipFill>
          <a:blip r:embed="rId12" cstate="print"/>
          <a:stretch>
            <a:fillRect/>
          </a:stretch>
        </p:blipFill>
        <p:spPr>
          <a:xfrm>
            <a:off x="4644008" y="4510036"/>
            <a:ext cx="1799919" cy="2347964"/>
          </a:xfrm>
          <a:prstGeom prst="rect">
            <a:avLst/>
          </a:prstGeom>
        </p:spPr>
      </p:pic>
      <p:pic>
        <p:nvPicPr>
          <p:cNvPr id="17" name="16 Resim" descr="Ekran Alıntısı5.PNG"/>
          <p:cNvPicPr>
            <a:picLocks noChangeAspect="1"/>
          </p:cNvPicPr>
          <p:nvPr/>
        </p:nvPicPr>
        <p:blipFill>
          <a:blip r:embed="rId13" cstate="print"/>
          <a:stretch>
            <a:fillRect/>
          </a:stretch>
        </p:blipFill>
        <p:spPr>
          <a:xfrm>
            <a:off x="6518847" y="5301208"/>
            <a:ext cx="2625153" cy="565417"/>
          </a:xfrm>
          <a:prstGeom prst="rect">
            <a:avLst/>
          </a:prstGeom>
        </p:spPr>
      </p:pic>
    </p:spTree>
    <p:extLst>
      <p:ext uri="{BB962C8B-B14F-4D97-AF65-F5344CB8AC3E}">
        <p14:creationId xmlns:p14="http://schemas.microsoft.com/office/powerpoint/2010/main" xmlns="" val="2066436900"/>
      </p:ext>
    </p:extLst>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heckerboard(across)">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ox(i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ox(in)">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ox(i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ox(in)">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ox(i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ox(in)">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ox(in)">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ox(in)">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ox(in)">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ntr" presetSubtype="16" fill="hold"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box(in)">
                                      <p:cBhvr>
                                        <p:cTn id="67" dur="500"/>
                                        <p:tgtEl>
                                          <p:spTgt spid="16"/>
                                        </p:tgtEl>
                                      </p:cBhvr>
                                    </p:animEffect>
                                  </p:childTnLst>
                                </p:cTn>
                              </p:par>
                            </p:childTnLst>
                          </p:cTn>
                        </p:par>
                      </p:childTnLst>
                    </p:cTn>
                  </p:par>
                  <p:par>
                    <p:cTn id="68" fill="hold">
                      <p:stCondLst>
                        <p:cond delay="indefinite"/>
                      </p:stCondLst>
                      <p:childTnLst>
                        <p:par>
                          <p:cTn id="69" fill="hold">
                            <p:stCondLst>
                              <p:cond delay="0"/>
                            </p:stCondLst>
                            <p:childTnLst>
                              <p:par>
                                <p:cTn id="70" presetID="4" presetClass="entr" presetSubtype="16" fill="hold"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box(in)">
                                      <p:cBhvr>
                                        <p:cTn id="72" dur="500"/>
                                        <p:tgtEl>
                                          <p:spTgt spid="17"/>
                                        </p:tgtEl>
                                      </p:cBhvr>
                                    </p:animEffect>
                                  </p:childTnLst>
                                </p:cTn>
                              </p:par>
                            </p:childTnLst>
                          </p:cTn>
                        </p:par>
                      </p:childTnLst>
                    </p:cTn>
                  </p:par>
                  <p:par>
                    <p:cTn id="73" fill="hold">
                      <p:stCondLst>
                        <p:cond delay="indefinite"/>
                      </p:stCondLst>
                      <p:childTnLst>
                        <p:par>
                          <p:cTn id="74" fill="hold">
                            <p:stCondLst>
                              <p:cond delay="0"/>
                            </p:stCondLst>
                            <p:childTnLst>
                              <p:par>
                                <p:cTn id="75" presetID="2" presetClass="exit" presetSubtype="4" fill="hold" grpId="1" nodeType="clickEffect">
                                  <p:stCondLst>
                                    <p:cond delay="0"/>
                                  </p:stCondLst>
                                  <p:childTnLst>
                                    <p:anim calcmode="lin" valueType="num">
                                      <p:cBhvr additive="base">
                                        <p:cTn id="76" dur="500"/>
                                        <p:tgtEl>
                                          <p:spTgt spid="2"/>
                                        </p:tgtEl>
                                        <p:attrNameLst>
                                          <p:attrName>ppt_x</p:attrName>
                                        </p:attrNameLst>
                                      </p:cBhvr>
                                      <p:tavLst>
                                        <p:tav tm="0">
                                          <p:val>
                                            <p:strVal val="ppt_x"/>
                                          </p:val>
                                        </p:tav>
                                        <p:tav tm="100000">
                                          <p:val>
                                            <p:strVal val="ppt_x"/>
                                          </p:val>
                                        </p:tav>
                                      </p:tavLst>
                                    </p:anim>
                                    <p:anim calcmode="lin" valueType="num">
                                      <p:cBhvr additive="base">
                                        <p:cTn id="77" dur="500"/>
                                        <p:tgtEl>
                                          <p:spTgt spid="2"/>
                                        </p:tgtEl>
                                        <p:attrNameLst>
                                          <p:attrName>ppt_y</p:attrName>
                                        </p:attrNameLst>
                                      </p:cBhvr>
                                      <p:tavLst>
                                        <p:tav tm="0">
                                          <p:val>
                                            <p:strVal val="ppt_y"/>
                                          </p:val>
                                        </p:tav>
                                        <p:tav tm="100000">
                                          <p:val>
                                            <p:strVal val="1+ppt_h/2"/>
                                          </p:val>
                                        </p:tav>
                                      </p:tavLst>
                                    </p:anim>
                                    <p:set>
                                      <p:cBhvr>
                                        <p:cTn id="78" dur="1" fill="hold">
                                          <p:stCondLst>
                                            <p:cond delay="499"/>
                                          </p:stCondLst>
                                        </p:cTn>
                                        <p:tgtEl>
                                          <p:spTgt spid="2"/>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4" presetClass="exit" presetSubtype="16" fill="hold" nodeType="clickEffect">
                                  <p:stCondLst>
                                    <p:cond delay="0"/>
                                  </p:stCondLst>
                                  <p:childTnLst>
                                    <p:animEffect transition="out" filter="box(in)">
                                      <p:cBhvr>
                                        <p:cTn id="82" dur="500"/>
                                        <p:tgtEl>
                                          <p:spTgt spid="8"/>
                                        </p:tgtEl>
                                      </p:cBhvr>
                                    </p:animEffect>
                                    <p:set>
                                      <p:cBhvr>
                                        <p:cTn id="83" dur="1" fill="hold">
                                          <p:stCondLst>
                                            <p:cond delay="499"/>
                                          </p:stCondLst>
                                        </p:cTn>
                                        <p:tgtEl>
                                          <p:spTgt spid="8"/>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4" presetClass="exit" presetSubtype="16" fill="hold" nodeType="clickEffect">
                                  <p:stCondLst>
                                    <p:cond delay="0"/>
                                  </p:stCondLst>
                                  <p:childTnLst>
                                    <p:animEffect transition="out" filter="box(in)">
                                      <p:cBhvr>
                                        <p:cTn id="87" dur="500"/>
                                        <p:tgtEl>
                                          <p:spTgt spid="9"/>
                                        </p:tgtEl>
                                      </p:cBhvr>
                                    </p:animEffect>
                                    <p:set>
                                      <p:cBhvr>
                                        <p:cTn id="88" dur="1" fill="hold">
                                          <p:stCondLst>
                                            <p:cond delay="499"/>
                                          </p:stCondLst>
                                        </p:cTn>
                                        <p:tgtEl>
                                          <p:spTgt spid="9"/>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4" presetClass="exit" presetSubtype="16" fill="hold" nodeType="clickEffect">
                                  <p:stCondLst>
                                    <p:cond delay="0"/>
                                  </p:stCondLst>
                                  <p:childTnLst>
                                    <p:animEffect transition="out" filter="box(in)">
                                      <p:cBhvr>
                                        <p:cTn id="92" dur="500"/>
                                        <p:tgtEl>
                                          <p:spTgt spid="4"/>
                                        </p:tgtEl>
                                      </p:cBhvr>
                                    </p:animEffect>
                                    <p:set>
                                      <p:cBhvr>
                                        <p:cTn id="93" dur="1" fill="hold">
                                          <p:stCondLst>
                                            <p:cond delay="499"/>
                                          </p:stCondLst>
                                        </p:cTn>
                                        <p:tgtEl>
                                          <p:spTgt spid="4"/>
                                        </p:tgtEl>
                                        <p:attrNameLst>
                                          <p:attrName>style.visibility</p:attrName>
                                        </p:attrNameLst>
                                      </p:cBhvr>
                                      <p:to>
                                        <p:strVal val="hidden"/>
                                      </p:to>
                                    </p:set>
                                  </p:childTnLst>
                                </p:cTn>
                              </p:par>
                            </p:childTnLst>
                          </p:cTn>
                        </p:par>
                      </p:childTnLst>
                    </p:cTn>
                  </p:par>
                  <p:par>
                    <p:cTn id="94" fill="hold">
                      <p:stCondLst>
                        <p:cond delay="indefinite"/>
                      </p:stCondLst>
                      <p:childTnLst>
                        <p:par>
                          <p:cTn id="95" fill="hold">
                            <p:stCondLst>
                              <p:cond delay="0"/>
                            </p:stCondLst>
                            <p:childTnLst>
                              <p:par>
                                <p:cTn id="96" presetID="4" presetClass="exit" presetSubtype="16" fill="hold" nodeType="clickEffect">
                                  <p:stCondLst>
                                    <p:cond delay="0"/>
                                  </p:stCondLst>
                                  <p:childTnLst>
                                    <p:animEffect transition="out" filter="box(in)">
                                      <p:cBhvr>
                                        <p:cTn id="97" dur="500"/>
                                        <p:tgtEl>
                                          <p:spTgt spid="7"/>
                                        </p:tgtEl>
                                      </p:cBhvr>
                                    </p:animEffect>
                                    <p:set>
                                      <p:cBhvr>
                                        <p:cTn id="98" dur="1" fill="hold">
                                          <p:stCondLst>
                                            <p:cond delay="499"/>
                                          </p:stCondLst>
                                        </p:cTn>
                                        <p:tgtEl>
                                          <p:spTgt spid="7"/>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4" presetClass="exit" presetSubtype="16" fill="hold" nodeType="clickEffect">
                                  <p:stCondLst>
                                    <p:cond delay="0"/>
                                  </p:stCondLst>
                                  <p:childTnLst>
                                    <p:animEffect transition="out" filter="box(in)">
                                      <p:cBhvr>
                                        <p:cTn id="102" dur="500"/>
                                        <p:tgtEl>
                                          <p:spTgt spid="10"/>
                                        </p:tgtEl>
                                      </p:cBhvr>
                                    </p:animEffect>
                                    <p:set>
                                      <p:cBhvr>
                                        <p:cTn id="103" dur="1" fill="hold">
                                          <p:stCondLst>
                                            <p:cond delay="499"/>
                                          </p:stCondLst>
                                        </p:cTn>
                                        <p:tgtEl>
                                          <p:spTgt spid="10"/>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4" presetClass="exit" presetSubtype="16" fill="hold" nodeType="clickEffect">
                                  <p:stCondLst>
                                    <p:cond delay="0"/>
                                  </p:stCondLst>
                                  <p:childTnLst>
                                    <p:animEffect transition="out" filter="box(in)">
                                      <p:cBhvr>
                                        <p:cTn id="107" dur="500"/>
                                        <p:tgtEl>
                                          <p:spTgt spid="11"/>
                                        </p:tgtEl>
                                      </p:cBhvr>
                                    </p:animEffect>
                                    <p:set>
                                      <p:cBhvr>
                                        <p:cTn id="108" dur="1" fill="hold">
                                          <p:stCondLst>
                                            <p:cond delay="499"/>
                                          </p:stCondLst>
                                        </p:cTn>
                                        <p:tgtEl>
                                          <p:spTgt spid="11"/>
                                        </p:tgtEl>
                                        <p:attrNameLst>
                                          <p:attrName>style.visibility</p:attrName>
                                        </p:attrNameLst>
                                      </p:cBhvr>
                                      <p:to>
                                        <p:strVal val="hidden"/>
                                      </p:to>
                                    </p:set>
                                  </p:childTnLst>
                                </p:cTn>
                              </p:par>
                            </p:childTnLst>
                          </p:cTn>
                        </p:par>
                      </p:childTnLst>
                    </p:cTn>
                  </p:par>
                  <p:par>
                    <p:cTn id="109" fill="hold">
                      <p:stCondLst>
                        <p:cond delay="indefinite"/>
                      </p:stCondLst>
                      <p:childTnLst>
                        <p:par>
                          <p:cTn id="110" fill="hold">
                            <p:stCondLst>
                              <p:cond delay="0"/>
                            </p:stCondLst>
                            <p:childTnLst>
                              <p:par>
                                <p:cTn id="111" presetID="4" presetClass="exit" presetSubtype="16" fill="hold" nodeType="clickEffect">
                                  <p:stCondLst>
                                    <p:cond delay="0"/>
                                  </p:stCondLst>
                                  <p:childTnLst>
                                    <p:animEffect transition="out" filter="box(in)">
                                      <p:cBhvr>
                                        <p:cTn id="112" dur="500"/>
                                        <p:tgtEl>
                                          <p:spTgt spid="12"/>
                                        </p:tgtEl>
                                      </p:cBhvr>
                                    </p:animEffect>
                                    <p:set>
                                      <p:cBhvr>
                                        <p:cTn id="113" dur="1" fill="hold">
                                          <p:stCondLst>
                                            <p:cond delay="499"/>
                                          </p:stCondLst>
                                        </p:cTn>
                                        <p:tgtEl>
                                          <p:spTgt spid="12"/>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4" presetClass="exit" presetSubtype="16" fill="hold" nodeType="clickEffect">
                                  <p:stCondLst>
                                    <p:cond delay="0"/>
                                  </p:stCondLst>
                                  <p:childTnLst>
                                    <p:animEffect transition="out" filter="box(in)">
                                      <p:cBhvr>
                                        <p:cTn id="117" dur="500"/>
                                        <p:tgtEl>
                                          <p:spTgt spid="13"/>
                                        </p:tgtEl>
                                      </p:cBhvr>
                                    </p:animEffect>
                                    <p:set>
                                      <p:cBhvr>
                                        <p:cTn id="118" dur="1" fill="hold">
                                          <p:stCondLst>
                                            <p:cond delay="499"/>
                                          </p:stCondLst>
                                        </p:cTn>
                                        <p:tgtEl>
                                          <p:spTgt spid="13"/>
                                        </p:tgtEl>
                                        <p:attrNameLst>
                                          <p:attrName>style.visibility</p:attrName>
                                        </p:attrNameLst>
                                      </p:cBhvr>
                                      <p:to>
                                        <p:strVal val="hidden"/>
                                      </p:to>
                                    </p:set>
                                  </p:childTnLst>
                                </p:cTn>
                              </p:par>
                            </p:childTnLst>
                          </p:cTn>
                        </p:par>
                      </p:childTnLst>
                    </p:cTn>
                  </p:par>
                  <p:par>
                    <p:cTn id="119" fill="hold">
                      <p:stCondLst>
                        <p:cond delay="indefinite"/>
                      </p:stCondLst>
                      <p:childTnLst>
                        <p:par>
                          <p:cTn id="120" fill="hold">
                            <p:stCondLst>
                              <p:cond delay="0"/>
                            </p:stCondLst>
                            <p:childTnLst>
                              <p:par>
                                <p:cTn id="121" presetID="4" presetClass="exit" presetSubtype="16" fill="hold" nodeType="clickEffect">
                                  <p:stCondLst>
                                    <p:cond delay="0"/>
                                  </p:stCondLst>
                                  <p:childTnLst>
                                    <p:animEffect transition="out" filter="box(in)">
                                      <p:cBhvr>
                                        <p:cTn id="122" dur="500"/>
                                        <p:tgtEl>
                                          <p:spTgt spid="14"/>
                                        </p:tgtEl>
                                      </p:cBhvr>
                                    </p:animEffect>
                                    <p:set>
                                      <p:cBhvr>
                                        <p:cTn id="123" dur="1" fill="hold">
                                          <p:stCondLst>
                                            <p:cond delay="499"/>
                                          </p:stCondLst>
                                        </p:cTn>
                                        <p:tgtEl>
                                          <p:spTgt spid="14"/>
                                        </p:tgtEl>
                                        <p:attrNameLst>
                                          <p:attrName>style.visibility</p:attrName>
                                        </p:attrNameLst>
                                      </p:cBhvr>
                                      <p:to>
                                        <p:strVal val="hidden"/>
                                      </p:to>
                                    </p:set>
                                  </p:childTnLst>
                                </p:cTn>
                              </p:par>
                            </p:childTnLst>
                          </p:cTn>
                        </p:par>
                      </p:childTnLst>
                    </p:cTn>
                  </p:par>
                  <p:par>
                    <p:cTn id="124" fill="hold">
                      <p:stCondLst>
                        <p:cond delay="indefinite"/>
                      </p:stCondLst>
                      <p:childTnLst>
                        <p:par>
                          <p:cTn id="125" fill="hold">
                            <p:stCondLst>
                              <p:cond delay="0"/>
                            </p:stCondLst>
                            <p:childTnLst>
                              <p:par>
                                <p:cTn id="126" presetID="4" presetClass="exit" presetSubtype="16" fill="hold" nodeType="clickEffect">
                                  <p:stCondLst>
                                    <p:cond delay="0"/>
                                  </p:stCondLst>
                                  <p:childTnLst>
                                    <p:animEffect transition="out" filter="box(in)">
                                      <p:cBhvr>
                                        <p:cTn id="127" dur="500"/>
                                        <p:tgtEl>
                                          <p:spTgt spid="15"/>
                                        </p:tgtEl>
                                      </p:cBhvr>
                                    </p:animEffect>
                                    <p:set>
                                      <p:cBhvr>
                                        <p:cTn id="128" dur="1" fill="hold">
                                          <p:stCondLst>
                                            <p:cond delay="499"/>
                                          </p:stCondLst>
                                        </p:cTn>
                                        <p:tgtEl>
                                          <p:spTgt spid="15"/>
                                        </p:tgtEl>
                                        <p:attrNameLst>
                                          <p:attrName>style.visibility</p:attrName>
                                        </p:attrNameLst>
                                      </p:cBhvr>
                                      <p:to>
                                        <p:strVal val="hidden"/>
                                      </p:to>
                                    </p:set>
                                  </p:childTnLst>
                                </p:cTn>
                              </p:par>
                            </p:childTnLst>
                          </p:cTn>
                        </p:par>
                      </p:childTnLst>
                    </p:cTn>
                  </p:par>
                  <p:par>
                    <p:cTn id="129" fill="hold">
                      <p:stCondLst>
                        <p:cond delay="indefinite"/>
                      </p:stCondLst>
                      <p:childTnLst>
                        <p:par>
                          <p:cTn id="130" fill="hold">
                            <p:stCondLst>
                              <p:cond delay="0"/>
                            </p:stCondLst>
                            <p:childTnLst>
                              <p:par>
                                <p:cTn id="131" presetID="4" presetClass="exit" presetSubtype="16" fill="hold" nodeType="clickEffect">
                                  <p:stCondLst>
                                    <p:cond delay="0"/>
                                  </p:stCondLst>
                                  <p:childTnLst>
                                    <p:animEffect transition="out" filter="box(in)">
                                      <p:cBhvr>
                                        <p:cTn id="132" dur="500"/>
                                        <p:tgtEl>
                                          <p:spTgt spid="16"/>
                                        </p:tgtEl>
                                      </p:cBhvr>
                                    </p:animEffect>
                                    <p:set>
                                      <p:cBhvr>
                                        <p:cTn id="133" dur="1" fill="hold">
                                          <p:stCondLst>
                                            <p:cond delay="499"/>
                                          </p:stCondLst>
                                        </p:cTn>
                                        <p:tgtEl>
                                          <p:spTgt spid="16"/>
                                        </p:tgtEl>
                                        <p:attrNameLst>
                                          <p:attrName>style.visibility</p:attrName>
                                        </p:attrNameLst>
                                      </p:cBhvr>
                                      <p:to>
                                        <p:strVal val="hidden"/>
                                      </p:to>
                                    </p:set>
                                  </p:childTnLst>
                                </p:cTn>
                              </p:par>
                            </p:childTnLst>
                          </p:cTn>
                        </p:par>
                      </p:childTnLst>
                    </p:cTn>
                  </p:par>
                  <p:par>
                    <p:cTn id="134" fill="hold">
                      <p:stCondLst>
                        <p:cond delay="indefinite"/>
                      </p:stCondLst>
                      <p:childTnLst>
                        <p:par>
                          <p:cTn id="135" fill="hold">
                            <p:stCondLst>
                              <p:cond delay="0"/>
                            </p:stCondLst>
                            <p:childTnLst>
                              <p:par>
                                <p:cTn id="136" presetID="4" presetClass="exit" presetSubtype="16" fill="hold" nodeType="clickEffect">
                                  <p:stCondLst>
                                    <p:cond delay="0"/>
                                  </p:stCondLst>
                                  <p:childTnLst>
                                    <p:animEffect transition="out" filter="box(in)">
                                      <p:cBhvr>
                                        <p:cTn id="137" dur="500"/>
                                        <p:tgtEl>
                                          <p:spTgt spid="17"/>
                                        </p:tgtEl>
                                      </p:cBhvr>
                                    </p:animEffect>
                                    <p:set>
                                      <p:cBhvr>
                                        <p:cTn id="138"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tileRect/>
        </a:gra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483768" y="1124744"/>
            <a:ext cx="4320480" cy="1154097"/>
          </a:xfrm>
        </p:spPr>
        <p:txBody>
          <a:bodyPr/>
          <a:lstStyle/>
          <a:p>
            <a:r>
              <a:rPr lang="tr-TR" dirty="0" smtClean="0">
                <a:solidFill>
                  <a:schemeClr val="accent4">
                    <a:lumMod val="50000"/>
                  </a:schemeClr>
                </a:solidFill>
              </a:rPr>
              <a:t>Zemin Döşeme</a:t>
            </a:r>
            <a:endParaRPr lang="tr-TR" dirty="0">
              <a:solidFill>
                <a:schemeClr val="accent4">
                  <a:lumMod val="50000"/>
                </a:schemeClr>
              </a:solidFill>
            </a:endParaRPr>
          </a:p>
        </p:txBody>
      </p:sp>
      <p:pic>
        <p:nvPicPr>
          <p:cNvPr id="4" name="3 İçerik Yer Tutucusu" descr="UT8rJIXXrRXXXagOFbXp.jpg"/>
          <p:cNvPicPr>
            <a:picLocks noGrp="1" noChangeAspect="1"/>
          </p:cNvPicPr>
          <p:nvPr>
            <p:ph idx="1"/>
          </p:nvPr>
        </p:nvPicPr>
        <p:blipFill>
          <a:blip r:embed="rId2" cstate="print"/>
          <a:stretch>
            <a:fillRect/>
          </a:stretch>
        </p:blipFill>
        <p:spPr>
          <a:xfrm>
            <a:off x="467544" y="3284984"/>
            <a:ext cx="3600400" cy="3085320"/>
          </a:xfrm>
        </p:spPr>
      </p:pic>
      <p:pic>
        <p:nvPicPr>
          <p:cNvPr id="5" name="4 Resim" descr="UT81Pv_XyFaXXagOFbXm.jpg"/>
          <p:cNvPicPr>
            <a:picLocks noChangeAspect="1"/>
          </p:cNvPicPr>
          <p:nvPr/>
        </p:nvPicPr>
        <p:blipFill>
          <a:blip r:embed="rId3" cstate="print"/>
          <a:stretch>
            <a:fillRect/>
          </a:stretch>
        </p:blipFill>
        <p:spPr>
          <a:xfrm>
            <a:off x="4860032" y="3284984"/>
            <a:ext cx="3416158" cy="3024336"/>
          </a:xfrm>
          <a:prstGeom prst="rect">
            <a:avLst/>
          </a:prstGeom>
        </p:spPr>
      </p:pic>
    </p:spTree>
    <p:extLst>
      <p:ext uri="{BB962C8B-B14F-4D97-AF65-F5344CB8AC3E}">
        <p14:creationId xmlns:p14="http://schemas.microsoft.com/office/powerpoint/2010/main" xmlns="" val="3603594875"/>
      </p:ext>
    </p:extLst>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5"/>
                                        </p:tgtEl>
                                        <p:attrNameLst>
                                          <p:attrName>ppt_x</p:attrName>
                                        </p:attrNameLst>
                                      </p:cBhvr>
                                      <p:tavLst>
                                        <p:tav tm="0">
                                          <p:val>
                                            <p:strVal val="ppt_x"/>
                                          </p:val>
                                        </p:tav>
                                        <p:tav tm="100000">
                                          <p:val>
                                            <p:strVal val="ppt_x"/>
                                          </p:val>
                                        </p:tav>
                                      </p:tavLst>
                                    </p:anim>
                                    <p:anim calcmode="lin" valueType="num">
                                      <p:cBhvr additive="base">
                                        <p:cTn id="25" dur="500"/>
                                        <p:tgtEl>
                                          <p:spTgt spid="5"/>
                                        </p:tgtEl>
                                        <p:attrNameLst>
                                          <p:attrName>ppt_y</p:attrName>
                                        </p:attrNameLst>
                                      </p:cBhvr>
                                      <p:tavLst>
                                        <p:tav tm="0">
                                          <p:val>
                                            <p:strVal val="ppt_y"/>
                                          </p:val>
                                        </p:tav>
                                        <p:tav tm="100000">
                                          <p:val>
                                            <p:strVal val="1+ppt_h/2"/>
                                          </p:val>
                                        </p:tav>
                                      </p:tavLst>
                                    </p:anim>
                                    <p:set>
                                      <p:cBhvr>
                                        <p:cTn id="26" dur="1" fill="hold">
                                          <p:stCondLst>
                                            <p:cond delay="499"/>
                                          </p:stCondLst>
                                        </p:cTn>
                                        <p:tgtEl>
                                          <p:spTgt spid="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0"/>
                                  </p:stCondLst>
                                  <p:childTnLst>
                                    <p:anim calcmode="lin" valueType="num">
                                      <p:cBhvr additive="base">
                                        <p:cTn id="30" dur="500"/>
                                        <p:tgtEl>
                                          <p:spTgt spid="4"/>
                                        </p:tgtEl>
                                        <p:attrNameLst>
                                          <p:attrName>ppt_x</p:attrName>
                                        </p:attrNameLst>
                                      </p:cBhvr>
                                      <p:tavLst>
                                        <p:tav tm="0">
                                          <p:val>
                                            <p:strVal val="ppt_x"/>
                                          </p:val>
                                        </p:tav>
                                        <p:tav tm="100000">
                                          <p:val>
                                            <p:strVal val="ppt_x"/>
                                          </p:val>
                                        </p:tav>
                                      </p:tavLst>
                                    </p:anim>
                                    <p:anim calcmode="lin" valueType="num">
                                      <p:cBhvr additive="base">
                                        <p:cTn id="31" dur="500"/>
                                        <p:tgtEl>
                                          <p:spTgt spid="4"/>
                                        </p:tgtEl>
                                        <p:attrNameLst>
                                          <p:attrName>ppt_y</p:attrName>
                                        </p:attrNameLst>
                                      </p:cBhvr>
                                      <p:tavLst>
                                        <p:tav tm="0">
                                          <p:val>
                                            <p:strVal val="ppt_y"/>
                                          </p:val>
                                        </p:tav>
                                        <p:tav tm="100000">
                                          <p:val>
                                            <p:strVal val="1+ppt_h/2"/>
                                          </p:val>
                                        </p:tav>
                                      </p:tavLst>
                                    </p:anim>
                                    <p:set>
                                      <p:cBhvr>
                                        <p:cTn id="32" dur="1" fill="hold">
                                          <p:stCondLst>
                                            <p:cond delay="499"/>
                                          </p:stCondLst>
                                        </p:cTn>
                                        <p:tgtEl>
                                          <p:spTgt spid="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1" nodeType="clickEffect">
                                  <p:stCondLst>
                                    <p:cond delay="0"/>
                                  </p:stCondLst>
                                  <p:childTnLst>
                                    <p:anim calcmode="lin" valueType="num">
                                      <p:cBhvr additive="base">
                                        <p:cTn id="36" dur="500"/>
                                        <p:tgtEl>
                                          <p:spTgt spid="2"/>
                                        </p:tgtEl>
                                        <p:attrNameLst>
                                          <p:attrName>ppt_x</p:attrName>
                                        </p:attrNameLst>
                                      </p:cBhvr>
                                      <p:tavLst>
                                        <p:tav tm="0">
                                          <p:val>
                                            <p:strVal val="ppt_x"/>
                                          </p:val>
                                        </p:tav>
                                        <p:tav tm="100000">
                                          <p:val>
                                            <p:strVal val="ppt_x"/>
                                          </p:val>
                                        </p:tav>
                                      </p:tavLst>
                                    </p:anim>
                                    <p:anim calcmode="lin" valueType="num">
                                      <p:cBhvr additive="base">
                                        <p:cTn id="37" dur="500"/>
                                        <p:tgtEl>
                                          <p:spTgt spid="2"/>
                                        </p:tgtEl>
                                        <p:attrNameLst>
                                          <p:attrName>ppt_y</p:attrName>
                                        </p:attrNameLst>
                                      </p:cBhvr>
                                      <p:tavLst>
                                        <p:tav tm="0">
                                          <p:val>
                                            <p:strVal val="ppt_y"/>
                                          </p:val>
                                        </p:tav>
                                        <p:tav tm="100000">
                                          <p:val>
                                            <p:strVal val="1+ppt_h/2"/>
                                          </p:val>
                                        </p:tav>
                                      </p:tavLst>
                                    </p:anim>
                                    <p:set>
                                      <p:cBhvr>
                                        <p:cTn id="38"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erspektif">
  <a:themeElements>
    <a:clrScheme name="Perspektif">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Ofis Klasik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spektif">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Perspective</Template>
  <TotalTime>165</TotalTime>
  <Words>267</Words>
  <PresentationFormat>Ekran Gösterisi (4:3)</PresentationFormat>
  <Paragraphs>38</Paragraphs>
  <Slides>13</Slides>
  <Notes>1</Notes>
  <HiddenSlides>0</HiddenSlides>
  <MMClips>0</MMClips>
  <ScaleCrop>false</ScaleCrop>
  <HeadingPairs>
    <vt:vector size="4" baseType="variant">
      <vt:variant>
        <vt:lpstr>Tema</vt:lpstr>
      </vt:variant>
      <vt:variant>
        <vt:i4>1</vt:i4>
      </vt:variant>
      <vt:variant>
        <vt:lpstr>Slayt Başlıkları</vt:lpstr>
      </vt:variant>
      <vt:variant>
        <vt:i4>13</vt:i4>
      </vt:variant>
    </vt:vector>
  </HeadingPairs>
  <TitlesOfParts>
    <vt:vector size="14" baseType="lpstr">
      <vt:lpstr>Perspektif</vt:lpstr>
      <vt:lpstr>KAKMACILIK SANATI</vt:lpstr>
      <vt:lpstr>Kakmacılık Nedir?</vt:lpstr>
      <vt:lpstr>       Kakmacılık</vt:lpstr>
      <vt:lpstr>Kakmacılık Nasıl Yapılır?</vt:lpstr>
      <vt:lpstr>KAKMACILIK NASIL YAPILIR?</vt:lpstr>
      <vt:lpstr>KAKMACILIK TÜRLERİ Masif Kakma, Rölyef Kakma, Zemin Döşeme, Blok Mozaik, Formika Kakma, Metal Kakma, Sedef Kakma </vt:lpstr>
      <vt:lpstr>Masif Kakma</vt:lpstr>
      <vt:lpstr>Rölyef Kakma</vt:lpstr>
      <vt:lpstr>Zemin Döşeme</vt:lpstr>
      <vt:lpstr>Metal Kakma</vt:lpstr>
      <vt:lpstr>SEDEF KAKMA</vt:lpstr>
      <vt:lpstr>Kaynakça</vt:lpstr>
      <vt:lpstr>Aysel Ada Topur         5-D 201</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2017-04-10T12:54:22Z</dcterms:created>
  <dcterms:modified xsi:type="dcterms:W3CDTF">2017-04-15T16:59:59Z</dcterms:modified>
  <cp:category>www.sorubak.com</cp:category>
</cp:coreProperties>
</file>